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70"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BF"/>
    <a:srgbClr val="F8501C"/>
    <a:srgbClr val="FF8837"/>
    <a:srgbClr val="F5C56F"/>
    <a:srgbClr val="D36307"/>
    <a:srgbClr val="FF7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8" d="100"/>
          <a:sy n="88"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049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6566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426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25612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4921-5BA3-4ABE-8BBB-E9CC30639F1A}"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206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4921-5BA3-4ABE-8BBB-E9CC30639F1A}"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08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4921-5BA3-4ABE-8BBB-E9CC30639F1A}" type="datetimeFigureOut">
              <a:rPr lang="en-GB" smtClean="0"/>
              <a:t>20/07/2020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31574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4921-5BA3-4ABE-8BBB-E9CC30639F1A}" type="datetimeFigureOut">
              <a:rPr lang="en-GB" smtClean="0"/>
              <a:t>20/07/2020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812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4921-5BA3-4ABE-8BBB-E9CC30639F1A}" type="datetimeFigureOut">
              <a:rPr lang="en-GB" smtClean="0"/>
              <a:t>20/07/2020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80082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9153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1716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5000" r="-1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4921-5BA3-4ABE-8BBB-E9CC30639F1A}" type="datetimeFigureOut">
              <a:rPr lang="en-GB" smtClean="0"/>
              <a:t>20/07/2020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09A8-78E1-4555-BDDD-A3659372E2A7}" type="slidenum">
              <a:rPr lang="en-GB" smtClean="0"/>
              <a:t>‹#›</a:t>
            </a:fld>
            <a:endParaRPr lang="en-GB"/>
          </a:p>
        </p:txBody>
      </p:sp>
    </p:spTree>
    <p:extLst>
      <p:ext uri="{BB962C8B-B14F-4D97-AF65-F5344CB8AC3E}">
        <p14:creationId xmlns:p14="http://schemas.microsoft.com/office/powerpoint/2010/main" val="177597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ere%20is%20the%20Dropbox%20link,%20filled%20with%20activities%20fitting%20for%20the%20end%20of%20year:%20https:/www.dropbox.com/sh/vbgy2lwslg10b0r/AAC2P_3vHrid5NgkOl8QKt3ma?dl=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thenational.academy/schedule-by-year/year-5" TargetMode="External"/><Relationship Id="rId13" Type="http://schemas.openxmlformats.org/officeDocument/2006/relationships/slide" Target="slide6.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hyperlink" Target="https://www.morningchallenge.co.uk/home" TargetMode="External"/><Relationship Id="rId21" Type="http://schemas.openxmlformats.org/officeDocument/2006/relationships/slide" Target="slide4.xml"/><Relationship Id="rId7" Type="http://schemas.openxmlformats.org/officeDocument/2006/relationships/hyperlink" Target="https://www.getepic.com/sign-in/educator" TargetMode="External"/><Relationship Id="rId12" Type="http://schemas.openxmlformats.org/officeDocument/2006/relationships/image" Target="../media/image5.png"/><Relationship Id="rId17" Type="http://schemas.openxmlformats.org/officeDocument/2006/relationships/hyperlink" Target="https://www.thenational.academy/online-classroom/schedule/#schedule" TargetMode="External"/><Relationship Id="rId25" Type="http://schemas.openxmlformats.org/officeDocument/2006/relationships/hyperlink" Target="https://www.getepic.com/app/profile-select" TargetMode="External"/><Relationship Id="rId2" Type="http://schemas.openxmlformats.org/officeDocument/2006/relationships/image" Target="../media/image2.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spellingframe.co.uk/" TargetMode="External"/><Relationship Id="rId11" Type="http://schemas.openxmlformats.org/officeDocument/2006/relationships/image" Target="../media/image4.png"/><Relationship Id="rId24" Type="http://schemas.openxmlformats.org/officeDocument/2006/relationships/image" Target="../media/image11.png"/><Relationship Id="rId5" Type="http://schemas.openxmlformats.org/officeDocument/2006/relationships/hyperlink" Target="https://whiterosemaths.com/homelearning/" TargetMode="External"/><Relationship Id="rId15" Type="http://schemas.openxmlformats.org/officeDocument/2006/relationships/hyperlink" Target="https://www.bbc.co.uk/bitesize/levels/zbr9wmn" TargetMode="External"/><Relationship Id="rId23" Type="http://schemas.openxmlformats.org/officeDocument/2006/relationships/slide" Target="slide3.xml"/><Relationship Id="rId28" Type="http://schemas.openxmlformats.org/officeDocument/2006/relationships/image" Target="../media/image13.png"/><Relationship Id="rId10" Type="http://schemas.openxmlformats.org/officeDocument/2006/relationships/image" Target="../media/image3.png"/><Relationship Id="rId19" Type="http://schemas.openxmlformats.org/officeDocument/2006/relationships/hyperlink" Target="https://www.thenational.academy/assembly" TargetMode="External"/><Relationship Id="rId4" Type="http://schemas.openxmlformats.org/officeDocument/2006/relationships/hyperlink" Target="https://ttrockstars.com/" TargetMode="External"/><Relationship Id="rId9" Type="http://schemas.openxmlformats.org/officeDocument/2006/relationships/hyperlink" Target="https://classroom.thenational.academy/schedule-by-year/year-4" TargetMode="External"/><Relationship Id="rId14" Type="http://schemas.openxmlformats.org/officeDocument/2006/relationships/image" Target="../media/image6.jpg"/><Relationship Id="rId22" Type="http://schemas.openxmlformats.org/officeDocument/2006/relationships/image" Target="../media/image10.png"/><Relationship Id="rId27" Type="http://schemas.openxmlformats.org/officeDocument/2006/relationships/hyperlink" Target="https://readtheory.org/auth/logi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s://youtu.be/dhvEpsfYZXE" TargetMode="External"/><Relationship Id="rId1" Type="http://schemas.openxmlformats.org/officeDocument/2006/relationships/slideLayout" Target="../slideLayouts/slideLayout7.xml"/><Relationship Id="rId6" Type="http://schemas.openxmlformats.org/officeDocument/2006/relationships/hyperlink" Target="https://youtu.be/GxoEn9QMvt0" TargetMode="External"/><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hyperlink" Target="https://youtu.be/XY2xCNs8EmI" TargetMode="Externa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s://youtu.be/rBmQDa8lJ9Y" TargetMode="External"/><Relationship Id="rId18" Type="http://schemas.openxmlformats.org/officeDocument/2006/relationships/image" Target="../media/image24.jpeg"/><Relationship Id="rId26" Type="http://schemas.openxmlformats.org/officeDocument/2006/relationships/image" Target="../media/image28.jpeg"/><Relationship Id="rId3" Type="http://schemas.openxmlformats.org/officeDocument/2006/relationships/slide" Target="slide2.xml"/><Relationship Id="rId21" Type="http://schemas.openxmlformats.org/officeDocument/2006/relationships/hyperlink" Target="https://youtu.be/pPt6gfhaCTE" TargetMode="External"/><Relationship Id="rId34" Type="http://schemas.openxmlformats.org/officeDocument/2006/relationships/hyperlink" Target="https://youtu.be/tUxFGsGixK4" TargetMode="External"/><Relationship Id="rId7" Type="http://schemas.openxmlformats.org/officeDocument/2006/relationships/hyperlink" Target="https://youtu.be/Tb40hA0vip0" TargetMode="External"/><Relationship Id="rId12" Type="http://schemas.openxmlformats.org/officeDocument/2006/relationships/image" Target="../media/image22.jpeg"/><Relationship Id="rId17" Type="http://schemas.openxmlformats.org/officeDocument/2006/relationships/hyperlink" Target="https://youtu.be/KWXjJcvwKc0" TargetMode="External"/><Relationship Id="rId25" Type="http://schemas.openxmlformats.org/officeDocument/2006/relationships/hyperlink" Target="https://youtu.be/iEEQsHEbstA" TargetMode="External"/><Relationship Id="rId33" Type="http://schemas.openxmlformats.org/officeDocument/2006/relationships/hyperlink" Target="https://youtu.be/DeGmJ6Yf8A8" TargetMode="External"/><Relationship Id="rId2" Type="http://schemas.openxmlformats.org/officeDocument/2006/relationships/image" Target="../media/image10.png"/><Relationship Id="rId16" Type="http://schemas.openxmlformats.org/officeDocument/2006/relationships/hyperlink" Target="https://youtu.be/-lq0fyVGXe8" TargetMode="External"/><Relationship Id="rId20" Type="http://schemas.openxmlformats.org/officeDocument/2006/relationships/image" Target="../media/image25.jpeg"/><Relationship Id="rId29" Type="http://schemas.openxmlformats.org/officeDocument/2006/relationships/hyperlink" Target="https://youtu.be/Q4H9qhRI_l0" TargetMode="Externa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hyperlink" Target="https://youtu.be/eqnFUASMthY" TargetMode="External"/><Relationship Id="rId24" Type="http://schemas.openxmlformats.org/officeDocument/2006/relationships/image" Target="../media/image27.jpeg"/><Relationship Id="rId32" Type="http://schemas.openxmlformats.org/officeDocument/2006/relationships/hyperlink" Target="https://youtu.be/DDgf-np0xLg" TargetMode="External"/><Relationship Id="rId5" Type="http://schemas.openxmlformats.org/officeDocument/2006/relationships/hyperlink" Target="https://youtu.be/H7UD4sbQJxM" TargetMode="External"/><Relationship Id="rId15" Type="http://schemas.openxmlformats.org/officeDocument/2006/relationships/hyperlink" Target="https://youtu.be/K9vTnitakaM" TargetMode="External"/><Relationship Id="rId23" Type="http://schemas.openxmlformats.org/officeDocument/2006/relationships/hyperlink" Target="https://youtu.be/4zV6naUU7rM" TargetMode="External"/><Relationship Id="rId28" Type="http://schemas.openxmlformats.org/officeDocument/2006/relationships/hyperlink" Target="https://youtu.be/FGxaE0K_vSk" TargetMode="External"/><Relationship Id="rId36" Type="http://schemas.openxmlformats.org/officeDocument/2006/relationships/hyperlink" Target="https://youtu.be/pC1WgvECZeY" TargetMode="External"/><Relationship Id="rId10" Type="http://schemas.openxmlformats.org/officeDocument/2006/relationships/image" Target="../media/image21.jpeg"/><Relationship Id="rId19" Type="http://schemas.openxmlformats.org/officeDocument/2006/relationships/hyperlink" Target="https://youtu.be/Q3lZbZB0mUE" TargetMode="External"/><Relationship Id="rId31" Type="http://schemas.openxmlformats.org/officeDocument/2006/relationships/hyperlink" Target="https://youtu.be/lw4M3iO4ImM" TargetMode="External"/><Relationship Id="rId4" Type="http://schemas.openxmlformats.org/officeDocument/2006/relationships/image" Target="../media/image18.png"/><Relationship Id="rId9" Type="http://schemas.openxmlformats.org/officeDocument/2006/relationships/hyperlink" Target="https://youtu.be/8_iS28GdE0A" TargetMode="External"/><Relationship Id="rId14" Type="http://schemas.openxmlformats.org/officeDocument/2006/relationships/image" Target="../media/image23.jpeg"/><Relationship Id="rId22" Type="http://schemas.openxmlformats.org/officeDocument/2006/relationships/image" Target="../media/image26.jpeg"/><Relationship Id="rId27" Type="http://schemas.openxmlformats.org/officeDocument/2006/relationships/hyperlink" Target="https://youtu.be/JfOkpMcA_cY" TargetMode="External"/><Relationship Id="rId30" Type="http://schemas.openxmlformats.org/officeDocument/2006/relationships/hyperlink" Target="https://youtu.be/2ZnjZnZNe_0" TargetMode="External"/><Relationship Id="rId35" Type="http://schemas.openxmlformats.org/officeDocument/2006/relationships/hyperlink" Target="https://youtu.be/i4mqPCNp18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youtu.be/vqstAHyrCq0" TargetMode="External"/><Relationship Id="rId13" Type="http://schemas.openxmlformats.org/officeDocument/2006/relationships/hyperlink" Target="https://youtu.be/69OHbETaBEE" TargetMode="External"/><Relationship Id="rId18" Type="http://schemas.openxmlformats.org/officeDocument/2006/relationships/hyperlink" Target="https://youtu.be/t79fgWVGMf0" TargetMode="External"/><Relationship Id="rId3" Type="http://schemas.openxmlformats.org/officeDocument/2006/relationships/slide" Target="slide2.xml"/><Relationship Id="rId21" Type="http://schemas.openxmlformats.org/officeDocument/2006/relationships/hyperlink" Target="https://youtu.be/-Ub2JXsxrsk" TargetMode="External"/><Relationship Id="rId7" Type="http://schemas.openxmlformats.org/officeDocument/2006/relationships/hyperlink" Target="https://youtu.be/0uXlG0O5ErA" TargetMode="External"/><Relationship Id="rId12" Type="http://schemas.openxmlformats.org/officeDocument/2006/relationships/hyperlink" Target="https://youtu.be/2JjyaGGiVV4" TargetMode="External"/><Relationship Id="rId17" Type="http://schemas.openxmlformats.org/officeDocument/2006/relationships/hyperlink" Target="https://youtu.be/uxz2WCbZ43M" TargetMode="External"/><Relationship Id="rId2" Type="http://schemas.openxmlformats.org/officeDocument/2006/relationships/image" Target="../media/image10.png"/><Relationship Id="rId16" Type="http://schemas.openxmlformats.org/officeDocument/2006/relationships/hyperlink" Target="https://youtu.be/1s13Ei4EZA0" TargetMode="External"/><Relationship Id="rId20" Type="http://schemas.openxmlformats.org/officeDocument/2006/relationships/hyperlink" Target="https://youtu.be/iRNXPUqokbY" TargetMode="Externa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hyperlink" Target="https://youtu.be/DirIsVtC7a4" TargetMode="External"/><Relationship Id="rId5" Type="http://schemas.openxmlformats.org/officeDocument/2006/relationships/hyperlink" Target="https://youtu.be/PDe5MGXGrmE" TargetMode="External"/><Relationship Id="rId15" Type="http://schemas.openxmlformats.org/officeDocument/2006/relationships/hyperlink" Target="https://youtu.be/efwfUNyfrlE" TargetMode="External"/><Relationship Id="rId10" Type="http://schemas.openxmlformats.org/officeDocument/2006/relationships/hyperlink" Target="https://youtu.be/o0JpEvpNX_s" TargetMode="External"/><Relationship Id="rId19" Type="http://schemas.openxmlformats.org/officeDocument/2006/relationships/hyperlink" Target="https://youtu.be/d2FOu2cD7yE" TargetMode="External"/><Relationship Id="rId4" Type="http://schemas.openxmlformats.org/officeDocument/2006/relationships/image" Target="../media/image18.png"/><Relationship Id="rId9" Type="http://schemas.openxmlformats.org/officeDocument/2006/relationships/hyperlink" Target="https://youtu.be/pDVg6ILmDd4" TargetMode="External"/><Relationship Id="rId14" Type="http://schemas.openxmlformats.org/officeDocument/2006/relationships/hyperlink" Target="https://youtu.be/jkU7PIhGw6U"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channel/UCfyh0qIIwTEV8ktNRI0x5-g" TargetMode="External"/><Relationship Id="rId13" Type="http://schemas.openxmlformats.org/officeDocument/2006/relationships/hyperlink" Target="https://sso.prodigygame.com/game/login" TargetMode="External"/><Relationship Id="rId18" Type="http://schemas.openxmlformats.org/officeDocument/2006/relationships/hyperlink" Target="https://www.youtube.com/channel/UCQh2wgJ5tOrixYBn6jFXsXQ" TargetMode="External"/><Relationship Id="rId26" Type="http://schemas.openxmlformats.org/officeDocument/2006/relationships/hyperlink" Target="https://www.youtube.com/channel/UC9w889Lid1JHB-AX4dCoQoQ" TargetMode="External"/><Relationship Id="rId3" Type="http://schemas.openxmlformats.org/officeDocument/2006/relationships/hyperlink" Target="https://radioblogging.net/" TargetMode="External"/><Relationship Id="rId21" Type="http://schemas.openxmlformats.org/officeDocument/2006/relationships/hyperlink" Target="https://www.youtube.com/user/OlafFalafel" TargetMode="External"/><Relationship Id="rId7" Type="http://schemas.openxmlformats.org/officeDocument/2006/relationships/image" Target="../media/image6.jpg"/><Relationship Id="rId12" Type="http://schemas.openxmlformats.org/officeDocument/2006/relationships/hyperlink" Target="https://www.sumdog.com/user/sign_in" TargetMode="External"/><Relationship Id="rId17" Type="http://schemas.openxmlformats.org/officeDocument/2006/relationships/hyperlink" Target="https://www.steveantony.com/drawastory" TargetMode="External"/><Relationship Id="rId25" Type="http://schemas.openxmlformats.org/officeDocument/2006/relationships/hyperlink" Target="http://www.techniquest.org/" TargetMode="External"/><Relationship Id="rId2" Type="http://schemas.openxmlformats.org/officeDocument/2006/relationships/hyperlink" Target="https://authorfy.com/10minutechallenges/" TargetMode="External"/><Relationship Id="rId16" Type="http://schemas.openxmlformats.org/officeDocument/2006/relationships/hyperlink" Target="https://www.bbc.co.uk/sounds/play/live:bbc_radio_fourfm" TargetMode="External"/><Relationship Id="rId20" Type="http://schemas.openxmlformats.org/officeDocument/2006/relationships/hyperlink" Target="https://www.facebook.com/minilingos/" TargetMode="External"/><Relationship Id="rId29" Type="http://schemas.openxmlformats.org/officeDocument/2006/relationships/hyperlink" Target="https://www.instagram.com/candicebrown/" TargetMode="External"/><Relationship Id="rId1" Type="http://schemas.openxmlformats.org/officeDocument/2006/relationships/slideLayout" Target="../slideLayouts/slideLayout7.xml"/><Relationship Id="rId6" Type="http://schemas.openxmlformats.org/officeDocument/2006/relationships/hyperlink" Target="https://www.facebook.com/englishwithhollytutoring/" TargetMode="External"/><Relationship Id="rId11" Type="http://schemas.openxmlformats.org/officeDocument/2006/relationships/hyperlink" Target="http://www.iseemaths.com/lessons56/" TargetMode="External"/><Relationship Id="rId24" Type="http://schemas.openxmlformats.org/officeDocument/2006/relationships/hyperlink" Target="http://www.youtube.com/user/maddiemoate" TargetMode="External"/><Relationship Id="rId32" Type="http://schemas.openxmlformats.org/officeDocument/2006/relationships/image" Target="../media/image18.png"/><Relationship Id="rId5" Type="http://schemas.openxmlformats.org/officeDocument/2006/relationships/hyperlink" Target="https://www.facebook.com/litfilmfest/" TargetMode="External"/><Relationship Id="rId15" Type="http://schemas.openxmlformats.org/officeDocument/2006/relationships/hyperlink" Target="https://mathsframe.co.uk/en/resources/category/22/most-popular" TargetMode="External"/><Relationship Id="rId23" Type="http://schemas.openxmlformats.org/officeDocument/2006/relationships/hyperlink" Target="https://www.facebook.com/HobbycraftUK/" TargetMode="External"/><Relationship Id="rId28" Type="http://schemas.openxmlformats.org/officeDocument/2006/relationships/hyperlink" Target="https://www.instagram.com/arthubldn/" TargetMode="External"/><Relationship Id="rId10" Type="http://schemas.openxmlformats.org/officeDocument/2006/relationships/hyperlink" Target="https://whiterosemaths.com/homelearning/" TargetMode="External"/><Relationship Id="rId19" Type="http://schemas.openxmlformats.org/officeDocument/2006/relationships/hyperlink" Target="https://www.facebook.com/Glasgowsciencecentre/" TargetMode="External"/><Relationship Id="rId31" Type="http://schemas.openxmlformats.org/officeDocument/2006/relationships/slide" Target="slide2.xml"/><Relationship Id="rId4" Type="http://schemas.openxmlformats.org/officeDocument/2006/relationships/hyperlink" Target="https://www.youtube.com/channel/UCuaq74gHBALPcb1nbJ1EF2Q" TargetMode="External"/><Relationship Id="rId9" Type="http://schemas.openxmlformats.org/officeDocument/2006/relationships/hyperlink" Target="http://www.themathsfactor.com/" TargetMode="External"/><Relationship Id="rId14" Type="http://schemas.openxmlformats.org/officeDocument/2006/relationships/hyperlink" Target="https://login.mathletics.com/" TargetMode="External"/><Relationship Id="rId22" Type="http://schemas.openxmlformats.org/officeDocument/2006/relationships/hyperlink" Target="https://www.youtube.com/user/OllieTunmer/videos" TargetMode="External"/><Relationship Id="rId27" Type="http://schemas.openxmlformats.org/officeDocument/2006/relationships/hyperlink" Target="https://liverpoolwarmuseum.co.uk/visiting/isolation-lessons/" TargetMode="External"/><Relationship Id="rId30" Type="http://schemas.openxmlformats.org/officeDocument/2006/relationships/hyperlink" Target="https://www.youtube.com/channel/UCky2iMp1kt6pCgJlxUjH3D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4095" y="969583"/>
            <a:ext cx="10766739" cy="5366823"/>
          </a:xfrm>
          <a:solidFill>
            <a:schemeClr val="accent4">
              <a:lumMod val="40000"/>
              <a:lumOff val="60000"/>
            </a:schemeClr>
          </a:solidFill>
        </p:spPr>
        <p:txBody>
          <a:bodyPr>
            <a:noAutofit/>
          </a:bodyPr>
          <a:lstStyle/>
          <a:p>
            <a:r>
              <a:rPr lang="en-GB" sz="1800" dirty="0" smtClean="0"/>
              <a:t>Well, this is it! The final week of our school year. It has truly been a special year and certainly one we will never forget. We will all go down in history as the classes that got through lockdown! (I do hope that it isn’t something that needs to be repeated.)</a:t>
            </a:r>
          </a:p>
          <a:p>
            <a:r>
              <a:rPr lang="en-GB" sz="1800" dirty="0" smtClean="0"/>
              <a:t>I’d like to say the most heartfelt of thanks to every single one of you (</a:t>
            </a:r>
            <a:r>
              <a:rPr lang="en-GB" sz="1800" dirty="0"/>
              <a:t>p</a:t>
            </a:r>
            <a:r>
              <a:rPr lang="en-GB" sz="1800" dirty="0" smtClean="0"/>
              <a:t>arents and children) for adapting to this unprecedented way of working and embracing it with resilience. Thank you for your messages, videos, posts, photographs and comments; they've made this whole bizarre experience so much easier.</a:t>
            </a:r>
          </a:p>
          <a:p>
            <a:r>
              <a:rPr lang="en-GB" sz="1800" dirty="0" smtClean="0"/>
              <a:t>For the final week in school, we would usually reflect upon the year and have some celebrations. We usually have an awards ceremony and a few games of water </a:t>
            </a:r>
            <a:r>
              <a:rPr lang="en-GB" sz="1800" dirty="0" err="1" smtClean="0"/>
              <a:t>rounders</a:t>
            </a:r>
            <a:r>
              <a:rPr lang="en-GB" sz="1800" dirty="0" smtClean="0"/>
              <a:t>. I’m incredibly sad that we are missing out on this but even more sad as we say goodbye to some members of our class, without getting to do so in person. This year we are losing 3 very lovely children and families from our St Jo’s family: </a:t>
            </a:r>
            <a:endParaRPr lang="en-GB" sz="1800" dirty="0"/>
          </a:p>
          <a:p>
            <a:r>
              <a:rPr lang="en-GB" sz="1800" dirty="0" smtClean="0"/>
              <a:t>Finley, Elijah and Cormac</a:t>
            </a:r>
          </a:p>
          <a:p>
            <a:r>
              <a:rPr lang="en-GB" sz="1800" dirty="0" smtClean="0"/>
              <a:t>I only wish there were a fitting way to send you all off in style with the cards and well wishes that you deserve from your friends. We wish you every happiness in your new schools and know that you will achieve great things!</a:t>
            </a:r>
          </a:p>
          <a:p>
            <a:r>
              <a:rPr lang="en-GB" sz="1800" dirty="0" smtClean="0"/>
              <a:t>There is no White Rose this week as they have finished for the summer, but I will be sharing some home learning books from them on our whole school Dojo page. I’ve put lots of activities in the </a:t>
            </a:r>
            <a:r>
              <a:rPr lang="en-GB" sz="1800" dirty="0" smtClean="0">
                <a:hlinkClick r:id="rId2"/>
              </a:rPr>
              <a:t>Dropbox</a:t>
            </a:r>
            <a:r>
              <a:rPr lang="en-GB" sz="1800" dirty="0" smtClean="0"/>
              <a:t> for you and an other faiths project. There’s also some checklists for moving to the next year group too.</a:t>
            </a:r>
          </a:p>
          <a:p>
            <a:r>
              <a:rPr lang="en-GB" sz="1800" dirty="0" smtClean="0"/>
              <a:t>Enjoy the final days of term and hopefully I will see lots of you at our final Zoom at 10:40 on Wednesday!</a:t>
            </a:r>
          </a:p>
          <a:p>
            <a:r>
              <a:rPr lang="en-GB" sz="1800" dirty="0" smtClean="0"/>
              <a:t>Mrs B</a:t>
            </a:r>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2" name="Title 1"/>
          <p:cNvSpPr>
            <a:spLocks noGrp="1"/>
          </p:cNvSpPr>
          <p:nvPr>
            <p:ph type="ctrTitle"/>
          </p:nvPr>
        </p:nvSpPr>
        <p:spPr>
          <a:xfrm>
            <a:off x="1404838" y="100084"/>
            <a:ext cx="9144000" cy="991846"/>
          </a:xfrm>
        </p:spPr>
        <p:txBody>
          <a:bodyPr>
            <a:normAutofit/>
          </a:bodyPr>
          <a:lstStyle/>
          <a:p>
            <a:r>
              <a:rPr lang="en-GB" sz="4400" u="sng" dirty="0" smtClean="0"/>
              <a:t>Summer Term 2 – Week 8</a:t>
            </a:r>
            <a:endParaRPr lang="en-GB" sz="4400" u="sng" dirty="0"/>
          </a:p>
        </p:txBody>
      </p:sp>
    </p:spTree>
    <p:extLst>
      <p:ext uri="{BB962C8B-B14F-4D97-AF65-F5344CB8AC3E}">
        <p14:creationId xmlns:p14="http://schemas.microsoft.com/office/powerpoint/2010/main" val="941457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30103" y="842538"/>
            <a:ext cx="5186759" cy="5217541"/>
            <a:chOff x="6123665" y="578144"/>
            <a:chExt cx="5668285" cy="5481731"/>
          </a:xfrm>
        </p:grpSpPr>
        <p:grpSp>
          <p:nvGrpSpPr>
            <p:cNvPr id="4" name="Group 3"/>
            <p:cNvGrpSpPr/>
            <p:nvPr/>
          </p:nvGrpSpPr>
          <p:grpSpPr>
            <a:xfrm>
              <a:off x="7046174" y="578144"/>
              <a:ext cx="4233115" cy="5481731"/>
              <a:chOff x="7046174" y="578348"/>
              <a:chExt cx="4233115" cy="54817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74" y="578348"/>
                <a:ext cx="4233115" cy="5481731"/>
              </a:xfrm>
              <a:prstGeom prst="rect">
                <a:avLst/>
              </a:prstGeom>
            </p:spPr>
          </p:pic>
          <p:sp>
            <p:nvSpPr>
              <p:cNvPr id="9" name="Rectangle 8"/>
              <p:cNvSpPr/>
              <p:nvPr/>
            </p:nvSpPr>
            <p:spPr>
              <a:xfrm>
                <a:off x="7296150" y="18288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7296150" y="310966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296150" y="376359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7296150" y="4434497"/>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7296150" y="51054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296150" y="2438761"/>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7" name="Rectangle 16"/>
            <p:cNvSpPr/>
            <p:nvPr/>
          </p:nvSpPr>
          <p:spPr>
            <a:xfrm>
              <a:off x="6847565" y="3153227"/>
              <a:ext cx="4944385" cy="549713"/>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a:t>
              </a:r>
              <a:r>
                <a:rPr lang="en-US" sz="2800" b="0" cap="none" spc="0" dirty="0" smtClean="0">
                  <a:ln w="0"/>
                  <a:solidFill>
                    <a:schemeClr val="tx1"/>
                  </a:solidFill>
                  <a:effectLst>
                    <a:outerShdw blurRad="38100" dist="19050" dir="2700000" algn="tl" rotWithShape="0">
                      <a:schemeClr val="dk1">
                        <a:alpha val="40000"/>
                      </a:schemeClr>
                    </a:outerShdw>
                  </a:effectLst>
                  <a:hlinkClick r:id="rId3"/>
                </a:rPr>
                <a:t>Morning Challenge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6447515" y="1766119"/>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4"/>
                </a:rPr>
                <a:t>Times Tables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6447515" y="2478231"/>
              <a:ext cx="4944385" cy="549713"/>
            </a:xfrm>
            <a:prstGeom prst="rect">
              <a:avLst/>
            </a:prstGeom>
            <a:noFill/>
          </p:spPr>
          <p:txBody>
            <a:bodyPr wrap="squar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hlinkClick r:id="rId5"/>
                </a:rPr>
                <a:t>Maths</a:t>
              </a:r>
              <a:r>
                <a:rPr lang="en-US" sz="2800" b="0" cap="none" spc="0" dirty="0" smtClean="0">
                  <a:ln w="0"/>
                  <a:solidFill>
                    <a:schemeClr val="tx1"/>
                  </a:solidFill>
                  <a:effectLst>
                    <a:outerShdw blurRad="38100" dist="19050" dir="2700000" algn="tl" rotWithShape="0">
                      <a:schemeClr val="dk1">
                        <a:alpha val="40000"/>
                      </a:schemeClr>
                    </a:outerShdw>
                  </a:effectLst>
                  <a:hlinkClick r:id="rId5"/>
                </a:rPr>
                <a:t> online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494230" y="378806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6"/>
                </a:rPr>
                <a:t>Spelling Frame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6123665" y="5065166"/>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7"/>
                </a:rPr>
                <a:t>Reading</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437080" y="4422907"/>
              <a:ext cx="4944385" cy="1002418"/>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English </a:t>
              </a:r>
              <a:r>
                <a:rPr lang="en-US" sz="2800" dirty="0" smtClean="0">
                  <a:ln w="0"/>
                  <a:effectLst>
                    <a:outerShdw blurRad="38100" dist="19050" dir="2700000" algn="tl" rotWithShape="0">
                      <a:schemeClr val="dk1">
                        <a:alpha val="40000"/>
                      </a:schemeClr>
                    </a:outerShdw>
                  </a:effectLst>
                  <a:hlinkClick r:id="rId8"/>
                </a:rPr>
                <a:t>Y5</a:t>
              </a: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9"/>
                </a:rPr>
                <a:t>Y4</a:t>
              </a:r>
              <a:endParaRPr lang="en-US" sz="2800" dirty="0" smtClean="0">
                <a:ln w="0"/>
                <a:effectLst>
                  <a:outerShdw blurRad="38100" dist="19050" dir="2700000" algn="tl" rotWithShape="0">
                    <a:schemeClr val="dk1">
                      <a:alpha val="40000"/>
                    </a:schemeClr>
                  </a:outerShdw>
                </a:effectLst>
              </a:endParaRP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gr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4684" y="4173897"/>
            <a:ext cx="2531058" cy="2531058"/>
          </a:xfrm>
          <a:prstGeom prst="rect">
            <a:avLst/>
          </a:prstGeom>
        </p:spPr>
      </p:pic>
      <p:grpSp>
        <p:nvGrpSpPr>
          <p:cNvPr id="64" name="Group 63"/>
          <p:cNvGrpSpPr/>
          <p:nvPr/>
        </p:nvGrpSpPr>
        <p:grpSpPr>
          <a:xfrm>
            <a:off x="7611717" y="646973"/>
            <a:ext cx="3837430" cy="1485074"/>
            <a:chOff x="7611717" y="646973"/>
            <a:chExt cx="3837430" cy="1485074"/>
          </a:xfrm>
        </p:grpSpPr>
        <p:sp>
          <p:nvSpPr>
            <p:cNvPr id="45" name="Horizontal Scroll 44"/>
            <p:cNvSpPr/>
            <p:nvPr/>
          </p:nvSpPr>
          <p:spPr>
            <a:xfrm>
              <a:off x="7611717" y="646973"/>
              <a:ext cx="3542741" cy="1274835"/>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Broadway" panose="04040905080B02020502" pitchFamily="82" charset="0"/>
                </a:rPr>
                <a:t>Daily tasks</a:t>
              </a:r>
              <a:endParaRPr lang="en-GB" sz="3200" dirty="0">
                <a:latin typeface="Broadway" panose="04040905080B02020502" pitchFamily="82" charset="0"/>
              </a:endParaRP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5084" y="797984"/>
              <a:ext cx="1334063" cy="1334063"/>
            </a:xfrm>
            <a:prstGeom prst="rect">
              <a:avLst/>
            </a:prstGeom>
          </p:spPr>
        </p:pic>
      </p:grpSp>
      <p:pic>
        <p:nvPicPr>
          <p:cNvPr id="65" name="Picture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212584">
            <a:off x="8916468" y="452694"/>
            <a:ext cx="595595" cy="571771"/>
          </a:xfrm>
          <a:prstGeom prst="rect">
            <a:avLst/>
          </a:prstGeom>
        </p:spPr>
      </p:pic>
      <p:pic>
        <p:nvPicPr>
          <p:cNvPr id="67" name="Picture 66">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844999">
            <a:off x="3594752" y="903864"/>
            <a:ext cx="1306169" cy="1306169"/>
          </a:xfrm>
          <a:prstGeom prst="ellipse">
            <a:avLst/>
          </a:prstGeom>
        </p:spPr>
      </p:pic>
      <p:pic>
        <p:nvPicPr>
          <p:cNvPr id="68" name="Picture 67">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6235" y="2840229"/>
            <a:ext cx="1844082" cy="1844082"/>
          </a:xfrm>
          <a:prstGeom prst="rect">
            <a:avLst/>
          </a:prstGeom>
        </p:spPr>
      </p:pic>
      <p:sp>
        <p:nvSpPr>
          <p:cNvPr id="69" name="TextBox 68"/>
          <p:cNvSpPr txBox="1"/>
          <p:nvPr/>
        </p:nvSpPr>
        <p:spPr>
          <a:xfrm>
            <a:off x="6040904" y="3891350"/>
            <a:ext cx="1136012" cy="523220"/>
          </a:xfrm>
          <a:prstGeom prst="rect">
            <a:avLst/>
          </a:prstGeom>
          <a:noFill/>
        </p:spPr>
        <p:txBody>
          <a:bodyPr wrap="square" rtlCol="0">
            <a:spAutoFit/>
          </a:bodyPr>
          <a:lstStyle/>
          <a:p>
            <a:r>
              <a:rPr lang="en-GB" sz="2800" b="1" dirty="0" smtClean="0">
                <a:latin typeface="Segoe Print" panose="02000600000000000000" pitchFamily="2" charset="0"/>
              </a:rPr>
              <a:t>BBC</a:t>
            </a:r>
            <a:endParaRPr lang="en-GB" sz="2800" b="1" dirty="0">
              <a:latin typeface="Segoe Print" panose="02000600000000000000" pitchFamily="2" charset="0"/>
            </a:endParaRPr>
          </a:p>
        </p:txBody>
      </p:sp>
      <p:pic>
        <p:nvPicPr>
          <p:cNvPr id="8" name="Picture 7">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00303" y="887907"/>
            <a:ext cx="1630529" cy="1630529"/>
          </a:xfrm>
          <a:prstGeom prst="rect">
            <a:avLst/>
          </a:prstGeom>
        </p:spPr>
      </p:pic>
      <p:pic>
        <p:nvPicPr>
          <p:cNvPr id="16" name="Picture 15">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54727" y="5129105"/>
            <a:ext cx="1585518" cy="837873"/>
          </a:xfrm>
          <a:prstGeom prst="rect">
            <a:avLst/>
          </a:prstGeom>
        </p:spPr>
      </p:pic>
      <p:pic>
        <p:nvPicPr>
          <p:cNvPr id="4098" name="Picture 2" descr="bookworm">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9435" y="2669369"/>
            <a:ext cx="2084286" cy="20842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got it boss">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9435" y="201648"/>
            <a:ext cx="2601293" cy="260129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hlinkClick r:id="rId25"/>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5994" y="4940971"/>
            <a:ext cx="1258750" cy="1258750"/>
          </a:xfrm>
          <a:prstGeom prst="rect">
            <a:avLst/>
          </a:prstGeom>
        </p:spPr>
      </p:pic>
      <p:pic>
        <p:nvPicPr>
          <p:cNvPr id="70" name="Picture 69">
            <a:hlinkClick r:id="rId27"/>
          </p:cNvPr>
          <p:cNvPicPr>
            <a:picLocks noChangeAspect="1"/>
          </p:cNvPicPr>
          <p:nvPr/>
        </p:nvPicPr>
        <p:blipFill rotWithShape="1">
          <a:blip r:embed="rId28" cstate="print">
            <a:extLst>
              <a:ext uri="{28A0092B-C50C-407E-A947-70E740481C1C}">
                <a14:useLocalDpi xmlns:a14="http://schemas.microsoft.com/office/drawing/2010/main" val="0"/>
              </a:ext>
            </a:extLst>
          </a:blip>
          <a:srcRect l="15044" t="18103" r="14773" b="27739"/>
          <a:stretch/>
        </p:blipFill>
        <p:spPr>
          <a:xfrm>
            <a:off x="2724780" y="5151410"/>
            <a:ext cx="1077936" cy="831818"/>
          </a:xfrm>
          <a:prstGeom prst="rect">
            <a:avLst/>
          </a:prstGeom>
        </p:spPr>
      </p:pic>
    </p:spTree>
    <p:extLst>
      <p:ext uri="{BB962C8B-B14F-4D97-AF65-F5344CB8AC3E}">
        <p14:creationId xmlns:p14="http://schemas.microsoft.com/office/powerpoint/2010/main" val="89085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9550"/>
          <a:stretch/>
        </p:blipFill>
        <p:spPr>
          <a:xfrm>
            <a:off x="942193" y="811370"/>
            <a:ext cx="4222235" cy="2540910"/>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93" y="3350158"/>
            <a:ext cx="2976588" cy="278608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781" y="3350157"/>
            <a:ext cx="3184099" cy="2786087"/>
          </a:xfrm>
          <a:prstGeom prst="rect">
            <a:avLst/>
          </a:prstGeom>
        </p:spPr>
      </p:pic>
      <p:pic>
        <p:nvPicPr>
          <p:cNvPr id="1028" name="Picture 4" descr="Bitmoji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6663" y="1618521"/>
            <a:ext cx="2639063" cy="26390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6383211" y="1098751"/>
            <a:ext cx="2675788" cy="1764406"/>
          </a:xfrm>
          <a:prstGeom prst="wedgeRoundRectCallout">
            <a:avLst>
              <a:gd name="adj1" fmla="val 103900"/>
              <a:gd name="adj2" fmla="val 4798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Arial Black" panose="020B0A04020102020204" pitchFamily="34" charset="0"/>
              </a:rPr>
              <a:t>Click on the day you need to see the Morning challenge answers.</a:t>
            </a:r>
            <a:endParaRPr lang="en-GB" dirty="0">
              <a:latin typeface="Arial Black" panose="020B0A04020102020204" pitchFamily="34" charset="0"/>
            </a:endParaRPr>
          </a:p>
        </p:txBody>
      </p:sp>
      <p:pic>
        <p:nvPicPr>
          <p:cNvPr id="9" name="Picture 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9468" y="4624593"/>
            <a:ext cx="1561927" cy="1511651"/>
          </a:xfrm>
          <a:prstGeom prst="rect">
            <a:avLst/>
          </a:prstGeom>
        </p:spPr>
      </p:pic>
    </p:spTree>
    <p:extLst>
      <p:ext uri="{BB962C8B-B14F-4D97-AF65-F5344CB8AC3E}">
        <p14:creationId xmlns:p14="http://schemas.microsoft.com/office/powerpoint/2010/main" val="3857246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 name="Picture 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1009671"/>
            <a:ext cx="492813" cy="815915"/>
          </a:xfrm>
          <a:prstGeom prst="rect">
            <a:avLst/>
          </a:prstGeom>
        </p:spPr>
      </p:pic>
      <p:pic>
        <p:nvPicPr>
          <p:cNvPr id="12" name="Picture 1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4463" y="1009671"/>
            <a:ext cx="485770" cy="804254"/>
          </a:xfrm>
          <a:prstGeom prst="rect">
            <a:avLst/>
          </a:prstGeom>
        </p:spPr>
      </p:pic>
      <p:pic>
        <p:nvPicPr>
          <p:cNvPr id="13" name="Picture 1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4055" y="1030820"/>
            <a:ext cx="472996" cy="783106"/>
          </a:xfrm>
          <a:prstGeom prst="rect">
            <a:avLst/>
          </a:prstGeom>
        </p:spPr>
      </p:pic>
      <p:pic>
        <p:nvPicPr>
          <p:cNvPr id="14" name="Picture 1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9672" y="1006945"/>
            <a:ext cx="494459" cy="818641"/>
          </a:xfrm>
          <a:prstGeom prst="rect">
            <a:avLst/>
          </a:prstGeom>
        </p:spPr>
      </p:pic>
      <p:pic>
        <p:nvPicPr>
          <p:cNvPr id="15" name="Picture 1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0885" y="1006945"/>
            <a:ext cx="487416" cy="806980"/>
          </a:xfrm>
          <a:prstGeom prst="rect">
            <a:avLst/>
          </a:prstGeom>
        </p:spPr>
      </p:pic>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387171" y="2217621"/>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pic>
        <p:nvPicPr>
          <p:cNvPr id="22" name="Picture 21">
            <a:hlinkClick r:id="rId1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2041185"/>
            <a:ext cx="492813" cy="815916"/>
          </a:xfrm>
          <a:prstGeom prst="rect">
            <a:avLst/>
          </a:prstGeom>
        </p:spPr>
      </p:pic>
      <p:pic>
        <p:nvPicPr>
          <p:cNvPr id="23" name="Picture 22">
            <a:hlinkClick r:id="rId16"/>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8919" y="2041185"/>
            <a:ext cx="492814" cy="815916"/>
          </a:xfrm>
          <a:prstGeom prst="rect">
            <a:avLst/>
          </a:prstGeom>
        </p:spPr>
      </p:pic>
      <p:pic>
        <p:nvPicPr>
          <p:cNvPr id="24" name="Picture 23">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2041186"/>
            <a:ext cx="503147" cy="833024"/>
          </a:xfrm>
          <a:prstGeom prst="rect">
            <a:avLst/>
          </a:prstGeom>
        </p:spPr>
      </p:pic>
      <p:pic>
        <p:nvPicPr>
          <p:cNvPr id="25" name="Picture 24">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2041186"/>
            <a:ext cx="494565" cy="818816"/>
          </a:xfrm>
          <a:prstGeom prst="rect">
            <a:avLst/>
          </a:prstGeom>
        </p:spPr>
      </p:pic>
      <p:pic>
        <p:nvPicPr>
          <p:cNvPr id="26" name="Picture 25">
            <a:hlinkClick r:id="rId21"/>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4" y="2041186"/>
            <a:ext cx="514577" cy="851948"/>
          </a:xfrm>
          <a:prstGeom prst="rect">
            <a:avLst/>
          </a:prstGeom>
        </p:spPr>
      </p:pic>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1</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2" y="2217621"/>
            <a:ext cx="978601"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2</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3239691"/>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0" name="Picture 29">
            <a:hlinkClick r:id="rId2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3081242"/>
            <a:ext cx="490379" cy="811885"/>
          </a:xfrm>
          <a:prstGeom prst="rect">
            <a:avLst/>
          </a:prstGeom>
        </p:spPr>
      </p:pic>
      <p:pic>
        <p:nvPicPr>
          <p:cNvPr id="31" name="Picture 30">
            <a:hlinkClick r:id="rId25"/>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08920" y="3081243"/>
            <a:ext cx="501314" cy="829990"/>
          </a:xfrm>
          <a:prstGeom prst="rect">
            <a:avLst/>
          </a:prstGeom>
        </p:spPr>
      </p:pic>
      <p:pic>
        <p:nvPicPr>
          <p:cNvPr id="32" name="Picture 31">
            <a:hlinkClick r:id="rId2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3081243"/>
            <a:ext cx="503147" cy="833024"/>
          </a:xfrm>
          <a:prstGeom prst="rect">
            <a:avLst/>
          </a:prstGeom>
        </p:spPr>
      </p:pic>
      <p:pic>
        <p:nvPicPr>
          <p:cNvPr id="33" name="Picture 32">
            <a:hlinkClick r:id="rId28"/>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3081243"/>
            <a:ext cx="494565" cy="818816"/>
          </a:xfrm>
          <a:prstGeom prst="rect">
            <a:avLst/>
          </a:prstGeom>
        </p:spPr>
      </p:pic>
      <p:pic>
        <p:nvPicPr>
          <p:cNvPr id="34" name="Picture 33">
            <a:hlinkClick r:id="rId29"/>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3" y="3081241"/>
            <a:ext cx="514578" cy="851951"/>
          </a:xfrm>
          <a:prstGeom prst="rect">
            <a:avLst/>
          </a:prstGeom>
        </p:spPr>
      </p:pic>
      <p:sp>
        <p:nvSpPr>
          <p:cNvPr id="35" name="Rectangle 34"/>
          <p:cNvSpPr/>
          <p:nvPr/>
        </p:nvSpPr>
        <p:spPr>
          <a:xfrm>
            <a:off x="1954170" y="5516824"/>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5</a:t>
            </a:r>
          </a:p>
        </p:txBody>
      </p:sp>
      <p:pic>
        <p:nvPicPr>
          <p:cNvPr id="36" name="Picture 35">
            <a:hlinkClick r:id="rId30"/>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4121299"/>
            <a:ext cx="490379" cy="811885"/>
          </a:xfrm>
          <a:prstGeom prst="rect">
            <a:avLst/>
          </a:prstGeom>
        </p:spPr>
      </p:pic>
      <p:pic>
        <p:nvPicPr>
          <p:cNvPr id="37" name="Picture 36">
            <a:hlinkClick r:id="rId31"/>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22158" y="4121299"/>
            <a:ext cx="490379" cy="811885"/>
          </a:xfrm>
          <a:prstGeom prst="rect">
            <a:avLst/>
          </a:prstGeom>
        </p:spPr>
      </p:pic>
      <p:pic>
        <p:nvPicPr>
          <p:cNvPr id="38" name="Picture 37">
            <a:hlinkClick r:id="rId32"/>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56672" y="4121300"/>
            <a:ext cx="490379" cy="811885"/>
          </a:xfrm>
          <a:prstGeom prst="rect">
            <a:avLst/>
          </a:prstGeom>
        </p:spPr>
      </p:pic>
      <p:pic>
        <p:nvPicPr>
          <p:cNvPr id="39" name="Picture 38">
            <a:hlinkClick r:id="rId3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483752" y="4121300"/>
            <a:ext cx="490379" cy="811885"/>
          </a:xfrm>
          <a:prstGeom prst="rect">
            <a:avLst/>
          </a:prstGeom>
        </p:spPr>
      </p:pic>
      <p:pic>
        <p:nvPicPr>
          <p:cNvPr id="40" name="Picture 39">
            <a:hlinkClick r:id="rId34"/>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85822" y="4121300"/>
            <a:ext cx="490379" cy="811885"/>
          </a:xfrm>
          <a:prstGeom prst="rect">
            <a:avLst/>
          </a:prstGeom>
        </p:spPr>
      </p:pic>
      <p:sp>
        <p:nvSpPr>
          <p:cNvPr id="41" name="Rectangle 40"/>
          <p:cNvSpPr/>
          <p:nvPr/>
        </p:nvSpPr>
        <p:spPr>
          <a:xfrm>
            <a:off x="1946619" y="4388173"/>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4</a:t>
            </a:r>
          </a:p>
        </p:txBody>
      </p:sp>
      <p:pic>
        <p:nvPicPr>
          <p:cNvPr id="42" name="Picture 41">
            <a:hlinkClick r:id="rId35"/>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08919" y="5303728"/>
            <a:ext cx="490379" cy="811885"/>
          </a:xfrm>
          <a:prstGeom prst="rect">
            <a:avLst/>
          </a:prstGeom>
        </p:spPr>
      </p:pic>
      <p:pic>
        <p:nvPicPr>
          <p:cNvPr id="43" name="Picture 42">
            <a:hlinkClick r:id="rId36"/>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5301365"/>
            <a:ext cx="490379" cy="811885"/>
          </a:xfrm>
          <a:prstGeom prst="rect">
            <a:avLst/>
          </a:prstGeom>
        </p:spPr>
      </p:pic>
      <p:sp>
        <p:nvSpPr>
          <p:cNvPr id="7" name="Right Arrow 6"/>
          <p:cNvSpPr/>
          <p:nvPr/>
        </p:nvSpPr>
        <p:spPr>
          <a:xfrm>
            <a:off x="6482361" y="4725001"/>
            <a:ext cx="4774371" cy="1654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Click onto the next page for our new book</a:t>
            </a:r>
            <a:endParaRPr lang="en-GB" dirty="0"/>
          </a:p>
        </p:txBody>
      </p:sp>
    </p:spTree>
    <p:extLst>
      <p:ext uri="{BB962C8B-B14F-4D97-AF65-F5344CB8AC3E}">
        <p14:creationId xmlns:p14="http://schemas.microsoft.com/office/powerpoint/2010/main" val="952980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834638" y="2050432"/>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5</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1" y="2657001"/>
            <a:ext cx="978602"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4127510"/>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7</a:t>
            </a:r>
          </a:p>
        </p:txBody>
      </p:sp>
      <p:sp>
        <p:nvSpPr>
          <p:cNvPr id="41" name="Rectangle 40"/>
          <p:cNvSpPr/>
          <p:nvPr/>
        </p:nvSpPr>
        <p:spPr>
          <a:xfrm>
            <a:off x="1946619" y="5428195"/>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8</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0039" y="1025730"/>
            <a:ext cx="761367" cy="1214381"/>
          </a:xfrm>
          <a:prstGeom prst="rect">
            <a:avLst/>
          </a:prstGeom>
        </p:spPr>
      </p:pic>
      <p:pic>
        <p:nvPicPr>
          <p:cNvPr id="44" name="Picture 43">
            <a:hlinkClick r:id="rId7"/>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7641" y="1025729"/>
            <a:ext cx="761367" cy="1214381"/>
          </a:xfrm>
          <a:prstGeom prst="rect">
            <a:avLst/>
          </a:prstGeom>
        </p:spPr>
      </p:pic>
      <p:pic>
        <p:nvPicPr>
          <p:cNvPr id="45" name="Picture 44">
            <a:hlinkClick r:id="rId8"/>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1045" y="1051132"/>
            <a:ext cx="761367" cy="1214381"/>
          </a:xfrm>
          <a:prstGeom prst="rect">
            <a:avLst/>
          </a:prstGeom>
        </p:spPr>
      </p:pic>
      <p:pic>
        <p:nvPicPr>
          <p:cNvPr id="22" name="Picture 21">
            <a:hlinkClick r:id="rId9"/>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2317" y="2486430"/>
            <a:ext cx="761367" cy="1214381"/>
          </a:xfrm>
          <a:prstGeom prst="rect">
            <a:avLst/>
          </a:prstGeom>
        </p:spPr>
      </p:pic>
      <p:pic>
        <p:nvPicPr>
          <p:cNvPr id="23" name="Picture 22">
            <a:hlinkClick r:id="rId10"/>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590" y="2478060"/>
            <a:ext cx="761367" cy="1214381"/>
          </a:xfrm>
          <a:prstGeom prst="rect">
            <a:avLst/>
          </a:prstGeom>
        </p:spPr>
      </p:pic>
      <p:pic>
        <p:nvPicPr>
          <p:cNvPr id="24" name="Picture 23">
            <a:hlinkClick r:id="rId11"/>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490" y="2474646"/>
            <a:ext cx="761367" cy="1214381"/>
          </a:xfrm>
          <a:prstGeom prst="rect">
            <a:avLst/>
          </a:prstGeom>
        </p:spPr>
      </p:pic>
      <p:pic>
        <p:nvPicPr>
          <p:cNvPr id="25" name="Picture 24">
            <a:hlinkClick r:id="rId12"/>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3835" y="2474647"/>
            <a:ext cx="761367" cy="1214381"/>
          </a:xfrm>
          <a:prstGeom prst="rect">
            <a:avLst/>
          </a:prstGeom>
        </p:spPr>
      </p:pic>
      <p:pic>
        <p:nvPicPr>
          <p:cNvPr id="26" name="Picture 25">
            <a:hlinkClick r:id="rId13"/>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676" y="2474647"/>
            <a:ext cx="761367" cy="1214381"/>
          </a:xfrm>
          <a:prstGeom prst="rect">
            <a:avLst/>
          </a:prstGeom>
        </p:spPr>
      </p:pic>
      <p:pic>
        <p:nvPicPr>
          <p:cNvPr id="29" name="Picture 28">
            <a:hlinkClick r:id="rId1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5820" y="3993058"/>
            <a:ext cx="761367" cy="1214381"/>
          </a:xfrm>
          <a:prstGeom prst="rect">
            <a:avLst/>
          </a:prstGeom>
        </p:spPr>
      </p:pic>
      <p:pic>
        <p:nvPicPr>
          <p:cNvPr id="30" name="Picture 29">
            <a:hlinkClick r:id="rId1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8250" y="4058774"/>
            <a:ext cx="761367" cy="1214381"/>
          </a:xfrm>
          <a:prstGeom prst="rect">
            <a:avLst/>
          </a:prstGeom>
        </p:spPr>
      </p:pic>
      <p:pic>
        <p:nvPicPr>
          <p:cNvPr id="31" name="Picture 30">
            <a:hlinkClick r:id="rId16"/>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489" y="3993058"/>
            <a:ext cx="761367" cy="1214381"/>
          </a:xfrm>
          <a:prstGeom prst="rect">
            <a:avLst/>
          </a:prstGeom>
        </p:spPr>
      </p:pic>
      <p:pic>
        <p:nvPicPr>
          <p:cNvPr id="32" name="Picture 31">
            <a:hlinkClick r:id="rId17"/>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589" y="3993059"/>
            <a:ext cx="761367" cy="1214381"/>
          </a:xfrm>
          <a:prstGeom prst="rect">
            <a:avLst/>
          </a:prstGeom>
        </p:spPr>
      </p:pic>
      <p:pic>
        <p:nvPicPr>
          <p:cNvPr id="33" name="Picture 32">
            <a:hlinkClick r:id="rId18"/>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1045" y="3993059"/>
            <a:ext cx="761367" cy="1214381"/>
          </a:xfrm>
          <a:prstGeom prst="rect">
            <a:avLst/>
          </a:prstGeom>
        </p:spPr>
      </p:pic>
      <p:pic>
        <p:nvPicPr>
          <p:cNvPr id="34" name="Picture 33">
            <a:hlinkClick r:id="rId19"/>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1141" y="5390317"/>
            <a:ext cx="761367" cy="1214381"/>
          </a:xfrm>
          <a:prstGeom prst="rect">
            <a:avLst/>
          </a:prstGeom>
        </p:spPr>
      </p:pic>
      <p:pic>
        <p:nvPicPr>
          <p:cNvPr id="35" name="Picture 34">
            <a:hlinkClick r:id="rId20"/>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3834" y="5428195"/>
            <a:ext cx="761367" cy="1214381"/>
          </a:xfrm>
          <a:prstGeom prst="rect">
            <a:avLst/>
          </a:prstGeom>
        </p:spPr>
      </p:pic>
      <p:pic>
        <p:nvPicPr>
          <p:cNvPr id="36" name="Picture 35">
            <a:hlinkClick r:id="rId21"/>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9989" y="5376300"/>
            <a:ext cx="761367" cy="1214381"/>
          </a:xfrm>
          <a:prstGeom prst="rect">
            <a:avLst/>
          </a:prstGeom>
        </p:spPr>
      </p:pic>
      <p:sp>
        <p:nvSpPr>
          <p:cNvPr id="2" name="Rectangle 1"/>
          <p:cNvSpPr/>
          <p:nvPr/>
        </p:nvSpPr>
        <p:spPr>
          <a:xfrm>
            <a:off x="6939933" y="5552498"/>
            <a:ext cx="468750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To be continued</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62268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696" y="2239356"/>
            <a:ext cx="3634154" cy="3959930"/>
          </a:xfrm>
          <a:prstGeom prst="rect">
            <a:avLst/>
          </a:prstGeom>
          <a:solidFill>
            <a:schemeClr val="tx2">
              <a:lumMod val="20000"/>
              <a:lumOff val="80000"/>
            </a:schemeClr>
          </a:solidFill>
        </p:spPr>
        <p:txBody>
          <a:bodyPr wrap="square">
            <a:spAutoFit/>
          </a:bodyPr>
          <a:lstStyle/>
          <a:p>
            <a:pPr algn="ctr">
              <a:lnSpc>
                <a:spcPct val="107000"/>
              </a:lnSpc>
              <a:spcAft>
                <a:spcPts val="800"/>
              </a:spcAft>
            </a:pPr>
            <a:r>
              <a:rPr lang="en-GB" u="sng" dirty="0" smtClean="0">
                <a:solidFill>
                  <a:srgbClr val="0563C1"/>
                </a:solidFill>
                <a:latin typeface="Broadway" panose="04040905080B02020502" pitchFamily="82" charset="0"/>
                <a:ea typeface="Calibri" panose="020F0502020204030204" pitchFamily="34" charset="0"/>
                <a:cs typeface="Times New Roman" panose="02020603050405020304" pitchFamily="18" charset="0"/>
                <a:hlinkClick r:id="rId2"/>
              </a:rPr>
              <a:t>Extra English</a:t>
            </a:r>
          </a:p>
          <a:p>
            <a:pPr>
              <a:lnSpc>
                <a:spcPct val="107000"/>
              </a:lnSpc>
              <a:spcAft>
                <a:spcPts val="800"/>
              </a:spcAft>
            </a:pP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Authorfy</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daily 9am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Pie Corbett English</a:t>
            </a:r>
            <a:r>
              <a:rPr lang="en-GB" dirty="0">
                <a:latin typeface="Arial" panose="020B0604020202020204" pitchFamily="34" charset="0"/>
                <a:ea typeface="Calibri" panose="020F0502020204030204" pitchFamily="34" charset="0"/>
                <a:cs typeface="Times New Roman" panose="02020603050405020304" pitchFamily="18" charset="0"/>
              </a:rPr>
              <a:t> daily 9:30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Sentence work</a:t>
            </a:r>
            <a:r>
              <a:rPr lang="en-GB" dirty="0">
                <a:latin typeface="Arial" panose="020B0604020202020204" pitchFamily="34" charset="0"/>
                <a:ea typeface="Calibri" panose="020F0502020204030204" pitchFamily="34" charset="0"/>
                <a:cs typeface="Times New Roman" panose="02020603050405020304" pitchFamily="18" charset="0"/>
              </a:rPr>
              <a:t> daily 9:45</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Lit fest</a:t>
            </a:r>
            <a:r>
              <a:rPr lang="en-GB" dirty="0">
                <a:latin typeface="Arial" panose="020B0604020202020204" pitchFamily="34" charset="0"/>
                <a:ea typeface="Calibri" panose="020F0502020204030204" pitchFamily="34" charset="0"/>
                <a:cs typeface="Times New Roman" panose="02020603050405020304" pitchFamily="18" charset="0"/>
              </a:rPr>
              <a:t> daily 10:30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563C1"/>
                </a:solidFill>
                <a:latin typeface="Arial" panose="020B0604020202020204" pitchFamily="34" charset="0"/>
                <a:ea typeface="Calibri" panose="020F0502020204030204" pitchFamily="34" charset="0"/>
                <a:hlinkClick r:id="rId6"/>
              </a:rPr>
              <a:t>Daily </a:t>
            </a:r>
            <a:r>
              <a:rPr lang="en-GB" u="sng" dirty="0" smtClean="0">
                <a:solidFill>
                  <a:srgbClr val="0563C1"/>
                </a:solidFill>
                <a:latin typeface="Arial" panose="020B0604020202020204" pitchFamily="34" charset="0"/>
                <a:ea typeface="Calibri" panose="020F0502020204030204" pitchFamily="34" charset="0"/>
                <a:hlinkClick r:id="rId6"/>
              </a:rPr>
              <a:t>tutor</a:t>
            </a:r>
            <a:r>
              <a:rPr lang="en-GB" u="sng" dirty="0" smtClean="0">
                <a:solidFill>
                  <a:srgbClr val="0563C1"/>
                </a:solidFill>
                <a:latin typeface="Arial" panose="020B0604020202020204" pitchFamily="34" charset="0"/>
                <a:ea typeface="Calibri" panose="020F0502020204030204" pitchFamily="34" charset="0"/>
              </a:rPr>
              <a:t>  </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4999">
            <a:off x="579883" y="432661"/>
            <a:ext cx="1794014" cy="1794014"/>
          </a:xfrm>
          <a:prstGeom prst="ellipse">
            <a:avLst/>
          </a:prstGeom>
        </p:spPr>
      </p:pic>
      <p:sp>
        <p:nvSpPr>
          <p:cNvPr id="4" name="Rectangle 3"/>
          <p:cNvSpPr/>
          <p:nvPr/>
        </p:nvSpPr>
        <p:spPr>
          <a:xfrm>
            <a:off x="4534073" y="528146"/>
            <a:ext cx="2747890" cy="5909310"/>
          </a:xfrm>
          <a:prstGeom prst="rect">
            <a:avLst/>
          </a:prstGeom>
          <a:solidFill>
            <a:schemeClr val="bg2"/>
          </a:solidFill>
        </p:spPr>
        <p:txBody>
          <a:bodyPr wrap="square">
            <a:spAutoFit/>
          </a:bodyPr>
          <a:lstStyle/>
          <a:p>
            <a:pPr algn="ctr">
              <a:spcAft>
                <a:spcPts val="0"/>
              </a:spcAft>
            </a:pPr>
            <a:r>
              <a:rPr lang="en-GB" u="sng" dirty="0" smtClean="0">
                <a:solidFill>
                  <a:srgbClr val="0563C1"/>
                </a:solidFill>
                <a:latin typeface="Broadway" panose="04040905080B02020502" pitchFamily="82" charset="0"/>
                <a:ea typeface="Calibri" panose="020F0502020204030204" pitchFamily="34" charset="0"/>
                <a:cs typeface="Architects Daughter"/>
                <a:hlinkClick r:id="rId8"/>
              </a:rPr>
              <a:t>Extra Maths</a:t>
            </a:r>
          </a:p>
          <a:p>
            <a:pPr algn="ctr">
              <a:spcAft>
                <a:spcPts val="0"/>
              </a:spcAft>
            </a:pPr>
            <a:endParaRPr lang="en-GB" u="sng" dirty="0" smtClean="0">
              <a:solidFill>
                <a:srgbClr val="0563C1"/>
              </a:solidFill>
              <a:latin typeface="Broadway" panose="04040905080B02020502" pitchFamily="82" charset="0"/>
              <a:ea typeface="Calibri" panose="020F0502020204030204" pitchFamily="34" charset="0"/>
              <a:cs typeface="Architects Daughter"/>
              <a:hlinkClick r:id="rId8"/>
            </a:endParaRPr>
          </a:p>
          <a:p>
            <a:pPr>
              <a:spcAft>
                <a:spcPts val="0"/>
              </a:spcAft>
            </a:pPr>
            <a:r>
              <a:rPr lang="en-GB" u="sng" dirty="0" smtClean="0">
                <a:solidFill>
                  <a:srgbClr val="0563C1"/>
                </a:solidFill>
                <a:latin typeface="Architects Daughter"/>
                <a:ea typeface="Calibri" panose="020F0502020204030204" pitchFamily="34" charset="0"/>
                <a:cs typeface="Architects Daughter"/>
                <a:hlinkClick r:id="rId8"/>
              </a:rPr>
              <a:t>Gareth </a:t>
            </a:r>
            <a:r>
              <a:rPr lang="en-GB" u="sng" dirty="0" err="1">
                <a:solidFill>
                  <a:srgbClr val="0563C1"/>
                </a:solidFill>
                <a:latin typeface="Architects Daughter"/>
                <a:ea typeface="Calibri" panose="020F0502020204030204" pitchFamily="34" charset="0"/>
                <a:cs typeface="Architects Daughter"/>
                <a:hlinkClick r:id="rId8"/>
              </a:rPr>
              <a:t>Metcalffe</a:t>
            </a:r>
            <a:r>
              <a:rPr lang="en-GB" u="sng" dirty="0">
                <a:solidFill>
                  <a:srgbClr val="0563C1"/>
                </a:solidFill>
                <a:latin typeface="Architects Daughter"/>
                <a:ea typeface="Calibri" panose="020F0502020204030204" pitchFamily="34" charset="0"/>
                <a:cs typeface="Architects Daughter"/>
                <a:hlinkClick r:id="rId8"/>
              </a:rPr>
              <a:t> maths – daily – 9am</a:t>
            </a: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9"/>
              </a:rPr>
              <a:t>Maths with Carol </a:t>
            </a:r>
            <a:r>
              <a:rPr lang="en-GB" u="sng" dirty="0" err="1">
                <a:solidFill>
                  <a:srgbClr val="0563C1"/>
                </a:solidFill>
                <a:latin typeface="Architects Daughter"/>
                <a:ea typeface="Calibri" panose="020F0502020204030204" pitchFamily="34" charset="0"/>
                <a:cs typeface="Architects Daughter"/>
                <a:hlinkClick r:id="rId9"/>
              </a:rPr>
              <a:t>Vorderman</a:t>
            </a:r>
            <a:r>
              <a:rPr lang="en-GB" dirty="0">
                <a:solidFill>
                  <a:srgbClr val="000000"/>
                </a:solidFill>
                <a:latin typeface="Architects Daughter"/>
                <a:ea typeface="Calibri" panose="020F0502020204030204" pitchFamily="34" charset="0"/>
                <a:cs typeface="Architects Daughter"/>
              </a:rPr>
              <a:t> 10am</a:t>
            </a:r>
          </a:p>
          <a:p>
            <a:pPr>
              <a:spcAft>
                <a:spcPts val="0"/>
              </a:spcAft>
            </a:pPr>
            <a:r>
              <a:rPr lang="en-GB" dirty="0">
                <a:solidFill>
                  <a:srgbClr val="000000"/>
                </a:solidFill>
                <a:latin typeface="Architects Daughter"/>
                <a:ea typeface="Calibri" panose="020F0502020204030204" pitchFamily="34" charset="0"/>
                <a:cs typeface="Architects Daughter"/>
              </a:rPr>
              <a:t> 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err="1">
                <a:solidFill>
                  <a:srgbClr val="0563C1"/>
                </a:solidFill>
                <a:latin typeface="Architects Daughter"/>
                <a:ea typeface="Calibri" panose="020F0502020204030204" pitchFamily="34" charset="0"/>
                <a:cs typeface="Architects Daughter"/>
                <a:hlinkClick r:id="rId10"/>
              </a:rPr>
              <a:t>Whiterose</a:t>
            </a:r>
            <a:r>
              <a:rPr lang="en-GB" dirty="0">
                <a:solidFill>
                  <a:srgbClr val="000000"/>
                </a:solidFill>
                <a:latin typeface="Architects Daughter"/>
                <a:ea typeface="Calibri" panose="020F0502020204030204" pitchFamily="34" charset="0"/>
                <a:cs typeface="Architects Daughter"/>
              </a:rPr>
              <a:t> 10am </a:t>
            </a:r>
          </a:p>
          <a:p>
            <a:pPr>
              <a:spcAft>
                <a:spcPts val="0"/>
              </a:spcAft>
            </a:pPr>
            <a:r>
              <a:rPr lang="en-GB" dirty="0">
                <a:solidFill>
                  <a:srgbClr val="000000"/>
                </a:solidFill>
                <a:latin typeface="Architects Daughter"/>
                <a:ea typeface="Calibri" panose="020F0502020204030204" pitchFamily="34" charset="0"/>
                <a:cs typeface="Architects Daughter"/>
              </a:rPr>
              <a:t>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11"/>
              </a:rPr>
              <a:t>I see maths</a:t>
            </a:r>
            <a:r>
              <a:rPr lang="en-GB" dirty="0">
                <a:solidFill>
                  <a:srgbClr val="000000"/>
                </a:solidFill>
                <a:latin typeface="Architects Daughter"/>
                <a:ea typeface="Calibri" panose="020F0502020204030204" pitchFamily="34" charset="0"/>
                <a:cs typeface="Architects Daughter"/>
              </a:rPr>
              <a:t> </a:t>
            </a:r>
            <a:r>
              <a:rPr lang="en-GB" dirty="0" smtClean="0">
                <a:solidFill>
                  <a:srgbClr val="000000"/>
                </a:solidFill>
                <a:latin typeface="Architects Daughter"/>
                <a:ea typeface="Calibri" panose="020F0502020204030204" pitchFamily="34" charset="0"/>
                <a:cs typeface="Architects Daughter"/>
              </a:rPr>
              <a:t>Daily</a:t>
            </a: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2"/>
              </a:rPr>
              <a:t>Sumdog</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3"/>
              </a:rPr>
              <a:t>Prodigy</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4"/>
              </a:rPr>
              <a:t>Mathletics</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5"/>
              </a:rPr>
              <a:t>Mathsframe</a:t>
            </a:r>
            <a:endParaRPr lang="en-GB" dirty="0" smtClean="0">
              <a:solidFill>
                <a:srgbClr val="000000"/>
              </a:solidFill>
              <a:latin typeface="Architects Daughter"/>
              <a:ea typeface="Calibri" panose="020F0502020204030204" pitchFamily="34" charset="0"/>
              <a:cs typeface="Architects Daughter"/>
            </a:endParaRPr>
          </a:p>
        </p:txBody>
      </p:sp>
      <p:sp>
        <p:nvSpPr>
          <p:cNvPr id="5" name="Rectangle 4"/>
          <p:cNvSpPr/>
          <p:nvPr/>
        </p:nvSpPr>
        <p:spPr>
          <a:xfrm>
            <a:off x="7451187" y="463385"/>
            <a:ext cx="4042118" cy="5974071"/>
          </a:xfrm>
          <a:prstGeom prst="rect">
            <a:avLst/>
          </a:prstGeom>
          <a:solidFill>
            <a:schemeClr val="bg1">
              <a:lumMod val="95000"/>
            </a:schemeClr>
          </a:solidFill>
        </p:spPr>
        <p:txBody>
          <a:bodyPr wrap="square">
            <a:spAutoFit/>
          </a:bodyPr>
          <a:lstStyle/>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Homeschool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 History Channel</a:t>
            </a:r>
            <a:r>
              <a:rPr lang="en-GB" dirty="0">
                <a:latin typeface="Arial" panose="020B0604020202020204" pitchFamily="34" charset="0"/>
                <a:ea typeface="Calibri" panose="020F0502020204030204" pitchFamily="34" charset="0"/>
                <a:cs typeface="Times New Roman" panose="02020603050405020304" pitchFamily="18" charset="0"/>
              </a:rPr>
              <a:t> 9:30am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Draw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a story</a:t>
            </a:r>
            <a:r>
              <a:rPr lang="en-GB" dirty="0">
                <a:latin typeface="Arial" panose="020B0604020202020204" pitchFamily="34" charset="0"/>
                <a:ea typeface="Calibri" panose="020F0502020204030204" pitchFamily="34" charset="0"/>
                <a:cs typeface="Times New Roman" panose="02020603050405020304" pitchFamily="18" charset="0"/>
              </a:rPr>
              <a:t> 10am M/</a:t>
            </a:r>
            <a:r>
              <a:rPr lang="en-GB" dirty="0" err="1">
                <a:latin typeface="Arial" panose="020B0604020202020204" pitchFamily="34" charset="0"/>
                <a:ea typeface="Calibri" panose="020F0502020204030204" pitchFamily="34" charset="0"/>
                <a:cs typeface="Times New Roman" panose="02020603050405020304" pitchFamily="18" charset="0"/>
              </a:rPr>
              <a:t>Tu</a:t>
            </a:r>
            <a:r>
              <a:rPr lang="en-GB" dirty="0">
                <a:latin typeface="Arial" panose="020B0604020202020204" pitchFamily="34" charset="0"/>
                <a:ea typeface="Calibri" panose="020F0502020204030204" pitchFamily="34" charset="0"/>
                <a:cs typeface="Times New Roman" panose="02020603050405020304" pitchFamily="18" charset="0"/>
              </a:rPr>
              <a:t>/W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Music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with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Myleen</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Klass</a:t>
            </a:r>
            <a:r>
              <a:rPr lang="en-GB" dirty="0">
                <a:latin typeface="Arial" panose="020B0604020202020204" pitchFamily="34" charset="0"/>
                <a:ea typeface="Calibri" panose="020F0502020204030204" pitchFamily="34" charset="0"/>
                <a:cs typeface="Times New Roman" panose="02020603050405020304" pitchFamily="18" charset="0"/>
              </a:rPr>
              <a:t> M/F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Science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daily</a:t>
            </a:r>
            <a:r>
              <a:rPr lang="en-GB" dirty="0">
                <a:latin typeface="Arial" panose="020B0604020202020204" pitchFamily="34" charset="0"/>
                <a:ea typeface="Calibri" panose="020F0502020204030204" pitchFamily="34" charset="0"/>
                <a:cs typeface="Times New Roman" panose="02020603050405020304" pitchFamily="18" charset="0"/>
              </a:rPr>
              <a:t>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Minilingos</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Spanish</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10:30 Tuesdays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Live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Art</a:t>
            </a:r>
            <a:r>
              <a:rPr lang="en-GB" dirty="0">
                <a:latin typeface="Arial" panose="020B0604020202020204" pitchFamily="34" charset="0"/>
                <a:ea typeface="Calibri" panose="020F0502020204030204" pitchFamily="34" charset="0"/>
                <a:cs typeface="Times New Roman" panose="02020603050405020304" pitchFamily="18" charset="0"/>
              </a:rPr>
              <a:t> 11am Monday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2"/>
              </a:rPr>
              <a:t>Body percussion</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Hobbycraft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 craft club</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4"/>
              </a:rPr>
              <a:t>Science with Maddie</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Techniquest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 Science</a:t>
            </a:r>
            <a:r>
              <a:rPr lang="en-GB" dirty="0">
                <a:latin typeface="Arial" panose="020B0604020202020204" pitchFamily="34" charset="0"/>
                <a:ea typeface="Calibri" panose="020F0502020204030204" pitchFamily="34" charset="0"/>
                <a:cs typeface="Times New Roman" panose="02020603050405020304" pitchFamily="18" charset="0"/>
              </a:rPr>
              <a:t> daily 12pm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6"/>
              </a:rPr>
              <a:t>Sign language</a:t>
            </a:r>
            <a:r>
              <a:rPr lang="en-GB" dirty="0">
                <a:latin typeface="Arial" panose="020B0604020202020204" pitchFamily="34" charset="0"/>
                <a:ea typeface="Calibri" panose="020F0502020204030204" pitchFamily="34" charset="0"/>
                <a:cs typeface="Times New Roman" panose="02020603050405020304" pitchFamily="18" charset="0"/>
              </a:rPr>
              <a:t> Daily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7"/>
              </a:rPr>
              <a:t>History</a:t>
            </a:r>
            <a:r>
              <a:rPr lang="en-GB" dirty="0">
                <a:latin typeface="Arial" panose="020B0604020202020204" pitchFamily="34" charset="0"/>
                <a:ea typeface="Calibri" panose="020F0502020204030204" pitchFamily="34" charset="0"/>
                <a:cs typeface="Times New Roman" panose="02020603050405020304" pitchFamily="18" charset="0"/>
              </a:rPr>
              <a:t> Wednesday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8"/>
              </a:rPr>
              <a:t>Art hub</a:t>
            </a:r>
            <a:r>
              <a:rPr lang="en-GB" dirty="0">
                <a:latin typeface="Arial" panose="020B0604020202020204" pitchFamily="34" charset="0"/>
                <a:ea typeface="Calibri" panose="020F0502020204030204" pitchFamily="34" charset="0"/>
                <a:cs typeface="Times New Roman" panose="02020603050405020304" pitchFamily="18" charset="0"/>
              </a:rPr>
              <a:t> Tuesday 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9"/>
              </a:rPr>
              <a:t>Bake off</a:t>
            </a:r>
            <a:r>
              <a:rPr lang="en-GB" dirty="0">
                <a:latin typeface="Arial" panose="020B0604020202020204" pitchFamily="34" charset="0"/>
                <a:ea typeface="Calibri" panose="020F0502020204030204" pitchFamily="34" charset="0"/>
                <a:cs typeface="Times New Roman" panose="02020603050405020304" pitchFamily="18" charset="0"/>
              </a:rPr>
              <a:t> 2pm Wed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0"/>
              </a:rPr>
              <a:t>Life lessons</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rPr>
              <a:t>Daily </a:t>
            </a:r>
            <a:r>
              <a:rPr lang="en-GB" dirty="0">
                <a:latin typeface="Arial" panose="020B0604020202020204" pitchFamily="34" charset="0"/>
                <a:ea typeface="Calibri" panose="020F0502020204030204" pitchFamily="34" charset="0"/>
              </a:rPr>
              <a:t>2pm</a:t>
            </a:r>
            <a:r>
              <a:rPr lang="en-GB" dirty="0"/>
              <a:t> </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0602" y="4834143"/>
            <a:ext cx="1561927" cy="1603313"/>
            <a:chOff x="8770513" y="572959"/>
            <a:chExt cx="2102744" cy="2102744"/>
          </a:xfrm>
        </p:grpSpPr>
        <p:pic>
          <p:nvPicPr>
            <p:cNvPr id="7" name="Picture 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8" name="Rectangle 7"/>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59570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3853</TotalTime>
  <Words>494</Words>
  <Application>Microsoft Office PowerPoint</Application>
  <PresentationFormat>Widescreen</PresentationFormat>
  <Paragraphs>101</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Architects Daughter</vt:lpstr>
      <vt:lpstr>Arial</vt:lpstr>
      <vt:lpstr>Arial Black</vt:lpstr>
      <vt:lpstr>Broadway</vt:lpstr>
      <vt:lpstr>Calibri</vt:lpstr>
      <vt:lpstr>Calibri Light</vt:lpstr>
      <vt:lpstr>Segoe Print</vt:lpstr>
      <vt:lpstr>Times New Roman</vt:lpstr>
      <vt:lpstr>Office Theme</vt:lpstr>
      <vt:lpstr>Summer Term 2 – Week 8</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Butt</dc:creator>
  <cp:lastModifiedBy>LINDA BYRNE</cp:lastModifiedBy>
  <cp:revision>161</cp:revision>
  <dcterms:created xsi:type="dcterms:W3CDTF">2020-04-26T11:29:08Z</dcterms:created>
  <dcterms:modified xsi:type="dcterms:W3CDTF">2020-07-20T08:51:17Z</dcterms:modified>
</cp:coreProperties>
</file>