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3" r:id="rId5"/>
    <p:sldId id="274" r:id="rId6"/>
    <p:sldId id="275" r:id="rId7"/>
    <p:sldId id="276" r:id="rId8"/>
    <p:sldId id="277" r:id="rId9"/>
    <p:sldId id="278" r:id="rId10"/>
    <p:sldId id="269" r:id="rId11"/>
    <p:sldId id="268" r:id="rId12"/>
    <p:sldId id="270"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9BF"/>
    <a:srgbClr val="F8501C"/>
    <a:srgbClr val="FF8837"/>
    <a:srgbClr val="F5C56F"/>
    <a:srgbClr val="D36307"/>
    <a:srgbClr val="FF7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88" d="100"/>
          <a:sy n="88" d="100"/>
        </p:scale>
        <p:origin x="4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13/07/2020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049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13/07/2020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6566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13/07/2020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04260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13/07/2020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256124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14921-5BA3-4ABE-8BBB-E9CC30639F1A}" type="datetimeFigureOut">
              <a:rPr lang="en-GB" smtClean="0"/>
              <a:t>13/07/2020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2060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214921-5BA3-4ABE-8BBB-E9CC30639F1A}" type="datetimeFigureOut">
              <a:rPr lang="en-GB" smtClean="0"/>
              <a:t>13/07/2020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00806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214921-5BA3-4ABE-8BBB-E9CC30639F1A}" type="datetimeFigureOut">
              <a:rPr lang="en-GB" smtClean="0"/>
              <a:t>13/07/2020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315747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214921-5BA3-4ABE-8BBB-E9CC30639F1A}" type="datetimeFigureOut">
              <a:rPr lang="en-GB" smtClean="0"/>
              <a:t>13/07/2020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8123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14921-5BA3-4ABE-8BBB-E9CC30639F1A}" type="datetimeFigureOut">
              <a:rPr lang="en-GB" smtClean="0"/>
              <a:t>13/07/2020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80082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4921-5BA3-4ABE-8BBB-E9CC30639F1A}" type="datetimeFigureOut">
              <a:rPr lang="en-GB" smtClean="0"/>
              <a:t>13/07/2020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91539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4921-5BA3-4ABE-8BBB-E9CC30639F1A}" type="datetimeFigureOut">
              <a:rPr lang="en-GB" smtClean="0"/>
              <a:t>13/07/2020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17162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5000" r="-1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14921-5BA3-4ABE-8BBB-E9CC30639F1A}" type="datetimeFigureOut">
              <a:rPr lang="en-GB" smtClean="0"/>
              <a:t>13/07/2020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F09A8-78E1-4555-BDDD-A3659372E2A7}" type="slidenum">
              <a:rPr lang="en-GB" smtClean="0"/>
              <a:t>‹#›</a:t>
            </a:fld>
            <a:endParaRPr lang="en-GB"/>
          </a:p>
        </p:txBody>
      </p:sp>
    </p:spTree>
    <p:extLst>
      <p:ext uri="{BB962C8B-B14F-4D97-AF65-F5344CB8AC3E}">
        <p14:creationId xmlns:p14="http://schemas.microsoft.com/office/powerpoint/2010/main" val="1775979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us04web.zoom.us/j/73617786652?pwd=emxNZEp2VkZPNUV2ZWJHZTNMbGN0UT0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youtu.be/poErevWjjjk" TargetMode="External"/><Relationship Id="rId13" Type="http://schemas.openxmlformats.org/officeDocument/2006/relationships/slide" Target="slide2.xml"/><Relationship Id="rId3" Type="http://schemas.openxmlformats.org/officeDocument/2006/relationships/image" Target="../media/image22.jpeg"/><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hyperlink" Target="https://youtu.be/JM0exikCdc8" TargetMode="External"/><Relationship Id="rId1" Type="http://schemas.openxmlformats.org/officeDocument/2006/relationships/slideLayout" Target="../slideLayouts/slideLayout7.xml"/><Relationship Id="rId6" Type="http://schemas.openxmlformats.org/officeDocument/2006/relationships/hyperlink" Target="https://youtu.be/H8I_ldsCtgk" TargetMode="External"/><Relationship Id="rId11" Type="http://schemas.openxmlformats.org/officeDocument/2006/relationships/image" Target="../media/image26.jpg"/><Relationship Id="rId5" Type="http://schemas.openxmlformats.org/officeDocument/2006/relationships/image" Target="../media/image23.jpeg"/><Relationship Id="rId10" Type="http://schemas.openxmlformats.org/officeDocument/2006/relationships/hyperlink" Target="https://youtu.be/4H0zaxjle34" TargetMode="External"/><Relationship Id="rId4" Type="http://schemas.openxmlformats.org/officeDocument/2006/relationships/hyperlink" Target="https://youtu.be/N7iUTpUxEHU" TargetMode="External"/><Relationship Id="rId9" Type="http://schemas.openxmlformats.org/officeDocument/2006/relationships/image" Target="../media/image25.jp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hyperlink" Target="https://youtu.be/rBmQDa8lJ9Y" TargetMode="External"/><Relationship Id="rId18" Type="http://schemas.openxmlformats.org/officeDocument/2006/relationships/image" Target="../media/image34.jpeg"/><Relationship Id="rId26" Type="http://schemas.openxmlformats.org/officeDocument/2006/relationships/image" Target="../media/image38.jpeg"/><Relationship Id="rId3" Type="http://schemas.openxmlformats.org/officeDocument/2006/relationships/slide" Target="slide2.xml"/><Relationship Id="rId21" Type="http://schemas.openxmlformats.org/officeDocument/2006/relationships/hyperlink" Target="https://youtu.be/pPt6gfhaCTE" TargetMode="External"/><Relationship Id="rId34" Type="http://schemas.openxmlformats.org/officeDocument/2006/relationships/hyperlink" Target="https://youtu.be/tUxFGsGixK4" TargetMode="External"/><Relationship Id="rId7" Type="http://schemas.openxmlformats.org/officeDocument/2006/relationships/hyperlink" Target="https://youtu.be/Tb40hA0vip0" TargetMode="External"/><Relationship Id="rId12" Type="http://schemas.openxmlformats.org/officeDocument/2006/relationships/image" Target="../media/image32.jpeg"/><Relationship Id="rId17" Type="http://schemas.openxmlformats.org/officeDocument/2006/relationships/hyperlink" Target="https://youtu.be/KWXjJcvwKc0" TargetMode="External"/><Relationship Id="rId25" Type="http://schemas.openxmlformats.org/officeDocument/2006/relationships/hyperlink" Target="https://youtu.be/iEEQsHEbstA" TargetMode="External"/><Relationship Id="rId33" Type="http://schemas.openxmlformats.org/officeDocument/2006/relationships/hyperlink" Target="https://youtu.be/DeGmJ6Yf8A8" TargetMode="External"/><Relationship Id="rId2" Type="http://schemas.openxmlformats.org/officeDocument/2006/relationships/image" Target="../media/image10.png"/><Relationship Id="rId16" Type="http://schemas.openxmlformats.org/officeDocument/2006/relationships/hyperlink" Target="https://youtu.be/-lq0fyVGXe8" TargetMode="External"/><Relationship Id="rId20" Type="http://schemas.openxmlformats.org/officeDocument/2006/relationships/image" Target="../media/image35.jpeg"/><Relationship Id="rId29" Type="http://schemas.openxmlformats.org/officeDocument/2006/relationships/hyperlink" Target="https://youtu.be/Q4H9qhRI_l0" TargetMode="External"/><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hyperlink" Target="https://youtu.be/eqnFUASMthY" TargetMode="External"/><Relationship Id="rId24" Type="http://schemas.openxmlformats.org/officeDocument/2006/relationships/image" Target="../media/image37.jpeg"/><Relationship Id="rId32" Type="http://schemas.openxmlformats.org/officeDocument/2006/relationships/hyperlink" Target="https://youtu.be/DDgf-np0xLg" TargetMode="External"/><Relationship Id="rId5" Type="http://schemas.openxmlformats.org/officeDocument/2006/relationships/hyperlink" Target="https://youtu.be/H7UD4sbQJxM" TargetMode="External"/><Relationship Id="rId15" Type="http://schemas.openxmlformats.org/officeDocument/2006/relationships/hyperlink" Target="https://youtu.be/K9vTnitakaM" TargetMode="External"/><Relationship Id="rId23" Type="http://schemas.openxmlformats.org/officeDocument/2006/relationships/hyperlink" Target="https://youtu.be/4zV6naUU7rM" TargetMode="External"/><Relationship Id="rId28" Type="http://schemas.openxmlformats.org/officeDocument/2006/relationships/hyperlink" Target="https://youtu.be/FGxaE0K_vSk" TargetMode="External"/><Relationship Id="rId36" Type="http://schemas.openxmlformats.org/officeDocument/2006/relationships/hyperlink" Target="https://youtu.be/pC1WgvECZeY" TargetMode="External"/><Relationship Id="rId10" Type="http://schemas.openxmlformats.org/officeDocument/2006/relationships/image" Target="../media/image31.jpeg"/><Relationship Id="rId19" Type="http://schemas.openxmlformats.org/officeDocument/2006/relationships/hyperlink" Target="https://youtu.be/Q3lZbZB0mUE" TargetMode="External"/><Relationship Id="rId31" Type="http://schemas.openxmlformats.org/officeDocument/2006/relationships/hyperlink" Target="https://youtu.be/lw4M3iO4ImM" TargetMode="External"/><Relationship Id="rId4" Type="http://schemas.openxmlformats.org/officeDocument/2006/relationships/image" Target="../media/image28.png"/><Relationship Id="rId9" Type="http://schemas.openxmlformats.org/officeDocument/2006/relationships/hyperlink" Target="https://youtu.be/8_iS28GdE0A" TargetMode="External"/><Relationship Id="rId14" Type="http://schemas.openxmlformats.org/officeDocument/2006/relationships/image" Target="../media/image33.jpeg"/><Relationship Id="rId22" Type="http://schemas.openxmlformats.org/officeDocument/2006/relationships/image" Target="../media/image36.jpeg"/><Relationship Id="rId27" Type="http://schemas.openxmlformats.org/officeDocument/2006/relationships/hyperlink" Target="https://youtu.be/JfOkpMcA_cY" TargetMode="External"/><Relationship Id="rId30" Type="http://schemas.openxmlformats.org/officeDocument/2006/relationships/hyperlink" Target="https://youtu.be/2ZnjZnZNe_0" TargetMode="External"/><Relationship Id="rId35" Type="http://schemas.openxmlformats.org/officeDocument/2006/relationships/hyperlink" Target="https://youtu.be/i4mqPCNp18k"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youtu.be/vqstAHyrCq0" TargetMode="External"/><Relationship Id="rId13" Type="http://schemas.openxmlformats.org/officeDocument/2006/relationships/hyperlink" Target="https://youtu.be/69OHbETaBEE" TargetMode="External"/><Relationship Id="rId18" Type="http://schemas.openxmlformats.org/officeDocument/2006/relationships/hyperlink" Target="https://youtu.be/t79fgWVGMf0" TargetMode="External"/><Relationship Id="rId3" Type="http://schemas.openxmlformats.org/officeDocument/2006/relationships/slide" Target="slide2.xml"/><Relationship Id="rId7" Type="http://schemas.openxmlformats.org/officeDocument/2006/relationships/hyperlink" Target="https://youtu.be/0uXlG0O5ErA" TargetMode="External"/><Relationship Id="rId12" Type="http://schemas.openxmlformats.org/officeDocument/2006/relationships/hyperlink" Target="https://youtu.be/2JjyaGGiVV4" TargetMode="External"/><Relationship Id="rId17" Type="http://schemas.openxmlformats.org/officeDocument/2006/relationships/hyperlink" Target="https://youtu.be/uxz2WCbZ43M" TargetMode="External"/><Relationship Id="rId2" Type="http://schemas.openxmlformats.org/officeDocument/2006/relationships/image" Target="../media/image10.png"/><Relationship Id="rId16" Type="http://schemas.openxmlformats.org/officeDocument/2006/relationships/hyperlink" Target="https://youtu.be/1s13Ei4EZA0" TargetMode="External"/><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hyperlink" Target="https://youtu.be/DirIsVtC7a4" TargetMode="External"/><Relationship Id="rId5" Type="http://schemas.openxmlformats.org/officeDocument/2006/relationships/hyperlink" Target="https://youtu.be/PDe5MGXGrmE" TargetMode="External"/><Relationship Id="rId15" Type="http://schemas.openxmlformats.org/officeDocument/2006/relationships/hyperlink" Target="https://youtu.be/efwfUNyfrlE" TargetMode="External"/><Relationship Id="rId10" Type="http://schemas.openxmlformats.org/officeDocument/2006/relationships/hyperlink" Target="https://youtu.be/o0JpEvpNX_s" TargetMode="External"/><Relationship Id="rId4" Type="http://schemas.openxmlformats.org/officeDocument/2006/relationships/image" Target="../media/image28.png"/><Relationship Id="rId9" Type="http://schemas.openxmlformats.org/officeDocument/2006/relationships/hyperlink" Target="https://youtu.be/pDVg6ILmDd4" TargetMode="External"/><Relationship Id="rId14" Type="http://schemas.openxmlformats.org/officeDocument/2006/relationships/hyperlink" Target="https://youtu.be/jkU7PIhGw6U"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channel/UCfyh0qIIwTEV8ktNRI0x5-g" TargetMode="External"/><Relationship Id="rId13" Type="http://schemas.openxmlformats.org/officeDocument/2006/relationships/hyperlink" Target="https://sso.prodigygame.com/game/login" TargetMode="External"/><Relationship Id="rId18" Type="http://schemas.openxmlformats.org/officeDocument/2006/relationships/hyperlink" Target="https://www.youtube.com/channel/UCQh2wgJ5tOrixYBn6jFXsXQ" TargetMode="External"/><Relationship Id="rId26" Type="http://schemas.openxmlformats.org/officeDocument/2006/relationships/hyperlink" Target="https://www.youtube.com/channel/UC9w889Lid1JHB-AX4dCoQoQ" TargetMode="External"/><Relationship Id="rId3" Type="http://schemas.openxmlformats.org/officeDocument/2006/relationships/hyperlink" Target="https://radioblogging.net/" TargetMode="External"/><Relationship Id="rId21" Type="http://schemas.openxmlformats.org/officeDocument/2006/relationships/hyperlink" Target="https://www.youtube.com/user/OlafFalafel" TargetMode="External"/><Relationship Id="rId7" Type="http://schemas.openxmlformats.org/officeDocument/2006/relationships/image" Target="../media/image6.jpg"/><Relationship Id="rId12" Type="http://schemas.openxmlformats.org/officeDocument/2006/relationships/hyperlink" Target="https://www.sumdog.com/user/sign_in" TargetMode="External"/><Relationship Id="rId17" Type="http://schemas.openxmlformats.org/officeDocument/2006/relationships/hyperlink" Target="https://www.steveantony.com/drawastory" TargetMode="External"/><Relationship Id="rId25" Type="http://schemas.openxmlformats.org/officeDocument/2006/relationships/hyperlink" Target="http://www.techniquest.org/" TargetMode="External"/><Relationship Id="rId2" Type="http://schemas.openxmlformats.org/officeDocument/2006/relationships/hyperlink" Target="https://authorfy.com/10minutechallenges/" TargetMode="External"/><Relationship Id="rId16" Type="http://schemas.openxmlformats.org/officeDocument/2006/relationships/hyperlink" Target="https://www.bbc.co.uk/sounds/play/live:bbc_radio_fourfm" TargetMode="External"/><Relationship Id="rId20" Type="http://schemas.openxmlformats.org/officeDocument/2006/relationships/hyperlink" Target="https://www.facebook.com/minilingos/" TargetMode="External"/><Relationship Id="rId29" Type="http://schemas.openxmlformats.org/officeDocument/2006/relationships/hyperlink" Target="https://www.instagram.com/candicebrown/" TargetMode="External"/><Relationship Id="rId1" Type="http://schemas.openxmlformats.org/officeDocument/2006/relationships/slideLayout" Target="../slideLayouts/slideLayout7.xml"/><Relationship Id="rId6" Type="http://schemas.openxmlformats.org/officeDocument/2006/relationships/hyperlink" Target="https://www.facebook.com/englishwithhollytutoring/" TargetMode="External"/><Relationship Id="rId11" Type="http://schemas.openxmlformats.org/officeDocument/2006/relationships/hyperlink" Target="http://www.iseemaths.com/lessons56/" TargetMode="External"/><Relationship Id="rId24" Type="http://schemas.openxmlformats.org/officeDocument/2006/relationships/hyperlink" Target="http://www.youtube.com/user/maddiemoate" TargetMode="External"/><Relationship Id="rId32" Type="http://schemas.openxmlformats.org/officeDocument/2006/relationships/image" Target="../media/image28.png"/><Relationship Id="rId5" Type="http://schemas.openxmlformats.org/officeDocument/2006/relationships/hyperlink" Target="https://www.facebook.com/litfilmfest/" TargetMode="External"/><Relationship Id="rId15" Type="http://schemas.openxmlformats.org/officeDocument/2006/relationships/hyperlink" Target="https://mathsframe.co.uk/en/resources/category/22/most-popular" TargetMode="External"/><Relationship Id="rId23" Type="http://schemas.openxmlformats.org/officeDocument/2006/relationships/hyperlink" Target="https://www.facebook.com/HobbycraftUK/" TargetMode="External"/><Relationship Id="rId28" Type="http://schemas.openxmlformats.org/officeDocument/2006/relationships/hyperlink" Target="https://www.instagram.com/arthubldn/" TargetMode="External"/><Relationship Id="rId10" Type="http://schemas.openxmlformats.org/officeDocument/2006/relationships/hyperlink" Target="https://whiterosemaths.com/homelearning/" TargetMode="External"/><Relationship Id="rId19" Type="http://schemas.openxmlformats.org/officeDocument/2006/relationships/hyperlink" Target="https://www.facebook.com/Glasgowsciencecentre/" TargetMode="External"/><Relationship Id="rId31" Type="http://schemas.openxmlformats.org/officeDocument/2006/relationships/slide" Target="slide2.xml"/><Relationship Id="rId4" Type="http://schemas.openxmlformats.org/officeDocument/2006/relationships/hyperlink" Target="https://www.youtube.com/channel/UCuaq74gHBALPcb1nbJ1EF2Q" TargetMode="External"/><Relationship Id="rId9" Type="http://schemas.openxmlformats.org/officeDocument/2006/relationships/hyperlink" Target="http://www.themathsfactor.com/" TargetMode="External"/><Relationship Id="rId14" Type="http://schemas.openxmlformats.org/officeDocument/2006/relationships/hyperlink" Target="https://login.mathletics.com/" TargetMode="External"/><Relationship Id="rId22" Type="http://schemas.openxmlformats.org/officeDocument/2006/relationships/hyperlink" Target="https://www.youtube.com/user/OllieTunmer/videos" TargetMode="External"/><Relationship Id="rId27" Type="http://schemas.openxmlformats.org/officeDocument/2006/relationships/hyperlink" Target="https://liverpoolwarmuseum.co.uk/visiting/isolation-lessons/" TargetMode="External"/><Relationship Id="rId30" Type="http://schemas.openxmlformats.org/officeDocument/2006/relationships/hyperlink" Target="https://www.youtube.com/channel/UCky2iMp1kt6pCgJlxUjH3Dw"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classroom.thenational.academy/schedule-by-year/year-5" TargetMode="External"/><Relationship Id="rId13" Type="http://schemas.openxmlformats.org/officeDocument/2006/relationships/slide" Target="slide13.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hyperlink" Target="https://www.morningchallenge.co.uk/home" TargetMode="External"/><Relationship Id="rId21" Type="http://schemas.openxmlformats.org/officeDocument/2006/relationships/slide" Target="slide11.xml"/><Relationship Id="rId7" Type="http://schemas.openxmlformats.org/officeDocument/2006/relationships/hyperlink" Target="https://www.getepic.com/sign-in/educator" TargetMode="External"/><Relationship Id="rId12" Type="http://schemas.openxmlformats.org/officeDocument/2006/relationships/image" Target="../media/image5.png"/><Relationship Id="rId17" Type="http://schemas.openxmlformats.org/officeDocument/2006/relationships/hyperlink" Target="https://www.thenational.academy/online-classroom/schedule/#schedule" TargetMode="External"/><Relationship Id="rId25" Type="http://schemas.openxmlformats.org/officeDocument/2006/relationships/hyperlink" Target="https://www.getepic.com/app/profile-select" TargetMode="External"/><Relationship Id="rId2" Type="http://schemas.openxmlformats.org/officeDocument/2006/relationships/image" Target="../media/image2.png"/><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spellingframe.co.uk/" TargetMode="External"/><Relationship Id="rId11" Type="http://schemas.openxmlformats.org/officeDocument/2006/relationships/image" Target="../media/image4.png"/><Relationship Id="rId24" Type="http://schemas.openxmlformats.org/officeDocument/2006/relationships/image" Target="../media/image11.png"/><Relationship Id="rId5" Type="http://schemas.openxmlformats.org/officeDocument/2006/relationships/hyperlink" Target="https://whiterosemaths.com/homelearning/" TargetMode="External"/><Relationship Id="rId15" Type="http://schemas.openxmlformats.org/officeDocument/2006/relationships/hyperlink" Target="https://www.bbc.co.uk/bitesize/levels/zbr9wmn" TargetMode="External"/><Relationship Id="rId23" Type="http://schemas.openxmlformats.org/officeDocument/2006/relationships/slide" Target="slide10.xml"/><Relationship Id="rId28" Type="http://schemas.openxmlformats.org/officeDocument/2006/relationships/image" Target="../media/image13.png"/><Relationship Id="rId10" Type="http://schemas.openxmlformats.org/officeDocument/2006/relationships/image" Target="../media/image3.png"/><Relationship Id="rId19" Type="http://schemas.openxmlformats.org/officeDocument/2006/relationships/hyperlink" Target="https://www.thenational.academy/assembly" TargetMode="External"/><Relationship Id="rId4" Type="http://schemas.openxmlformats.org/officeDocument/2006/relationships/hyperlink" Target="https://ttrockstars.com/" TargetMode="External"/><Relationship Id="rId9" Type="http://schemas.openxmlformats.org/officeDocument/2006/relationships/hyperlink" Target="https://classroom.thenational.academy/schedule-by-year/year-4" TargetMode="External"/><Relationship Id="rId14" Type="http://schemas.openxmlformats.org/officeDocument/2006/relationships/image" Target="../media/image6.jpg"/><Relationship Id="rId22" Type="http://schemas.openxmlformats.org/officeDocument/2006/relationships/image" Target="../media/image10.png"/><Relationship Id="rId27" Type="http://schemas.openxmlformats.org/officeDocument/2006/relationships/hyperlink" Target="https://readtheory.org/auth/log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4095" y="969583"/>
            <a:ext cx="10766739" cy="5366823"/>
          </a:xfrm>
          <a:solidFill>
            <a:schemeClr val="accent4">
              <a:lumMod val="40000"/>
              <a:lumOff val="60000"/>
            </a:schemeClr>
          </a:solidFill>
        </p:spPr>
        <p:txBody>
          <a:bodyPr>
            <a:noAutofit/>
          </a:bodyPr>
          <a:lstStyle/>
          <a:p>
            <a:endParaRPr lang="en-GB" sz="1800" dirty="0" smtClean="0"/>
          </a:p>
          <a:p>
            <a:r>
              <a:rPr lang="en-GB" sz="1800" dirty="0" smtClean="0"/>
              <a:t>Welcome to innovate week! This week is all about using your topic knowledge and putting it into action. Instead of your usual topics there will be tasks to follow, which make up your secret mission!</a:t>
            </a:r>
          </a:p>
          <a:p>
            <a:r>
              <a:rPr lang="en-GB" sz="1800" dirty="0" smtClean="0"/>
              <a:t>(You can still access your maths, morning challenge, class novel, Oak Academy and Bitesize in the normal way. I’ve added 2 year 4 grammar skills sheets as there are no more Y5 ones in the series)</a:t>
            </a:r>
            <a:endParaRPr lang="en-GB" sz="1800" dirty="0"/>
          </a:p>
          <a:p>
            <a:r>
              <a:rPr lang="en-GB" sz="1800" dirty="0" smtClean="0"/>
              <a:t>You should be receiving an email to tell you your new class for September and you will be receiving a zoom chat invite from your new teacher too so that you can have a little chat with them this week or next week.</a:t>
            </a:r>
          </a:p>
          <a:p>
            <a:r>
              <a:rPr lang="en-GB" sz="1800" dirty="0" smtClean="0"/>
              <a:t>I can’t believe it’s almost the summer holidays! What a very strange school year we have had! A massive well done to everyone for coping through this unusual way of schooling alongside everything else that has been going on. You’re all amazing! Thank you for the infinite support! This will certainly be a school year that none of us will ever forget!</a:t>
            </a:r>
          </a:p>
          <a:p>
            <a:endParaRPr lang="en-GB" sz="1800" dirty="0" smtClean="0"/>
          </a:p>
          <a:p>
            <a:r>
              <a:rPr lang="en-GB" sz="1800" dirty="0" smtClean="0"/>
              <a:t>Our Zoom chat is at 11:00 </a:t>
            </a:r>
            <a:r>
              <a:rPr lang="en-GB" sz="1800" dirty="0"/>
              <a:t>AM </a:t>
            </a:r>
            <a:r>
              <a:rPr lang="en-GB" sz="1800" dirty="0" smtClean="0"/>
              <a:t> on Wednesday, (this repeats weekly) This week we will be having a </a:t>
            </a:r>
            <a:r>
              <a:rPr lang="en-GB" sz="1800" dirty="0" err="1" smtClean="0"/>
              <a:t>kahoot</a:t>
            </a:r>
            <a:r>
              <a:rPr lang="en-GB" sz="1800" dirty="0" smtClean="0"/>
              <a:t> quiz. Children will be given a quiz code and will need to have the </a:t>
            </a:r>
            <a:r>
              <a:rPr lang="en-GB" sz="1800" dirty="0" err="1" smtClean="0"/>
              <a:t>kahoot</a:t>
            </a:r>
            <a:r>
              <a:rPr lang="en-GB" sz="1800" dirty="0" smtClean="0"/>
              <a:t> site open in another tab on their device </a:t>
            </a:r>
            <a:r>
              <a:rPr lang="en-GB" sz="1800" dirty="0" smtClean="0">
                <a:hlinkClick r:id="rId2"/>
              </a:rPr>
              <a:t>https</a:t>
            </a:r>
            <a:r>
              <a:rPr lang="en-GB" sz="1800" dirty="0">
                <a:hlinkClick r:id="rId2"/>
              </a:rPr>
              <a:t>://</a:t>
            </a:r>
            <a:r>
              <a:rPr lang="en-GB" sz="1800" dirty="0" smtClean="0">
                <a:hlinkClick r:id="rId2"/>
              </a:rPr>
              <a:t>us04web.zoom.us/j/73617786652?pwd=emxNZEp2VkZPNUV2ZWJHZTNMbGN0UT09</a:t>
            </a:r>
            <a:endParaRPr lang="en-GB" sz="1800" dirty="0" smtClean="0"/>
          </a:p>
          <a:p>
            <a:r>
              <a:rPr lang="en-GB" sz="1800" dirty="0" smtClean="0"/>
              <a:t>Meeting </a:t>
            </a:r>
            <a:r>
              <a:rPr lang="en-GB" sz="1800" dirty="0"/>
              <a:t>ID: 736 1778 6652</a:t>
            </a:r>
          </a:p>
          <a:p>
            <a:r>
              <a:rPr lang="en-GB" sz="1800" dirty="0"/>
              <a:t>Password: </a:t>
            </a:r>
            <a:r>
              <a:rPr lang="en-GB" sz="1800" dirty="0" err="1" smtClean="0"/>
              <a:t>StFrancis</a:t>
            </a:r>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p:txBody>
      </p:sp>
      <p:sp>
        <p:nvSpPr>
          <p:cNvPr id="2" name="Title 1"/>
          <p:cNvSpPr>
            <a:spLocks noGrp="1"/>
          </p:cNvSpPr>
          <p:nvPr>
            <p:ph type="ctrTitle"/>
          </p:nvPr>
        </p:nvSpPr>
        <p:spPr>
          <a:xfrm>
            <a:off x="1404838" y="100084"/>
            <a:ext cx="9144000" cy="991846"/>
          </a:xfrm>
        </p:spPr>
        <p:txBody>
          <a:bodyPr>
            <a:normAutofit/>
          </a:bodyPr>
          <a:lstStyle/>
          <a:p>
            <a:r>
              <a:rPr lang="en-GB" sz="4400" u="sng" dirty="0" smtClean="0"/>
              <a:t>Summer Term 2 – Week 7</a:t>
            </a:r>
            <a:endParaRPr lang="en-GB" sz="4400" u="sng" dirty="0"/>
          </a:p>
        </p:txBody>
      </p:sp>
      <p:sp>
        <p:nvSpPr>
          <p:cNvPr id="6" name="Rectangle 5"/>
          <p:cNvSpPr/>
          <p:nvPr/>
        </p:nvSpPr>
        <p:spPr>
          <a:xfrm>
            <a:off x="888642" y="4271180"/>
            <a:ext cx="10612192" cy="369332"/>
          </a:xfrm>
          <a:prstGeom prst="rect">
            <a:avLst/>
          </a:prstGeom>
          <a:solidFill>
            <a:srgbClr val="FFFF00"/>
          </a:solidFill>
        </p:spPr>
        <p:txBody>
          <a:bodyPr wrap="square">
            <a:spAutoFit/>
          </a:bodyPr>
          <a:lstStyle/>
          <a:p>
            <a:r>
              <a:rPr lang="en-GB" dirty="0" smtClean="0"/>
              <a:t>Dropbox </a:t>
            </a:r>
            <a:r>
              <a:rPr lang="en-GB" dirty="0"/>
              <a:t>Link</a:t>
            </a:r>
            <a:r>
              <a:rPr lang="en-GB" dirty="0" smtClean="0"/>
              <a:t>: https</a:t>
            </a:r>
            <a:r>
              <a:rPr lang="en-GB" dirty="0"/>
              <a:t>://www.dropbox.com/sh/71oydxpqvuai1i7/AACtriqx_G0vgu2HrQX7kN-za?dl=0</a:t>
            </a:r>
            <a:endParaRPr lang="en-GB" dirty="0" smtClean="0"/>
          </a:p>
        </p:txBody>
      </p:sp>
    </p:spTree>
    <p:extLst>
      <p:ext uri="{BB962C8B-B14F-4D97-AF65-F5344CB8AC3E}">
        <p14:creationId xmlns:p14="http://schemas.microsoft.com/office/powerpoint/2010/main" val="941457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b="9550"/>
          <a:stretch/>
        </p:blipFill>
        <p:spPr>
          <a:xfrm>
            <a:off x="942193" y="811370"/>
            <a:ext cx="4222235" cy="2540910"/>
          </a:xfrm>
          <a:prstGeom prst="rect">
            <a:avLst/>
          </a:prstGeom>
        </p:spPr>
      </p:pic>
      <p:pic>
        <p:nvPicPr>
          <p:cNvPr id="3" name="Picture 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93" y="3350158"/>
            <a:ext cx="2976588" cy="2786087"/>
          </a:xfrm>
          <a:prstGeom prst="rect">
            <a:avLst/>
          </a:prstGeom>
        </p:spPr>
      </p:pic>
      <p:pic>
        <p:nvPicPr>
          <p:cNvPr id="4" name="Picture 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8781" y="3350157"/>
            <a:ext cx="3184099" cy="2786087"/>
          </a:xfrm>
          <a:prstGeom prst="rect">
            <a:avLst/>
          </a:prstGeom>
        </p:spPr>
      </p:pic>
      <p:pic>
        <p:nvPicPr>
          <p:cNvPr id="5" name="Picture 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4428" y="811369"/>
            <a:ext cx="2885974" cy="2540912"/>
          </a:xfrm>
          <a:prstGeom prst="rect">
            <a:avLst/>
          </a:prstGeom>
        </p:spPr>
      </p:pic>
      <p:pic>
        <p:nvPicPr>
          <p:cNvPr id="6" name="Picture 5">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02880" y="3350157"/>
            <a:ext cx="2802905" cy="2802905"/>
          </a:xfrm>
          <a:prstGeom prst="rect">
            <a:avLst/>
          </a:prstGeom>
        </p:spPr>
      </p:pic>
      <p:pic>
        <p:nvPicPr>
          <p:cNvPr id="1028" name="Picture 4" descr="Bitmoji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86663" y="1618521"/>
            <a:ext cx="2639063" cy="263906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7846251" y="317419"/>
            <a:ext cx="2675788" cy="1764406"/>
          </a:xfrm>
          <a:prstGeom prst="wedgeRoundRectCallout">
            <a:avLst>
              <a:gd name="adj1" fmla="val 46069"/>
              <a:gd name="adj2" fmla="val 9023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latin typeface="Arial Black" panose="020B0A04020102020204" pitchFamily="34" charset="0"/>
              </a:rPr>
              <a:t>Click on the day you need to see the Morning challenge answers.</a:t>
            </a:r>
            <a:endParaRPr lang="en-GB" dirty="0">
              <a:latin typeface="Arial Black" panose="020B0A04020102020204" pitchFamily="34" charset="0"/>
            </a:endParaRPr>
          </a:p>
        </p:txBody>
      </p:sp>
      <p:pic>
        <p:nvPicPr>
          <p:cNvPr id="9" name="Picture 8">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79468" y="4624593"/>
            <a:ext cx="1561927" cy="1511651"/>
          </a:xfrm>
          <a:prstGeom prst="rect">
            <a:avLst/>
          </a:prstGeom>
        </p:spPr>
      </p:pic>
    </p:spTree>
    <p:extLst>
      <p:ext uri="{BB962C8B-B14F-4D97-AF65-F5344CB8AC3E}">
        <p14:creationId xmlns:p14="http://schemas.microsoft.com/office/powerpoint/2010/main" val="3857246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okw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50" y="4665965"/>
            <a:ext cx="1773066" cy="177306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41840" y="367570"/>
            <a:ext cx="1561927" cy="1511651"/>
            <a:chOff x="8770513" y="572959"/>
            <a:chExt cx="2102744" cy="2102744"/>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6" name="Rectangle 5"/>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2" name="Picture 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4621" y="1009671"/>
            <a:ext cx="492813" cy="815915"/>
          </a:xfrm>
          <a:prstGeom prst="rect">
            <a:avLst/>
          </a:prstGeom>
        </p:spPr>
      </p:pic>
      <p:pic>
        <p:nvPicPr>
          <p:cNvPr id="12" name="Picture 1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4463" y="1009671"/>
            <a:ext cx="485770" cy="804254"/>
          </a:xfrm>
          <a:prstGeom prst="rect">
            <a:avLst/>
          </a:prstGeom>
        </p:spPr>
      </p:pic>
      <p:pic>
        <p:nvPicPr>
          <p:cNvPr id="13" name="Picture 12">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74055" y="1030820"/>
            <a:ext cx="472996" cy="783106"/>
          </a:xfrm>
          <a:prstGeom prst="rect">
            <a:avLst/>
          </a:prstGeom>
        </p:spPr>
      </p:pic>
      <p:pic>
        <p:nvPicPr>
          <p:cNvPr id="14" name="Picture 13">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79672" y="1006945"/>
            <a:ext cx="494459" cy="818641"/>
          </a:xfrm>
          <a:prstGeom prst="rect">
            <a:avLst/>
          </a:prstGeom>
        </p:spPr>
      </p:pic>
      <p:pic>
        <p:nvPicPr>
          <p:cNvPr id="15" name="Picture 14">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00885" y="1006945"/>
            <a:ext cx="487416" cy="806980"/>
          </a:xfrm>
          <a:prstGeom prst="rect">
            <a:avLst/>
          </a:prstGeom>
        </p:spPr>
      </p:pic>
      <p:sp>
        <p:nvSpPr>
          <p:cNvPr id="10" name="TextBox 9"/>
          <p:cNvSpPr txBox="1"/>
          <p:nvPr/>
        </p:nvSpPr>
        <p:spPr>
          <a:xfrm>
            <a:off x="3775721" y="555885"/>
            <a:ext cx="1513574" cy="461665"/>
          </a:xfrm>
          <a:prstGeom prst="rect">
            <a:avLst/>
          </a:prstGeom>
          <a:noFill/>
        </p:spPr>
        <p:txBody>
          <a:bodyPr wrap="square" rtlCol="0">
            <a:spAutoFit/>
          </a:bodyPr>
          <a:lstStyle/>
          <a:p>
            <a:r>
              <a:rPr lang="en-GB" sz="2400" b="1" dirty="0" smtClean="0">
                <a:solidFill>
                  <a:srgbClr val="7030A0"/>
                </a:solidFill>
              </a:rPr>
              <a:t>Monday</a:t>
            </a:r>
            <a:endParaRPr lang="en-GB" sz="2400" b="1" dirty="0">
              <a:solidFill>
                <a:srgbClr val="7030A0"/>
              </a:solidFill>
            </a:endParaRPr>
          </a:p>
        </p:txBody>
      </p:sp>
      <p:sp>
        <p:nvSpPr>
          <p:cNvPr id="17" name="TextBox 16"/>
          <p:cNvSpPr txBox="1"/>
          <p:nvPr/>
        </p:nvSpPr>
        <p:spPr>
          <a:xfrm>
            <a:off x="4968787" y="559975"/>
            <a:ext cx="1513574" cy="461665"/>
          </a:xfrm>
          <a:prstGeom prst="rect">
            <a:avLst/>
          </a:prstGeom>
          <a:noFill/>
        </p:spPr>
        <p:txBody>
          <a:bodyPr wrap="square" rtlCol="0">
            <a:spAutoFit/>
          </a:bodyPr>
          <a:lstStyle/>
          <a:p>
            <a:r>
              <a:rPr lang="en-GB" sz="2400" b="1" dirty="0" smtClean="0">
                <a:solidFill>
                  <a:srgbClr val="7030A0"/>
                </a:solidFill>
              </a:rPr>
              <a:t>Tuesday</a:t>
            </a:r>
            <a:endParaRPr lang="en-GB" sz="2400" b="1" dirty="0">
              <a:solidFill>
                <a:srgbClr val="7030A0"/>
              </a:solidFill>
            </a:endParaRPr>
          </a:p>
        </p:txBody>
      </p:sp>
      <p:sp>
        <p:nvSpPr>
          <p:cNvPr id="18" name="TextBox 17"/>
          <p:cNvSpPr txBox="1"/>
          <p:nvPr/>
        </p:nvSpPr>
        <p:spPr>
          <a:xfrm>
            <a:off x="6241295" y="564065"/>
            <a:ext cx="1792289" cy="461665"/>
          </a:xfrm>
          <a:prstGeom prst="rect">
            <a:avLst/>
          </a:prstGeom>
          <a:noFill/>
        </p:spPr>
        <p:txBody>
          <a:bodyPr wrap="square" rtlCol="0">
            <a:spAutoFit/>
          </a:bodyPr>
          <a:lstStyle/>
          <a:p>
            <a:r>
              <a:rPr lang="en-GB" sz="2400" b="1" dirty="0" smtClean="0">
                <a:solidFill>
                  <a:srgbClr val="7030A0"/>
                </a:solidFill>
              </a:rPr>
              <a:t>Wed</a:t>
            </a:r>
            <a:endParaRPr lang="en-GB" sz="2400" b="1" dirty="0">
              <a:solidFill>
                <a:srgbClr val="7030A0"/>
              </a:solidFill>
            </a:endParaRPr>
          </a:p>
        </p:txBody>
      </p:sp>
      <p:sp>
        <p:nvSpPr>
          <p:cNvPr id="19" name="TextBox 18"/>
          <p:cNvSpPr txBox="1"/>
          <p:nvPr/>
        </p:nvSpPr>
        <p:spPr>
          <a:xfrm>
            <a:off x="7060149" y="576766"/>
            <a:ext cx="1513574" cy="461665"/>
          </a:xfrm>
          <a:prstGeom prst="rect">
            <a:avLst/>
          </a:prstGeom>
          <a:noFill/>
        </p:spPr>
        <p:txBody>
          <a:bodyPr wrap="square" rtlCol="0">
            <a:spAutoFit/>
          </a:bodyPr>
          <a:lstStyle/>
          <a:p>
            <a:r>
              <a:rPr lang="en-GB" sz="2400" b="1" dirty="0" smtClean="0">
                <a:solidFill>
                  <a:srgbClr val="7030A0"/>
                </a:solidFill>
              </a:rPr>
              <a:t>Thursday</a:t>
            </a:r>
            <a:endParaRPr lang="en-GB" sz="2400" b="1" dirty="0">
              <a:solidFill>
                <a:srgbClr val="7030A0"/>
              </a:solidFill>
            </a:endParaRPr>
          </a:p>
        </p:txBody>
      </p:sp>
      <p:sp>
        <p:nvSpPr>
          <p:cNvPr id="20" name="TextBox 19"/>
          <p:cNvSpPr txBox="1"/>
          <p:nvPr/>
        </p:nvSpPr>
        <p:spPr>
          <a:xfrm>
            <a:off x="8422872" y="610633"/>
            <a:ext cx="1513574" cy="461665"/>
          </a:xfrm>
          <a:prstGeom prst="rect">
            <a:avLst/>
          </a:prstGeom>
          <a:noFill/>
        </p:spPr>
        <p:txBody>
          <a:bodyPr wrap="square" rtlCol="0">
            <a:spAutoFit/>
          </a:bodyPr>
          <a:lstStyle/>
          <a:p>
            <a:r>
              <a:rPr lang="en-GB" sz="2400" b="1" dirty="0" smtClean="0">
                <a:solidFill>
                  <a:srgbClr val="7030A0"/>
                </a:solidFill>
              </a:rPr>
              <a:t>Friday</a:t>
            </a:r>
            <a:endParaRPr lang="en-GB" sz="2400" b="1" dirty="0">
              <a:solidFill>
                <a:srgbClr val="7030A0"/>
              </a:solidFill>
            </a:endParaRPr>
          </a:p>
        </p:txBody>
      </p:sp>
      <p:sp>
        <p:nvSpPr>
          <p:cNvPr id="16" name="Oval Callout 15"/>
          <p:cNvSpPr/>
          <p:nvPr/>
        </p:nvSpPr>
        <p:spPr>
          <a:xfrm>
            <a:off x="387171" y="2217621"/>
            <a:ext cx="1776233" cy="2477188"/>
          </a:xfrm>
          <a:prstGeom prst="wedgeEllipseCallout">
            <a:avLst>
              <a:gd name="adj1" fmla="val -13884"/>
              <a:gd name="adj2" fmla="val 683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dirty="0" smtClean="0"/>
              <a:t>Click on the book covers each day to go to the video of me reading!</a:t>
            </a:r>
          </a:p>
          <a:p>
            <a:pPr algn="ctr"/>
            <a:r>
              <a:rPr lang="en-GB" sz="1400" dirty="0" smtClean="0"/>
              <a:t>(or listen to them together if you can’t wait)</a:t>
            </a:r>
            <a:endParaRPr lang="en-GB" sz="1400" dirty="0"/>
          </a:p>
        </p:txBody>
      </p:sp>
      <p:pic>
        <p:nvPicPr>
          <p:cNvPr id="22" name="Picture 21">
            <a:hlinkClick r:id="rId1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4621" y="2041185"/>
            <a:ext cx="492813" cy="815916"/>
          </a:xfrm>
          <a:prstGeom prst="rect">
            <a:avLst/>
          </a:prstGeom>
        </p:spPr>
      </p:pic>
      <p:pic>
        <p:nvPicPr>
          <p:cNvPr id="23" name="Picture 22">
            <a:hlinkClick r:id="rId16"/>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8919" y="2041185"/>
            <a:ext cx="492814" cy="815916"/>
          </a:xfrm>
          <a:prstGeom prst="rect">
            <a:avLst/>
          </a:prstGeom>
        </p:spPr>
      </p:pic>
      <p:pic>
        <p:nvPicPr>
          <p:cNvPr id="24" name="Picture 23">
            <a:hlinkClick r:id="rId17"/>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43904" y="2041186"/>
            <a:ext cx="503147" cy="833024"/>
          </a:xfrm>
          <a:prstGeom prst="rect">
            <a:avLst/>
          </a:prstGeom>
        </p:spPr>
      </p:pic>
      <p:pic>
        <p:nvPicPr>
          <p:cNvPr id="25" name="Picture 24">
            <a:hlinkClick r:id="rId19"/>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79566" y="2041186"/>
            <a:ext cx="494565" cy="818816"/>
          </a:xfrm>
          <a:prstGeom prst="rect">
            <a:avLst/>
          </a:prstGeom>
        </p:spPr>
      </p:pic>
      <p:pic>
        <p:nvPicPr>
          <p:cNvPr id="26" name="Picture 25">
            <a:hlinkClick r:id="rId21"/>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573724" y="2041186"/>
            <a:ext cx="514577" cy="851948"/>
          </a:xfrm>
          <a:prstGeom prst="rect">
            <a:avLst/>
          </a:prstGeom>
        </p:spPr>
      </p:pic>
      <p:sp>
        <p:nvSpPr>
          <p:cNvPr id="21" name="Rectangle 20"/>
          <p:cNvSpPr/>
          <p:nvPr/>
        </p:nvSpPr>
        <p:spPr>
          <a:xfrm>
            <a:off x="2579045" y="1123395"/>
            <a:ext cx="1196676" cy="400110"/>
          </a:xfrm>
          <a:prstGeom prst="rect">
            <a:avLst/>
          </a:prstGeom>
          <a:noFill/>
        </p:spPr>
        <p:txBody>
          <a:bodyPr wrap="squar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1</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7" name="Rectangle 26"/>
          <p:cNvSpPr/>
          <p:nvPr/>
        </p:nvSpPr>
        <p:spPr>
          <a:xfrm>
            <a:off x="2688082" y="2217621"/>
            <a:ext cx="978601" cy="400110"/>
          </a:xfrm>
          <a:prstGeom prst="rect">
            <a:avLst/>
          </a:prstGeom>
          <a:noFill/>
        </p:spPr>
        <p:txBody>
          <a:bodyPr wrap="non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2</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8" name="Rectangle 27"/>
          <p:cNvSpPr/>
          <p:nvPr/>
        </p:nvSpPr>
        <p:spPr>
          <a:xfrm>
            <a:off x="1946619" y="3239691"/>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a:t>
            </a:r>
            <a:r>
              <a:rPr lang="en-US" sz="2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endPar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0" name="Picture 29">
            <a:hlinkClick r:id="rId23"/>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74621" y="3081242"/>
            <a:ext cx="490379" cy="811885"/>
          </a:xfrm>
          <a:prstGeom prst="rect">
            <a:avLst/>
          </a:prstGeom>
        </p:spPr>
      </p:pic>
      <p:pic>
        <p:nvPicPr>
          <p:cNvPr id="31" name="Picture 30">
            <a:hlinkClick r:id="rId25"/>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208920" y="3081243"/>
            <a:ext cx="501314" cy="829990"/>
          </a:xfrm>
          <a:prstGeom prst="rect">
            <a:avLst/>
          </a:prstGeom>
        </p:spPr>
      </p:pic>
      <p:pic>
        <p:nvPicPr>
          <p:cNvPr id="32" name="Picture 31">
            <a:hlinkClick r:id="rId27"/>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43904" y="3081243"/>
            <a:ext cx="503147" cy="833024"/>
          </a:xfrm>
          <a:prstGeom prst="rect">
            <a:avLst/>
          </a:prstGeom>
        </p:spPr>
      </p:pic>
      <p:pic>
        <p:nvPicPr>
          <p:cNvPr id="33" name="Picture 32">
            <a:hlinkClick r:id="rId28"/>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79566" y="3081243"/>
            <a:ext cx="494565" cy="818816"/>
          </a:xfrm>
          <a:prstGeom prst="rect">
            <a:avLst/>
          </a:prstGeom>
        </p:spPr>
      </p:pic>
      <p:pic>
        <p:nvPicPr>
          <p:cNvPr id="34" name="Picture 33">
            <a:hlinkClick r:id="rId29"/>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573723" y="3081241"/>
            <a:ext cx="514578" cy="851951"/>
          </a:xfrm>
          <a:prstGeom prst="rect">
            <a:avLst/>
          </a:prstGeom>
        </p:spPr>
      </p:pic>
      <p:sp>
        <p:nvSpPr>
          <p:cNvPr id="35" name="Rectangle 34"/>
          <p:cNvSpPr/>
          <p:nvPr/>
        </p:nvSpPr>
        <p:spPr>
          <a:xfrm>
            <a:off x="1954170" y="5516824"/>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5</a:t>
            </a:r>
          </a:p>
        </p:txBody>
      </p:sp>
      <p:pic>
        <p:nvPicPr>
          <p:cNvPr id="36" name="Picture 35">
            <a:hlinkClick r:id="rId30"/>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74621" y="4121299"/>
            <a:ext cx="490379" cy="811885"/>
          </a:xfrm>
          <a:prstGeom prst="rect">
            <a:avLst/>
          </a:prstGeom>
        </p:spPr>
      </p:pic>
      <p:pic>
        <p:nvPicPr>
          <p:cNvPr id="37" name="Picture 36">
            <a:hlinkClick r:id="rId31"/>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22158" y="4121299"/>
            <a:ext cx="490379" cy="811885"/>
          </a:xfrm>
          <a:prstGeom prst="rect">
            <a:avLst/>
          </a:prstGeom>
        </p:spPr>
      </p:pic>
      <p:pic>
        <p:nvPicPr>
          <p:cNvPr id="38" name="Picture 37">
            <a:hlinkClick r:id="rId32"/>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356672" y="4121300"/>
            <a:ext cx="490379" cy="811885"/>
          </a:xfrm>
          <a:prstGeom prst="rect">
            <a:avLst/>
          </a:prstGeom>
        </p:spPr>
      </p:pic>
      <p:pic>
        <p:nvPicPr>
          <p:cNvPr id="39" name="Picture 38">
            <a:hlinkClick r:id="rId33"/>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483752" y="4121300"/>
            <a:ext cx="490379" cy="811885"/>
          </a:xfrm>
          <a:prstGeom prst="rect">
            <a:avLst/>
          </a:prstGeom>
        </p:spPr>
      </p:pic>
      <p:pic>
        <p:nvPicPr>
          <p:cNvPr id="40" name="Picture 39">
            <a:hlinkClick r:id="rId34"/>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585822" y="4121300"/>
            <a:ext cx="490379" cy="811885"/>
          </a:xfrm>
          <a:prstGeom prst="rect">
            <a:avLst/>
          </a:prstGeom>
        </p:spPr>
      </p:pic>
      <p:sp>
        <p:nvSpPr>
          <p:cNvPr id="41" name="Rectangle 40"/>
          <p:cNvSpPr/>
          <p:nvPr/>
        </p:nvSpPr>
        <p:spPr>
          <a:xfrm>
            <a:off x="1946619" y="4388173"/>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4</a:t>
            </a:r>
          </a:p>
        </p:txBody>
      </p:sp>
      <p:pic>
        <p:nvPicPr>
          <p:cNvPr id="42" name="Picture 41">
            <a:hlinkClick r:id="rId35"/>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08919" y="5303728"/>
            <a:ext cx="490379" cy="811885"/>
          </a:xfrm>
          <a:prstGeom prst="rect">
            <a:avLst/>
          </a:prstGeom>
        </p:spPr>
      </p:pic>
      <p:pic>
        <p:nvPicPr>
          <p:cNvPr id="43" name="Picture 42">
            <a:hlinkClick r:id="rId36"/>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74621" y="5301365"/>
            <a:ext cx="490379" cy="811885"/>
          </a:xfrm>
          <a:prstGeom prst="rect">
            <a:avLst/>
          </a:prstGeom>
        </p:spPr>
      </p:pic>
      <p:sp>
        <p:nvSpPr>
          <p:cNvPr id="7" name="Right Arrow 6"/>
          <p:cNvSpPr/>
          <p:nvPr/>
        </p:nvSpPr>
        <p:spPr>
          <a:xfrm>
            <a:off x="6482361" y="4725001"/>
            <a:ext cx="4774371" cy="16549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Click onto the next page for our new book</a:t>
            </a:r>
            <a:endParaRPr lang="en-GB" dirty="0"/>
          </a:p>
        </p:txBody>
      </p:sp>
    </p:spTree>
    <p:extLst>
      <p:ext uri="{BB962C8B-B14F-4D97-AF65-F5344CB8AC3E}">
        <p14:creationId xmlns:p14="http://schemas.microsoft.com/office/powerpoint/2010/main" val="952980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okw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50" y="4665965"/>
            <a:ext cx="1773066" cy="177306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41840" y="367570"/>
            <a:ext cx="1561927" cy="1511651"/>
            <a:chOff x="8770513" y="572959"/>
            <a:chExt cx="2102744" cy="2102744"/>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6" name="Rectangle 5"/>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10" name="TextBox 9"/>
          <p:cNvSpPr txBox="1"/>
          <p:nvPr/>
        </p:nvSpPr>
        <p:spPr>
          <a:xfrm>
            <a:off x="3775721" y="555885"/>
            <a:ext cx="1513574" cy="461665"/>
          </a:xfrm>
          <a:prstGeom prst="rect">
            <a:avLst/>
          </a:prstGeom>
          <a:noFill/>
        </p:spPr>
        <p:txBody>
          <a:bodyPr wrap="square" rtlCol="0">
            <a:spAutoFit/>
          </a:bodyPr>
          <a:lstStyle/>
          <a:p>
            <a:r>
              <a:rPr lang="en-GB" sz="2400" b="1" dirty="0" smtClean="0">
                <a:solidFill>
                  <a:srgbClr val="7030A0"/>
                </a:solidFill>
              </a:rPr>
              <a:t>Monday</a:t>
            </a:r>
            <a:endParaRPr lang="en-GB" sz="2400" b="1" dirty="0">
              <a:solidFill>
                <a:srgbClr val="7030A0"/>
              </a:solidFill>
            </a:endParaRPr>
          </a:p>
        </p:txBody>
      </p:sp>
      <p:sp>
        <p:nvSpPr>
          <p:cNvPr id="17" name="TextBox 16"/>
          <p:cNvSpPr txBox="1"/>
          <p:nvPr/>
        </p:nvSpPr>
        <p:spPr>
          <a:xfrm>
            <a:off x="4968787" y="559975"/>
            <a:ext cx="1513574" cy="461665"/>
          </a:xfrm>
          <a:prstGeom prst="rect">
            <a:avLst/>
          </a:prstGeom>
          <a:noFill/>
        </p:spPr>
        <p:txBody>
          <a:bodyPr wrap="square" rtlCol="0">
            <a:spAutoFit/>
          </a:bodyPr>
          <a:lstStyle/>
          <a:p>
            <a:r>
              <a:rPr lang="en-GB" sz="2400" b="1" dirty="0" smtClean="0">
                <a:solidFill>
                  <a:srgbClr val="7030A0"/>
                </a:solidFill>
              </a:rPr>
              <a:t>Tuesday</a:t>
            </a:r>
            <a:endParaRPr lang="en-GB" sz="2400" b="1" dirty="0">
              <a:solidFill>
                <a:srgbClr val="7030A0"/>
              </a:solidFill>
            </a:endParaRPr>
          </a:p>
        </p:txBody>
      </p:sp>
      <p:sp>
        <p:nvSpPr>
          <p:cNvPr id="18" name="TextBox 17"/>
          <p:cNvSpPr txBox="1"/>
          <p:nvPr/>
        </p:nvSpPr>
        <p:spPr>
          <a:xfrm>
            <a:off x="6241295" y="564065"/>
            <a:ext cx="1792289" cy="461665"/>
          </a:xfrm>
          <a:prstGeom prst="rect">
            <a:avLst/>
          </a:prstGeom>
          <a:noFill/>
        </p:spPr>
        <p:txBody>
          <a:bodyPr wrap="square" rtlCol="0">
            <a:spAutoFit/>
          </a:bodyPr>
          <a:lstStyle/>
          <a:p>
            <a:r>
              <a:rPr lang="en-GB" sz="2400" b="1" dirty="0" smtClean="0">
                <a:solidFill>
                  <a:srgbClr val="7030A0"/>
                </a:solidFill>
              </a:rPr>
              <a:t>Wed</a:t>
            </a:r>
            <a:endParaRPr lang="en-GB" sz="2400" b="1" dirty="0">
              <a:solidFill>
                <a:srgbClr val="7030A0"/>
              </a:solidFill>
            </a:endParaRPr>
          </a:p>
        </p:txBody>
      </p:sp>
      <p:sp>
        <p:nvSpPr>
          <p:cNvPr id="19" name="TextBox 18"/>
          <p:cNvSpPr txBox="1"/>
          <p:nvPr/>
        </p:nvSpPr>
        <p:spPr>
          <a:xfrm>
            <a:off x="7060149" y="576766"/>
            <a:ext cx="1513574" cy="461665"/>
          </a:xfrm>
          <a:prstGeom prst="rect">
            <a:avLst/>
          </a:prstGeom>
          <a:noFill/>
        </p:spPr>
        <p:txBody>
          <a:bodyPr wrap="square" rtlCol="0">
            <a:spAutoFit/>
          </a:bodyPr>
          <a:lstStyle/>
          <a:p>
            <a:r>
              <a:rPr lang="en-GB" sz="2400" b="1" dirty="0" smtClean="0">
                <a:solidFill>
                  <a:srgbClr val="7030A0"/>
                </a:solidFill>
              </a:rPr>
              <a:t>Thursday</a:t>
            </a:r>
            <a:endParaRPr lang="en-GB" sz="2400" b="1" dirty="0">
              <a:solidFill>
                <a:srgbClr val="7030A0"/>
              </a:solidFill>
            </a:endParaRPr>
          </a:p>
        </p:txBody>
      </p:sp>
      <p:sp>
        <p:nvSpPr>
          <p:cNvPr id="20" name="TextBox 19"/>
          <p:cNvSpPr txBox="1"/>
          <p:nvPr/>
        </p:nvSpPr>
        <p:spPr>
          <a:xfrm>
            <a:off x="8422872" y="610633"/>
            <a:ext cx="1513574" cy="461665"/>
          </a:xfrm>
          <a:prstGeom prst="rect">
            <a:avLst/>
          </a:prstGeom>
          <a:noFill/>
        </p:spPr>
        <p:txBody>
          <a:bodyPr wrap="square" rtlCol="0">
            <a:spAutoFit/>
          </a:bodyPr>
          <a:lstStyle/>
          <a:p>
            <a:r>
              <a:rPr lang="en-GB" sz="2400" b="1" dirty="0" smtClean="0">
                <a:solidFill>
                  <a:srgbClr val="7030A0"/>
                </a:solidFill>
              </a:rPr>
              <a:t>Friday</a:t>
            </a:r>
            <a:endParaRPr lang="en-GB" sz="2400" b="1" dirty="0">
              <a:solidFill>
                <a:srgbClr val="7030A0"/>
              </a:solidFill>
            </a:endParaRPr>
          </a:p>
        </p:txBody>
      </p:sp>
      <p:sp>
        <p:nvSpPr>
          <p:cNvPr id="16" name="Oval Callout 15"/>
          <p:cNvSpPr/>
          <p:nvPr/>
        </p:nvSpPr>
        <p:spPr>
          <a:xfrm>
            <a:off x="834638" y="2050432"/>
            <a:ext cx="1776233" cy="2477188"/>
          </a:xfrm>
          <a:prstGeom prst="wedgeEllipseCallout">
            <a:avLst>
              <a:gd name="adj1" fmla="val -13884"/>
              <a:gd name="adj2" fmla="val 683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dirty="0" smtClean="0"/>
              <a:t>Click on the book covers each day to go to the video of me reading!</a:t>
            </a:r>
          </a:p>
          <a:p>
            <a:pPr algn="ctr"/>
            <a:r>
              <a:rPr lang="en-GB" sz="1400" dirty="0" smtClean="0"/>
              <a:t>(or listen to them together if you can’t wait)</a:t>
            </a:r>
            <a:endParaRPr lang="en-GB" sz="1400" dirty="0"/>
          </a:p>
        </p:txBody>
      </p:sp>
      <p:sp>
        <p:nvSpPr>
          <p:cNvPr id="21" name="Rectangle 20"/>
          <p:cNvSpPr/>
          <p:nvPr/>
        </p:nvSpPr>
        <p:spPr>
          <a:xfrm>
            <a:off x="2579045" y="1123395"/>
            <a:ext cx="1196676" cy="400110"/>
          </a:xfrm>
          <a:prstGeom prst="rect">
            <a:avLst/>
          </a:prstGeom>
          <a:noFill/>
        </p:spPr>
        <p:txBody>
          <a:bodyPr wrap="squar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5</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7" name="Rectangle 26"/>
          <p:cNvSpPr/>
          <p:nvPr/>
        </p:nvSpPr>
        <p:spPr>
          <a:xfrm>
            <a:off x="2688081" y="2657001"/>
            <a:ext cx="978602" cy="400110"/>
          </a:xfrm>
          <a:prstGeom prst="rect">
            <a:avLst/>
          </a:prstGeom>
          <a:noFill/>
        </p:spPr>
        <p:txBody>
          <a:bodyPr wrap="non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a:t>
            </a: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6</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8" name="Rectangle 27"/>
          <p:cNvSpPr/>
          <p:nvPr/>
        </p:nvSpPr>
        <p:spPr>
          <a:xfrm>
            <a:off x="1946619" y="4127510"/>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7</a:t>
            </a:r>
          </a:p>
        </p:txBody>
      </p:sp>
      <p:sp>
        <p:nvSpPr>
          <p:cNvPr id="41" name="Rectangle 40"/>
          <p:cNvSpPr/>
          <p:nvPr/>
        </p:nvSpPr>
        <p:spPr>
          <a:xfrm>
            <a:off x="1946619" y="5428195"/>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a:t>
            </a:r>
            <a:r>
              <a:rPr lang="en-US" sz="2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8</a:t>
            </a:r>
            <a:endPar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0039" y="1025730"/>
            <a:ext cx="761367" cy="1214381"/>
          </a:xfrm>
          <a:prstGeom prst="rect">
            <a:avLst/>
          </a:prstGeom>
        </p:spPr>
      </p:pic>
      <p:pic>
        <p:nvPicPr>
          <p:cNvPr id="44" name="Picture 43">
            <a:hlinkClick r:id="rId7"/>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7641" y="1025729"/>
            <a:ext cx="761367" cy="1214381"/>
          </a:xfrm>
          <a:prstGeom prst="rect">
            <a:avLst/>
          </a:prstGeom>
        </p:spPr>
      </p:pic>
      <p:pic>
        <p:nvPicPr>
          <p:cNvPr id="45" name="Picture 44">
            <a:hlinkClick r:id="rId8"/>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1045" y="1051132"/>
            <a:ext cx="761367" cy="1214381"/>
          </a:xfrm>
          <a:prstGeom prst="rect">
            <a:avLst/>
          </a:prstGeom>
        </p:spPr>
      </p:pic>
      <p:pic>
        <p:nvPicPr>
          <p:cNvPr id="22" name="Picture 21">
            <a:hlinkClick r:id="rId9"/>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2317" y="2486430"/>
            <a:ext cx="761367" cy="1214381"/>
          </a:xfrm>
          <a:prstGeom prst="rect">
            <a:avLst/>
          </a:prstGeom>
        </p:spPr>
      </p:pic>
      <p:pic>
        <p:nvPicPr>
          <p:cNvPr id="23" name="Picture 22">
            <a:hlinkClick r:id="rId10"/>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5590" y="2478060"/>
            <a:ext cx="761367" cy="1214381"/>
          </a:xfrm>
          <a:prstGeom prst="rect">
            <a:avLst/>
          </a:prstGeom>
        </p:spPr>
      </p:pic>
      <p:pic>
        <p:nvPicPr>
          <p:cNvPr id="24" name="Picture 23">
            <a:hlinkClick r:id="rId11"/>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2490" y="2474646"/>
            <a:ext cx="761367" cy="1214381"/>
          </a:xfrm>
          <a:prstGeom prst="rect">
            <a:avLst/>
          </a:prstGeom>
        </p:spPr>
      </p:pic>
      <p:pic>
        <p:nvPicPr>
          <p:cNvPr id="25" name="Picture 24">
            <a:hlinkClick r:id="rId12"/>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3835" y="2474647"/>
            <a:ext cx="761367" cy="1214381"/>
          </a:xfrm>
          <a:prstGeom prst="rect">
            <a:avLst/>
          </a:prstGeom>
        </p:spPr>
      </p:pic>
      <p:pic>
        <p:nvPicPr>
          <p:cNvPr id="26" name="Picture 25">
            <a:hlinkClick r:id="rId13"/>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676" y="2474647"/>
            <a:ext cx="761367" cy="1214381"/>
          </a:xfrm>
          <a:prstGeom prst="rect">
            <a:avLst/>
          </a:prstGeom>
        </p:spPr>
      </p:pic>
      <p:pic>
        <p:nvPicPr>
          <p:cNvPr id="29" name="Picture 28">
            <a:hlinkClick r:id="rId14"/>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5820" y="3993058"/>
            <a:ext cx="761367" cy="1214381"/>
          </a:xfrm>
          <a:prstGeom prst="rect">
            <a:avLst/>
          </a:prstGeom>
        </p:spPr>
      </p:pic>
      <p:pic>
        <p:nvPicPr>
          <p:cNvPr id="30" name="Picture 29">
            <a:hlinkClick r:id="rId1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3835" y="3993058"/>
            <a:ext cx="761367" cy="1214381"/>
          </a:xfrm>
          <a:prstGeom prst="rect">
            <a:avLst/>
          </a:prstGeom>
        </p:spPr>
      </p:pic>
      <p:pic>
        <p:nvPicPr>
          <p:cNvPr id="31" name="Picture 30">
            <a:hlinkClick r:id="rId16"/>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2489" y="3993058"/>
            <a:ext cx="761367" cy="1214381"/>
          </a:xfrm>
          <a:prstGeom prst="rect">
            <a:avLst/>
          </a:prstGeom>
        </p:spPr>
      </p:pic>
      <p:pic>
        <p:nvPicPr>
          <p:cNvPr id="32" name="Picture 31">
            <a:hlinkClick r:id="rId17"/>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5589" y="3993059"/>
            <a:ext cx="761367" cy="1214381"/>
          </a:xfrm>
          <a:prstGeom prst="rect">
            <a:avLst/>
          </a:prstGeom>
        </p:spPr>
      </p:pic>
      <p:pic>
        <p:nvPicPr>
          <p:cNvPr id="33" name="Picture 32">
            <a:hlinkClick r:id="rId18"/>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1045" y="3993059"/>
            <a:ext cx="761367" cy="1214381"/>
          </a:xfrm>
          <a:prstGeom prst="rect">
            <a:avLst/>
          </a:prstGeom>
        </p:spPr>
      </p:pic>
    </p:spTree>
    <p:extLst>
      <p:ext uri="{BB962C8B-B14F-4D97-AF65-F5344CB8AC3E}">
        <p14:creationId xmlns:p14="http://schemas.microsoft.com/office/powerpoint/2010/main" val="3262268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696" y="2239356"/>
            <a:ext cx="3634154" cy="3959930"/>
          </a:xfrm>
          <a:prstGeom prst="rect">
            <a:avLst/>
          </a:prstGeom>
          <a:solidFill>
            <a:schemeClr val="tx2">
              <a:lumMod val="20000"/>
              <a:lumOff val="80000"/>
            </a:schemeClr>
          </a:solidFill>
        </p:spPr>
        <p:txBody>
          <a:bodyPr wrap="square">
            <a:spAutoFit/>
          </a:bodyPr>
          <a:lstStyle/>
          <a:p>
            <a:pPr algn="ctr">
              <a:lnSpc>
                <a:spcPct val="107000"/>
              </a:lnSpc>
              <a:spcAft>
                <a:spcPts val="800"/>
              </a:spcAft>
            </a:pPr>
            <a:r>
              <a:rPr lang="en-GB" u="sng" dirty="0" smtClean="0">
                <a:solidFill>
                  <a:srgbClr val="0563C1"/>
                </a:solidFill>
                <a:latin typeface="Broadway" panose="04040905080B02020502" pitchFamily="82" charset="0"/>
                <a:ea typeface="Calibri" panose="020F0502020204030204" pitchFamily="34" charset="0"/>
                <a:cs typeface="Times New Roman" panose="02020603050405020304" pitchFamily="18" charset="0"/>
                <a:hlinkClick r:id="rId2"/>
              </a:rPr>
              <a:t>Extra English</a:t>
            </a:r>
          </a:p>
          <a:p>
            <a:pPr>
              <a:lnSpc>
                <a:spcPct val="107000"/>
              </a:lnSpc>
              <a:spcAft>
                <a:spcPts val="800"/>
              </a:spcAft>
            </a:pPr>
            <a:r>
              <a:rPr lang="en-GB" u="sng" dirty="0" err="1"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Authorfy</a:t>
            </a:r>
            <a:r>
              <a:rPr lang="en-GB" dirty="0" smtClean="0">
                <a:latin typeface="Arial" panose="020B060402020202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daily 9am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Pie Corbett English</a:t>
            </a:r>
            <a:r>
              <a:rPr lang="en-GB" dirty="0">
                <a:latin typeface="Arial" panose="020B0604020202020204" pitchFamily="34" charset="0"/>
                <a:ea typeface="Calibri" panose="020F0502020204030204" pitchFamily="34" charset="0"/>
                <a:cs typeface="Times New Roman" panose="02020603050405020304" pitchFamily="18" charset="0"/>
              </a:rPr>
              <a:t> daily 9:30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Sentence work</a:t>
            </a:r>
            <a:r>
              <a:rPr lang="en-GB" dirty="0">
                <a:latin typeface="Arial" panose="020B0604020202020204" pitchFamily="34" charset="0"/>
                <a:ea typeface="Calibri" panose="020F0502020204030204" pitchFamily="34" charset="0"/>
                <a:cs typeface="Times New Roman" panose="02020603050405020304" pitchFamily="18" charset="0"/>
              </a:rPr>
              <a:t> daily 9:45</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5"/>
              </a:rPr>
              <a:t>Lit fest</a:t>
            </a:r>
            <a:r>
              <a:rPr lang="en-GB" dirty="0">
                <a:latin typeface="Arial" panose="020B0604020202020204" pitchFamily="34" charset="0"/>
                <a:ea typeface="Calibri" panose="020F0502020204030204" pitchFamily="34" charset="0"/>
                <a:cs typeface="Times New Roman" panose="02020603050405020304" pitchFamily="18" charset="0"/>
              </a:rPr>
              <a:t> daily 10:30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u="sng" dirty="0">
                <a:solidFill>
                  <a:srgbClr val="0563C1"/>
                </a:solidFill>
                <a:latin typeface="Arial" panose="020B0604020202020204" pitchFamily="34" charset="0"/>
                <a:ea typeface="Calibri" panose="020F0502020204030204" pitchFamily="34" charset="0"/>
                <a:hlinkClick r:id="rId6"/>
              </a:rPr>
              <a:t>Daily </a:t>
            </a:r>
            <a:r>
              <a:rPr lang="en-GB" u="sng" dirty="0" smtClean="0">
                <a:solidFill>
                  <a:srgbClr val="0563C1"/>
                </a:solidFill>
                <a:latin typeface="Arial" panose="020B0604020202020204" pitchFamily="34" charset="0"/>
                <a:ea typeface="Calibri" panose="020F0502020204030204" pitchFamily="34" charset="0"/>
                <a:hlinkClick r:id="rId6"/>
              </a:rPr>
              <a:t>tutor</a:t>
            </a:r>
            <a:r>
              <a:rPr lang="en-GB" u="sng" dirty="0" smtClean="0">
                <a:solidFill>
                  <a:srgbClr val="0563C1"/>
                </a:solidFill>
                <a:latin typeface="Arial" panose="020B0604020202020204" pitchFamily="34" charset="0"/>
                <a:ea typeface="Calibri" panose="020F0502020204030204" pitchFamily="34" charset="0"/>
              </a:rPr>
              <a:t>  </a:t>
            </a:r>
            <a:endParaRPr lang="en-GB"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44999">
            <a:off x="579883" y="432661"/>
            <a:ext cx="1794014" cy="1794014"/>
          </a:xfrm>
          <a:prstGeom prst="ellipse">
            <a:avLst/>
          </a:prstGeom>
        </p:spPr>
      </p:pic>
      <p:sp>
        <p:nvSpPr>
          <p:cNvPr id="4" name="Rectangle 3"/>
          <p:cNvSpPr/>
          <p:nvPr/>
        </p:nvSpPr>
        <p:spPr>
          <a:xfrm>
            <a:off x="4534073" y="528146"/>
            <a:ext cx="2747890" cy="5909310"/>
          </a:xfrm>
          <a:prstGeom prst="rect">
            <a:avLst/>
          </a:prstGeom>
          <a:solidFill>
            <a:schemeClr val="bg2"/>
          </a:solidFill>
        </p:spPr>
        <p:txBody>
          <a:bodyPr wrap="square">
            <a:spAutoFit/>
          </a:bodyPr>
          <a:lstStyle/>
          <a:p>
            <a:pPr algn="ctr">
              <a:spcAft>
                <a:spcPts val="0"/>
              </a:spcAft>
            </a:pPr>
            <a:r>
              <a:rPr lang="en-GB" u="sng" dirty="0" smtClean="0">
                <a:solidFill>
                  <a:srgbClr val="0563C1"/>
                </a:solidFill>
                <a:latin typeface="Broadway" panose="04040905080B02020502" pitchFamily="82" charset="0"/>
                <a:ea typeface="Calibri" panose="020F0502020204030204" pitchFamily="34" charset="0"/>
                <a:cs typeface="Architects Daughter"/>
                <a:hlinkClick r:id="rId8"/>
              </a:rPr>
              <a:t>Extra Maths</a:t>
            </a:r>
          </a:p>
          <a:p>
            <a:pPr algn="ctr">
              <a:spcAft>
                <a:spcPts val="0"/>
              </a:spcAft>
            </a:pPr>
            <a:endParaRPr lang="en-GB" u="sng" dirty="0" smtClean="0">
              <a:solidFill>
                <a:srgbClr val="0563C1"/>
              </a:solidFill>
              <a:latin typeface="Broadway" panose="04040905080B02020502" pitchFamily="82" charset="0"/>
              <a:ea typeface="Calibri" panose="020F0502020204030204" pitchFamily="34" charset="0"/>
              <a:cs typeface="Architects Daughter"/>
              <a:hlinkClick r:id="rId8"/>
            </a:endParaRPr>
          </a:p>
          <a:p>
            <a:pPr>
              <a:spcAft>
                <a:spcPts val="0"/>
              </a:spcAft>
            </a:pPr>
            <a:r>
              <a:rPr lang="en-GB" u="sng" dirty="0" smtClean="0">
                <a:solidFill>
                  <a:srgbClr val="0563C1"/>
                </a:solidFill>
                <a:latin typeface="Architects Daughter"/>
                <a:ea typeface="Calibri" panose="020F0502020204030204" pitchFamily="34" charset="0"/>
                <a:cs typeface="Architects Daughter"/>
                <a:hlinkClick r:id="rId8"/>
              </a:rPr>
              <a:t>Gareth </a:t>
            </a:r>
            <a:r>
              <a:rPr lang="en-GB" u="sng" dirty="0" err="1">
                <a:solidFill>
                  <a:srgbClr val="0563C1"/>
                </a:solidFill>
                <a:latin typeface="Architects Daughter"/>
                <a:ea typeface="Calibri" panose="020F0502020204030204" pitchFamily="34" charset="0"/>
                <a:cs typeface="Architects Daughter"/>
                <a:hlinkClick r:id="rId8"/>
              </a:rPr>
              <a:t>Metcalffe</a:t>
            </a:r>
            <a:r>
              <a:rPr lang="en-GB" u="sng" dirty="0">
                <a:solidFill>
                  <a:srgbClr val="0563C1"/>
                </a:solidFill>
                <a:latin typeface="Architects Daughter"/>
                <a:ea typeface="Calibri" panose="020F0502020204030204" pitchFamily="34" charset="0"/>
                <a:cs typeface="Architects Daughter"/>
                <a:hlinkClick r:id="rId8"/>
              </a:rPr>
              <a:t> maths – daily – 9am</a:t>
            </a: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a:solidFill>
                  <a:srgbClr val="0563C1"/>
                </a:solidFill>
                <a:latin typeface="Architects Daughter"/>
                <a:ea typeface="Calibri" panose="020F0502020204030204" pitchFamily="34" charset="0"/>
                <a:cs typeface="Architects Daughter"/>
                <a:hlinkClick r:id="rId9"/>
              </a:rPr>
              <a:t>Maths with Carol </a:t>
            </a:r>
            <a:r>
              <a:rPr lang="en-GB" u="sng" dirty="0" err="1">
                <a:solidFill>
                  <a:srgbClr val="0563C1"/>
                </a:solidFill>
                <a:latin typeface="Architects Daughter"/>
                <a:ea typeface="Calibri" panose="020F0502020204030204" pitchFamily="34" charset="0"/>
                <a:cs typeface="Architects Daughter"/>
                <a:hlinkClick r:id="rId9"/>
              </a:rPr>
              <a:t>Vorderman</a:t>
            </a:r>
            <a:r>
              <a:rPr lang="en-GB" dirty="0">
                <a:solidFill>
                  <a:srgbClr val="000000"/>
                </a:solidFill>
                <a:latin typeface="Architects Daughter"/>
                <a:ea typeface="Calibri" panose="020F0502020204030204" pitchFamily="34" charset="0"/>
                <a:cs typeface="Architects Daughter"/>
              </a:rPr>
              <a:t> 10am</a:t>
            </a:r>
          </a:p>
          <a:p>
            <a:pPr>
              <a:spcAft>
                <a:spcPts val="0"/>
              </a:spcAft>
            </a:pPr>
            <a:r>
              <a:rPr lang="en-GB" dirty="0">
                <a:solidFill>
                  <a:srgbClr val="000000"/>
                </a:solidFill>
                <a:latin typeface="Architects Daughter"/>
                <a:ea typeface="Calibri" panose="020F0502020204030204" pitchFamily="34" charset="0"/>
                <a:cs typeface="Architects Daughter"/>
              </a:rPr>
              <a:t> Daily</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err="1">
                <a:solidFill>
                  <a:srgbClr val="0563C1"/>
                </a:solidFill>
                <a:latin typeface="Architects Daughter"/>
                <a:ea typeface="Calibri" panose="020F0502020204030204" pitchFamily="34" charset="0"/>
                <a:cs typeface="Architects Daughter"/>
                <a:hlinkClick r:id="rId10"/>
              </a:rPr>
              <a:t>Whiterose</a:t>
            </a:r>
            <a:r>
              <a:rPr lang="en-GB" dirty="0">
                <a:solidFill>
                  <a:srgbClr val="000000"/>
                </a:solidFill>
                <a:latin typeface="Architects Daughter"/>
                <a:ea typeface="Calibri" panose="020F0502020204030204" pitchFamily="34" charset="0"/>
                <a:cs typeface="Architects Daughter"/>
              </a:rPr>
              <a:t> 10am </a:t>
            </a:r>
          </a:p>
          <a:p>
            <a:pPr>
              <a:spcAft>
                <a:spcPts val="0"/>
              </a:spcAft>
            </a:pPr>
            <a:r>
              <a:rPr lang="en-GB" dirty="0">
                <a:solidFill>
                  <a:srgbClr val="000000"/>
                </a:solidFill>
                <a:latin typeface="Architects Daughter"/>
                <a:ea typeface="Calibri" panose="020F0502020204030204" pitchFamily="34" charset="0"/>
                <a:cs typeface="Architects Daughter"/>
              </a:rPr>
              <a:t>Daily</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a:solidFill>
                  <a:srgbClr val="0563C1"/>
                </a:solidFill>
                <a:latin typeface="Architects Daughter"/>
                <a:ea typeface="Calibri" panose="020F0502020204030204" pitchFamily="34" charset="0"/>
                <a:cs typeface="Architects Daughter"/>
                <a:hlinkClick r:id="rId11"/>
              </a:rPr>
              <a:t>I see maths</a:t>
            </a:r>
            <a:r>
              <a:rPr lang="en-GB" dirty="0">
                <a:solidFill>
                  <a:srgbClr val="000000"/>
                </a:solidFill>
                <a:latin typeface="Architects Daughter"/>
                <a:ea typeface="Calibri" panose="020F0502020204030204" pitchFamily="34" charset="0"/>
                <a:cs typeface="Architects Daughter"/>
              </a:rPr>
              <a:t> </a:t>
            </a:r>
            <a:r>
              <a:rPr lang="en-GB" dirty="0" smtClean="0">
                <a:solidFill>
                  <a:srgbClr val="000000"/>
                </a:solidFill>
                <a:latin typeface="Architects Daughter"/>
                <a:ea typeface="Calibri" panose="020F0502020204030204" pitchFamily="34" charset="0"/>
                <a:cs typeface="Architects Daughter"/>
              </a:rPr>
              <a:t>Daily</a:t>
            </a: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err="1" smtClean="0">
                <a:solidFill>
                  <a:srgbClr val="000000"/>
                </a:solidFill>
                <a:latin typeface="Architects Daughter"/>
                <a:ea typeface="Calibri" panose="020F0502020204030204" pitchFamily="34" charset="0"/>
                <a:cs typeface="Architects Daughter"/>
                <a:hlinkClick r:id="rId12"/>
              </a:rPr>
              <a:t>Sumdog</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smtClean="0">
                <a:solidFill>
                  <a:srgbClr val="000000"/>
                </a:solidFill>
                <a:latin typeface="Architects Daughter"/>
                <a:ea typeface="Calibri" panose="020F0502020204030204" pitchFamily="34" charset="0"/>
                <a:cs typeface="Architects Daughter"/>
                <a:hlinkClick r:id="rId13"/>
              </a:rPr>
              <a:t>Prodigy</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smtClean="0">
                <a:solidFill>
                  <a:srgbClr val="000000"/>
                </a:solidFill>
                <a:latin typeface="Architects Daughter"/>
                <a:ea typeface="Calibri" panose="020F0502020204030204" pitchFamily="34" charset="0"/>
                <a:cs typeface="Architects Daughter"/>
                <a:hlinkClick r:id="rId14"/>
              </a:rPr>
              <a:t>Mathletics</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err="1" smtClean="0">
                <a:solidFill>
                  <a:srgbClr val="000000"/>
                </a:solidFill>
                <a:latin typeface="Architects Daughter"/>
                <a:ea typeface="Calibri" panose="020F0502020204030204" pitchFamily="34" charset="0"/>
                <a:cs typeface="Architects Daughter"/>
                <a:hlinkClick r:id="rId15"/>
              </a:rPr>
              <a:t>Mathsframe</a:t>
            </a:r>
            <a:endParaRPr lang="en-GB" dirty="0" smtClean="0">
              <a:solidFill>
                <a:srgbClr val="000000"/>
              </a:solidFill>
              <a:latin typeface="Architects Daughter"/>
              <a:ea typeface="Calibri" panose="020F0502020204030204" pitchFamily="34" charset="0"/>
              <a:cs typeface="Architects Daughter"/>
            </a:endParaRPr>
          </a:p>
        </p:txBody>
      </p:sp>
      <p:sp>
        <p:nvSpPr>
          <p:cNvPr id="5" name="Rectangle 4"/>
          <p:cNvSpPr/>
          <p:nvPr/>
        </p:nvSpPr>
        <p:spPr>
          <a:xfrm>
            <a:off x="7451187" y="463385"/>
            <a:ext cx="4042118" cy="5974071"/>
          </a:xfrm>
          <a:prstGeom prst="rect">
            <a:avLst/>
          </a:prstGeom>
          <a:solidFill>
            <a:schemeClr val="bg1">
              <a:lumMod val="95000"/>
            </a:schemeClr>
          </a:solidFill>
        </p:spPr>
        <p:txBody>
          <a:bodyPr wrap="square">
            <a:spAutoFit/>
          </a:bodyPr>
          <a:lstStyle/>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6"/>
              </a:rPr>
              <a:t>Homeschool</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6"/>
              </a:rPr>
              <a:t> History Channel</a:t>
            </a:r>
            <a:r>
              <a:rPr lang="en-GB" dirty="0">
                <a:latin typeface="Arial" panose="020B0604020202020204" pitchFamily="34" charset="0"/>
                <a:ea typeface="Calibri" panose="020F0502020204030204" pitchFamily="34" charset="0"/>
                <a:cs typeface="Times New Roman" panose="02020603050405020304" pitchFamily="18" charset="0"/>
              </a:rPr>
              <a:t> 9:30am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7"/>
              </a:rPr>
              <a:t>Draw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7"/>
              </a:rPr>
              <a:t>a story</a:t>
            </a:r>
            <a:r>
              <a:rPr lang="en-GB" dirty="0">
                <a:latin typeface="Arial" panose="020B0604020202020204" pitchFamily="34" charset="0"/>
                <a:ea typeface="Calibri" panose="020F0502020204030204" pitchFamily="34" charset="0"/>
                <a:cs typeface="Times New Roman" panose="02020603050405020304" pitchFamily="18" charset="0"/>
              </a:rPr>
              <a:t> 10am M/</a:t>
            </a:r>
            <a:r>
              <a:rPr lang="en-GB" dirty="0" err="1">
                <a:latin typeface="Arial" panose="020B0604020202020204" pitchFamily="34" charset="0"/>
                <a:ea typeface="Calibri" panose="020F0502020204030204" pitchFamily="34" charset="0"/>
                <a:cs typeface="Times New Roman" panose="02020603050405020304" pitchFamily="18" charset="0"/>
              </a:rPr>
              <a:t>Tu</a:t>
            </a:r>
            <a:r>
              <a:rPr lang="en-GB" dirty="0">
                <a:latin typeface="Arial" panose="020B0604020202020204" pitchFamily="34" charset="0"/>
                <a:ea typeface="Calibri" panose="020F0502020204030204" pitchFamily="34" charset="0"/>
                <a:cs typeface="Times New Roman" panose="02020603050405020304" pitchFamily="18" charset="0"/>
              </a:rPr>
              <a:t>/W</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Music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with </a:t>
            </a: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Myleen</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 </a:t>
            </a: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Klass</a:t>
            </a:r>
            <a:r>
              <a:rPr lang="en-GB" dirty="0">
                <a:latin typeface="Arial" panose="020B0604020202020204" pitchFamily="34" charset="0"/>
                <a:ea typeface="Calibri" panose="020F0502020204030204" pitchFamily="34" charset="0"/>
                <a:cs typeface="Times New Roman" panose="02020603050405020304" pitchFamily="18" charset="0"/>
              </a:rPr>
              <a:t> M/F 10am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9"/>
              </a:rPr>
              <a:t>Science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9"/>
              </a:rPr>
              <a:t>daily</a:t>
            </a:r>
            <a:r>
              <a:rPr lang="en-GB" dirty="0">
                <a:latin typeface="Arial" panose="020B0604020202020204" pitchFamily="34" charset="0"/>
                <a:ea typeface="Calibri" panose="020F0502020204030204" pitchFamily="34" charset="0"/>
                <a:cs typeface="Times New Roman" panose="02020603050405020304" pitchFamily="18" charset="0"/>
              </a:rPr>
              <a:t> 10am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err="1"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Minilingos</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Spanish</a:t>
            </a:r>
            <a:r>
              <a:rPr lang="en-GB" dirty="0">
                <a:latin typeface="Arial" panose="020B0604020202020204" pitchFamily="34" charset="0"/>
                <a:ea typeface="Calibri" panose="020F0502020204030204" pitchFamily="34" charset="0"/>
                <a:cs typeface="Times New Roman" panose="02020603050405020304" pitchFamily="18" charset="0"/>
              </a:rPr>
              <a:t> </a:t>
            </a:r>
            <a:r>
              <a:rPr lang="en-GB" sz="105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10:30 Tuesdays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1"/>
              </a:rPr>
              <a:t>Live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1"/>
              </a:rPr>
              <a:t>Art</a:t>
            </a:r>
            <a:r>
              <a:rPr lang="en-GB" dirty="0">
                <a:latin typeface="Arial" panose="020B0604020202020204" pitchFamily="34" charset="0"/>
                <a:ea typeface="Calibri" panose="020F0502020204030204" pitchFamily="34" charset="0"/>
                <a:cs typeface="Times New Roman" panose="02020603050405020304" pitchFamily="18" charset="0"/>
              </a:rPr>
              <a:t> 11am Monday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2"/>
              </a:rPr>
              <a:t>Body percussion</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3"/>
              </a:rPr>
              <a:t>Hobbycraft</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3"/>
              </a:rPr>
              <a:t> craft club</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4"/>
              </a:rPr>
              <a:t>Science with Maddie</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5"/>
              </a:rPr>
              <a:t>Techniquest</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5"/>
              </a:rPr>
              <a:t> Science</a:t>
            </a:r>
            <a:r>
              <a:rPr lang="en-GB" dirty="0">
                <a:latin typeface="Arial" panose="020B0604020202020204" pitchFamily="34" charset="0"/>
                <a:ea typeface="Calibri" panose="020F0502020204030204" pitchFamily="34" charset="0"/>
                <a:cs typeface="Times New Roman" panose="02020603050405020304" pitchFamily="18" charset="0"/>
              </a:rPr>
              <a:t> daily 12pm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6"/>
              </a:rPr>
              <a:t>Sign language</a:t>
            </a:r>
            <a:r>
              <a:rPr lang="en-GB" dirty="0">
                <a:latin typeface="Arial" panose="020B0604020202020204" pitchFamily="34" charset="0"/>
                <a:ea typeface="Calibri" panose="020F0502020204030204" pitchFamily="34" charset="0"/>
                <a:cs typeface="Times New Roman" panose="02020603050405020304" pitchFamily="18" charset="0"/>
              </a:rPr>
              <a:t> Daily 1pm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7"/>
              </a:rPr>
              <a:t>History</a:t>
            </a:r>
            <a:r>
              <a:rPr lang="en-GB" dirty="0">
                <a:latin typeface="Arial" panose="020B0604020202020204" pitchFamily="34" charset="0"/>
                <a:ea typeface="Calibri" panose="020F0502020204030204" pitchFamily="34" charset="0"/>
                <a:cs typeface="Times New Roman" panose="02020603050405020304" pitchFamily="18" charset="0"/>
              </a:rPr>
              <a:t> Wednesday 1pm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8"/>
              </a:rPr>
              <a:t>Art hub</a:t>
            </a:r>
            <a:r>
              <a:rPr lang="en-GB" dirty="0">
                <a:latin typeface="Arial" panose="020B0604020202020204" pitchFamily="34" charset="0"/>
                <a:ea typeface="Calibri" panose="020F0502020204030204" pitchFamily="34" charset="0"/>
                <a:cs typeface="Times New Roman" panose="02020603050405020304" pitchFamily="18" charset="0"/>
              </a:rPr>
              <a:t> Tuesday 2pm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9"/>
              </a:rPr>
              <a:t>Bake off</a:t>
            </a:r>
            <a:r>
              <a:rPr lang="en-GB" dirty="0">
                <a:latin typeface="Arial" panose="020B0604020202020204" pitchFamily="34" charset="0"/>
                <a:ea typeface="Calibri" panose="020F0502020204030204" pitchFamily="34" charset="0"/>
                <a:cs typeface="Times New Roman" panose="02020603050405020304" pitchFamily="18" charset="0"/>
              </a:rPr>
              <a:t> 2pm Wed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0"/>
              </a:rPr>
              <a:t>Life lessons</a:t>
            </a:r>
            <a:r>
              <a:rPr lang="en-GB" sz="1600" dirty="0" smtClean="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Arial" panose="020B0604020202020204" pitchFamily="34" charset="0"/>
                <a:ea typeface="Calibri" panose="020F0502020204030204" pitchFamily="34" charset="0"/>
              </a:rPr>
              <a:t>Daily </a:t>
            </a:r>
            <a:r>
              <a:rPr lang="en-GB" dirty="0">
                <a:latin typeface="Arial" panose="020B0604020202020204" pitchFamily="34" charset="0"/>
                <a:ea typeface="Calibri" panose="020F0502020204030204" pitchFamily="34" charset="0"/>
              </a:rPr>
              <a:t>2pm</a:t>
            </a:r>
            <a:r>
              <a:rPr lang="en-GB" dirty="0"/>
              <a:t> </a:t>
            </a:r>
            <a:r>
              <a:rPr lang="en-GB" sz="1050" dirty="0">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10100602" y="4834143"/>
            <a:ext cx="1561927" cy="1603313"/>
            <a:chOff x="8770513" y="572959"/>
            <a:chExt cx="2102744" cy="2102744"/>
          </a:xfrm>
        </p:grpSpPr>
        <p:pic>
          <p:nvPicPr>
            <p:cNvPr id="7" name="Picture 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8" name="Rectangle 7"/>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959570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30103" y="842538"/>
            <a:ext cx="5186759" cy="5217541"/>
            <a:chOff x="6123665" y="578144"/>
            <a:chExt cx="5668285" cy="5481731"/>
          </a:xfrm>
        </p:grpSpPr>
        <p:grpSp>
          <p:nvGrpSpPr>
            <p:cNvPr id="4" name="Group 3"/>
            <p:cNvGrpSpPr/>
            <p:nvPr/>
          </p:nvGrpSpPr>
          <p:grpSpPr>
            <a:xfrm>
              <a:off x="7046174" y="578144"/>
              <a:ext cx="4233115" cy="5481731"/>
              <a:chOff x="7046174" y="578348"/>
              <a:chExt cx="4233115" cy="548173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174" y="578348"/>
                <a:ext cx="4233115" cy="5481731"/>
              </a:xfrm>
              <a:prstGeom prst="rect">
                <a:avLst/>
              </a:prstGeom>
            </p:spPr>
          </p:pic>
          <p:sp>
            <p:nvSpPr>
              <p:cNvPr id="9" name="Rectangle 8"/>
              <p:cNvSpPr/>
              <p:nvPr/>
            </p:nvSpPr>
            <p:spPr>
              <a:xfrm>
                <a:off x="7296150" y="1828800"/>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p:cNvSpPr/>
              <p:nvPr/>
            </p:nvSpPr>
            <p:spPr>
              <a:xfrm>
                <a:off x="7296150" y="3109664"/>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10"/>
              <p:cNvSpPr/>
              <p:nvPr/>
            </p:nvSpPr>
            <p:spPr>
              <a:xfrm>
                <a:off x="7296150" y="3763594"/>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ectangle 11"/>
              <p:cNvSpPr/>
              <p:nvPr/>
            </p:nvSpPr>
            <p:spPr>
              <a:xfrm>
                <a:off x="7296150" y="4434497"/>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Rectangle 12"/>
              <p:cNvSpPr/>
              <p:nvPr/>
            </p:nvSpPr>
            <p:spPr>
              <a:xfrm>
                <a:off x="7296150" y="5105400"/>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p:cNvSpPr/>
              <p:nvPr/>
            </p:nvSpPr>
            <p:spPr>
              <a:xfrm>
                <a:off x="7296150" y="2438761"/>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17" name="Rectangle 16"/>
            <p:cNvSpPr/>
            <p:nvPr/>
          </p:nvSpPr>
          <p:spPr>
            <a:xfrm>
              <a:off x="6847565" y="3153227"/>
              <a:ext cx="4944385" cy="549713"/>
            </a:xfrm>
            <a:prstGeom prst="rect">
              <a:avLst/>
            </a:prstGeom>
            <a:noFill/>
          </p:spPr>
          <p:txBody>
            <a:bodyPr wrap="squar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 </a:t>
              </a:r>
              <a:r>
                <a:rPr lang="en-US" sz="2800" b="0" cap="none" spc="0" dirty="0" smtClean="0">
                  <a:ln w="0"/>
                  <a:solidFill>
                    <a:schemeClr val="tx1"/>
                  </a:solidFill>
                  <a:effectLst>
                    <a:outerShdw blurRad="38100" dist="19050" dir="2700000" algn="tl" rotWithShape="0">
                      <a:schemeClr val="dk1">
                        <a:alpha val="40000"/>
                      </a:schemeClr>
                    </a:outerShdw>
                  </a:effectLst>
                  <a:hlinkClick r:id="rId3"/>
                </a:rPr>
                <a:t>Morning Challenge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6447515" y="1766119"/>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4"/>
                </a:rPr>
                <a:t>Times Tables</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p:cNvSpPr/>
            <p:nvPr/>
          </p:nvSpPr>
          <p:spPr>
            <a:xfrm>
              <a:off x="6447515" y="2478231"/>
              <a:ext cx="4944385" cy="549713"/>
            </a:xfrm>
            <a:prstGeom prst="rect">
              <a:avLst/>
            </a:prstGeom>
            <a:noFill/>
          </p:spPr>
          <p:txBody>
            <a:bodyPr wrap="square" lIns="91440" tIns="45720" rIns="91440" bIns="45720">
              <a:spAutoFit/>
            </a:bodyPr>
            <a:lstStyle/>
            <a:p>
              <a:pPr algn="ctr"/>
              <a:r>
                <a:rPr lang="en-US" sz="2800" b="0" cap="none" spc="0" dirty="0" err="1" smtClean="0">
                  <a:ln w="0"/>
                  <a:solidFill>
                    <a:schemeClr val="tx1"/>
                  </a:solidFill>
                  <a:effectLst>
                    <a:outerShdw blurRad="38100" dist="19050" dir="2700000" algn="tl" rotWithShape="0">
                      <a:schemeClr val="dk1">
                        <a:alpha val="40000"/>
                      </a:schemeClr>
                    </a:outerShdw>
                  </a:effectLst>
                  <a:hlinkClick r:id="rId5"/>
                </a:rPr>
                <a:t>Maths</a:t>
              </a:r>
              <a:r>
                <a:rPr lang="en-US" sz="2800" b="0" cap="none" spc="0" dirty="0" smtClean="0">
                  <a:ln w="0"/>
                  <a:solidFill>
                    <a:schemeClr val="tx1"/>
                  </a:solidFill>
                  <a:effectLst>
                    <a:outerShdw blurRad="38100" dist="19050" dir="2700000" algn="tl" rotWithShape="0">
                      <a:schemeClr val="dk1">
                        <a:alpha val="40000"/>
                      </a:schemeClr>
                    </a:outerShdw>
                  </a:effectLst>
                  <a:hlinkClick r:id="rId5"/>
                </a:rPr>
                <a:t> online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p:cNvSpPr/>
            <p:nvPr/>
          </p:nvSpPr>
          <p:spPr>
            <a:xfrm>
              <a:off x="6494230" y="3788067"/>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  </a:t>
              </a:r>
              <a:r>
                <a:rPr lang="en-US" sz="2800" dirty="0" smtClean="0">
                  <a:ln w="0"/>
                  <a:effectLst>
                    <a:outerShdw blurRad="38100" dist="19050" dir="2700000" algn="tl" rotWithShape="0">
                      <a:schemeClr val="dk1">
                        <a:alpha val="40000"/>
                      </a:schemeClr>
                    </a:outerShdw>
                  </a:effectLst>
                  <a:hlinkClick r:id="rId6"/>
                </a:rPr>
                <a:t>Spelling Frame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6123665" y="5065166"/>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7"/>
                </a:rPr>
                <a:t>Reading</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6437080" y="4422907"/>
              <a:ext cx="4944385" cy="1002418"/>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English </a:t>
              </a:r>
              <a:r>
                <a:rPr lang="en-US" sz="2800" dirty="0" smtClean="0">
                  <a:ln w="0"/>
                  <a:effectLst>
                    <a:outerShdw blurRad="38100" dist="19050" dir="2700000" algn="tl" rotWithShape="0">
                      <a:schemeClr val="dk1">
                        <a:alpha val="40000"/>
                      </a:schemeClr>
                    </a:outerShdw>
                  </a:effectLst>
                  <a:hlinkClick r:id="rId8"/>
                </a:rPr>
                <a:t>Y5</a:t>
              </a:r>
              <a:r>
                <a:rPr lang="en-US" sz="2800" dirty="0" smtClean="0">
                  <a:ln w="0"/>
                  <a:effectLst>
                    <a:outerShdw blurRad="38100" dist="19050" dir="2700000" algn="tl" rotWithShape="0">
                      <a:schemeClr val="dk1">
                        <a:alpha val="40000"/>
                      </a:schemeClr>
                    </a:outerShdw>
                  </a:effectLst>
                </a:rPr>
                <a:t> </a:t>
              </a:r>
              <a:r>
                <a:rPr lang="en-US" sz="2800" dirty="0" smtClean="0">
                  <a:ln w="0"/>
                  <a:effectLst>
                    <a:outerShdw blurRad="38100" dist="19050" dir="2700000" algn="tl" rotWithShape="0">
                      <a:schemeClr val="dk1">
                        <a:alpha val="40000"/>
                      </a:schemeClr>
                    </a:outerShdw>
                  </a:effectLst>
                  <a:hlinkClick r:id="rId9"/>
                </a:rPr>
                <a:t>Y4</a:t>
              </a:r>
              <a:endParaRPr lang="en-US" sz="2800" dirty="0" smtClean="0">
                <a:ln w="0"/>
                <a:effectLst>
                  <a:outerShdw blurRad="38100" dist="19050" dir="2700000" algn="tl" rotWithShape="0">
                    <a:schemeClr val="dk1">
                      <a:alpha val="40000"/>
                    </a:schemeClr>
                  </a:outerShdw>
                </a:effectLst>
              </a:endParaRPr>
            </a:p>
            <a:p>
              <a:pPr algn="ctr"/>
              <a:endParaRPr lang="en-US" sz="2800" b="0" cap="none" spc="0" dirty="0">
                <a:ln w="0"/>
                <a:solidFill>
                  <a:schemeClr val="tx1"/>
                </a:solidFill>
                <a:effectLst>
                  <a:outerShdw blurRad="38100" dist="19050" dir="2700000" algn="tl" rotWithShape="0">
                    <a:schemeClr val="dk1">
                      <a:alpha val="40000"/>
                    </a:schemeClr>
                  </a:outerShdw>
                </a:effectLst>
              </a:endParaRPr>
            </a:p>
          </p:txBody>
        </p:sp>
      </p:gr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54684" y="4173897"/>
            <a:ext cx="2531058" cy="2531058"/>
          </a:xfrm>
          <a:prstGeom prst="rect">
            <a:avLst/>
          </a:prstGeom>
        </p:spPr>
      </p:pic>
      <p:grpSp>
        <p:nvGrpSpPr>
          <p:cNvPr id="64" name="Group 63"/>
          <p:cNvGrpSpPr/>
          <p:nvPr/>
        </p:nvGrpSpPr>
        <p:grpSpPr>
          <a:xfrm>
            <a:off x="7611717" y="646973"/>
            <a:ext cx="3837430" cy="1485074"/>
            <a:chOff x="7611717" y="646973"/>
            <a:chExt cx="3837430" cy="1485074"/>
          </a:xfrm>
        </p:grpSpPr>
        <p:sp>
          <p:nvSpPr>
            <p:cNvPr id="45" name="Horizontal Scroll 44"/>
            <p:cNvSpPr/>
            <p:nvPr/>
          </p:nvSpPr>
          <p:spPr>
            <a:xfrm>
              <a:off x="7611717" y="646973"/>
              <a:ext cx="3542741" cy="1274835"/>
            </a:xfrm>
            <a:prstGeom prst="horizontalScroll">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dirty="0" smtClean="0">
                  <a:latin typeface="Broadway" panose="04040905080B02020502" pitchFamily="82" charset="0"/>
                </a:rPr>
                <a:t>Daily tasks</a:t>
              </a:r>
              <a:endParaRPr lang="en-GB" sz="3200" dirty="0">
                <a:latin typeface="Broadway" panose="04040905080B02020502" pitchFamily="82" charset="0"/>
              </a:endParaRPr>
            </a:p>
          </p:txBody>
        </p:sp>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15084" y="797984"/>
              <a:ext cx="1334063" cy="1334063"/>
            </a:xfrm>
            <a:prstGeom prst="rect">
              <a:avLst/>
            </a:prstGeom>
          </p:spPr>
        </p:pic>
      </p:grpSp>
      <p:pic>
        <p:nvPicPr>
          <p:cNvPr id="65" name="Picture 6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3212584">
            <a:off x="8916468" y="452694"/>
            <a:ext cx="595595" cy="571771"/>
          </a:xfrm>
          <a:prstGeom prst="rect">
            <a:avLst/>
          </a:prstGeom>
        </p:spPr>
      </p:pic>
      <p:pic>
        <p:nvPicPr>
          <p:cNvPr id="67" name="Picture 66">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844999">
            <a:off x="3594752" y="903864"/>
            <a:ext cx="1306169" cy="1306169"/>
          </a:xfrm>
          <a:prstGeom prst="ellipse">
            <a:avLst/>
          </a:prstGeom>
        </p:spPr>
      </p:pic>
      <p:pic>
        <p:nvPicPr>
          <p:cNvPr id="68" name="Picture 67">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76235" y="2840229"/>
            <a:ext cx="1844082" cy="1844082"/>
          </a:xfrm>
          <a:prstGeom prst="rect">
            <a:avLst/>
          </a:prstGeom>
        </p:spPr>
      </p:pic>
      <p:sp>
        <p:nvSpPr>
          <p:cNvPr id="69" name="TextBox 68"/>
          <p:cNvSpPr txBox="1"/>
          <p:nvPr/>
        </p:nvSpPr>
        <p:spPr>
          <a:xfrm>
            <a:off x="6040904" y="3891350"/>
            <a:ext cx="1136012" cy="523220"/>
          </a:xfrm>
          <a:prstGeom prst="rect">
            <a:avLst/>
          </a:prstGeom>
          <a:noFill/>
        </p:spPr>
        <p:txBody>
          <a:bodyPr wrap="square" rtlCol="0">
            <a:spAutoFit/>
          </a:bodyPr>
          <a:lstStyle/>
          <a:p>
            <a:r>
              <a:rPr lang="en-GB" sz="2800" b="1" dirty="0" smtClean="0">
                <a:latin typeface="Segoe Print" panose="02000600000000000000" pitchFamily="2" charset="0"/>
              </a:rPr>
              <a:t>BBC</a:t>
            </a:r>
            <a:endParaRPr lang="en-GB" sz="2800" b="1" dirty="0">
              <a:latin typeface="Segoe Print" panose="02000600000000000000" pitchFamily="2" charset="0"/>
            </a:endParaRPr>
          </a:p>
        </p:txBody>
      </p:sp>
      <p:pic>
        <p:nvPicPr>
          <p:cNvPr id="8" name="Picture 7">
            <a:hlinkClick r:id="rId17"/>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00303" y="887907"/>
            <a:ext cx="1630529" cy="1630529"/>
          </a:xfrm>
          <a:prstGeom prst="rect">
            <a:avLst/>
          </a:prstGeom>
        </p:spPr>
      </p:pic>
      <p:pic>
        <p:nvPicPr>
          <p:cNvPr id="16" name="Picture 15">
            <a:hlinkClick r:id="rId19"/>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554727" y="5129105"/>
            <a:ext cx="1585518" cy="837873"/>
          </a:xfrm>
          <a:prstGeom prst="rect">
            <a:avLst/>
          </a:prstGeom>
        </p:spPr>
      </p:pic>
      <p:pic>
        <p:nvPicPr>
          <p:cNvPr id="4098" name="Picture 2" descr="bookworm">
            <a:hlinkClick r:id="rId21"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9435" y="2669369"/>
            <a:ext cx="2084286" cy="20842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you got it boss">
            <a:hlinkClick r:id="rId23" action="ppaction://hlinksldjump"/>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9435" y="201648"/>
            <a:ext cx="2601293" cy="260129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a:hlinkClick r:id="rId25"/>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35994" y="4940971"/>
            <a:ext cx="1258750" cy="1258750"/>
          </a:xfrm>
          <a:prstGeom prst="rect">
            <a:avLst/>
          </a:prstGeom>
        </p:spPr>
      </p:pic>
      <p:pic>
        <p:nvPicPr>
          <p:cNvPr id="70" name="Picture 69">
            <a:hlinkClick r:id="rId27"/>
          </p:cNvPr>
          <p:cNvPicPr>
            <a:picLocks noChangeAspect="1"/>
          </p:cNvPicPr>
          <p:nvPr/>
        </p:nvPicPr>
        <p:blipFill rotWithShape="1">
          <a:blip r:embed="rId28" cstate="print">
            <a:extLst>
              <a:ext uri="{28A0092B-C50C-407E-A947-70E740481C1C}">
                <a14:useLocalDpi xmlns:a14="http://schemas.microsoft.com/office/drawing/2010/main" val="0"/>
              </a:ext>
            </a:extLst>
          </a:blip>
          <a:srcRect l="15044" t="18103" r="14773" b="27739"/>
          <a:stretch/>
        </p:blipFill>
        <p:spPr>
          <a:xfrm>
            <a:off x="2724780" y="5151410"/>
            <a:ext cx="1077936" cy="831818"/>
          </a:xfrm>
          <a:prstGeom prst="rect">
            <a:avLst/>
          </a:prstGeom>
        </p:spPr>
      </p:pic>
    </p:spTree>
    <p:extLst>
      <p:ext uri="{BB962C8B-B14F-4D97-AF65-F5344CB8AC3E}">
        <p14:creationId xmlns:p14="http://schemas.microsoft.com/office/powerpoint/2010/main" val="890853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ssion Impossible Background posted by John Joh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65" y="531364"/>
            <a:ext cx="10842983" cy="58668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37127" y="4842455"/>
            <a:ext cx="10534918" cy="1410707"/>
          </a:xfrm>
          <a:solidFill>
            <a:schemeClr val="tx1"/>
          </a:solidFill>
        </p:spPr>
        <p:txBody>
          <a:bodyPr>
            <a:normAutofit/>
          </a:bodyPr>
          <a:lstStyle/>
          <a:p>
            <a:r>
              <a:rPr lang="en-GB" sz="1800" b="1" dirty="0">
                <a:solidFill>
                  <a:schemeClr val="bg1"/>
                </a:solidFill>
              </a:rPr>
              <a:t>Mission: Beast Creator</a:t>
            </a:r>
            <a:r>
              <a:rPr lang="en-GB" sz="1800" dirty="0">
                <a:solidFill>
                  <a:schemeClr val="bg1"/>
                </a:solidFill>
              </a:rPr>
              <a:t/>
            </a:r>
            <a:br>
              <a:rPr lang="en-GB" sz="1800" dirty="0">
                <a:solidFill>
                  <a:schemeClr val="bg1"/>
                </a:solidFill>
              </a:rPr>
            </a:br>
            <a:r>
              <a:rPr lang="en-GB" sz="1800" dirty="0">
                <a:solidFill>
                  <a:schemeClr val="bg1"/>
                </a:solidFill>
              </a:rPr>
              <a:t>A super strong aphid is destroying crops across the UK. United Nation scientists have decided to use selective breeding to create a super </a:t>
            </a:r>
            <a:r>
              <a:rPr lang="en-GB" sz="1800" dirty="0" smtClean="0">
                <a:solidFill>
                  <a:schemeClr val="bg1"/>
                </a:solidFill>
              </a:rPr>
              <a:t>mini-beast </a:t>
            </a:r>
            <a:r>
              <a:rPr lang="en-GB" sz="1800" dirty="0">
                <a:solidFill>
                  <a:schemeClr val="bg1"/>
                </a:solidFill>
              </a:rPr>
              <a:t>that can exterminate these greedy aphids. As a member of the selective breeding team, you must create a super beast in order to control or exterminate this outbreak.</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6841">
            <a:off x="1014627" y="4697430"/>
            <a:ext cx="1380912" cy="1003570"/>
          </a:xfrm>
          <a:prstGeom prst="rect">
            <a:avLst/>
          </a:prstGeom>
        </p:spPr>
      </p:pic>
    </p:spTree>
    <p:extLst>
      <p:ext uri="{BB962C8B-B14F-4D97-AF65-F5344CB8AC3E}">
        <p14:creationId xmlns:p14="http://schemas.microsoft.com/office/powerpoint/2010/main" val="1977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1371" y="779889"/>
            <a:ext cx="7444492" cy="5273182"/>
          </a:xfrm>
          <a:prstGeom prst="rect">
            <a:avLst/>
          </a:prstGeom>
        </p:spPr>
      </p:pic>
      <p:sp>
        <p:nvSpPr>
          <p:cNvPr id="3" name="Flowchart: Punched Tape 2"/>
          <p:cNvSpPr/>
          <p:nvPr/>
        </p:nvSpPr>
        <p:spPr>
          <a:xfrm>
            <a:off x="7508382" y="631065"/>
            <a:ext cx="3902300" cy="208637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Download your innovate board from </a:t>
            </a:r>
            <a:r>
              <a:rPr lang="en-GB" dirty="0" err="1" smtClean="0"/>
              <a:t>dropbox</a:t>
            </a:r>
            <a:r>
              <a:rPr lang="en-GB" dirty="0" smtClean="0"/>
              <a:t> to work through your mission!</a:t>
            </a:r>
            <a:endParaRPr lang="en-GB" dirty="0"/>
          </a:p>
        </p:txBody>
      </p:sp>
    </p:spTree>
    <p:extLst>
      <p:ext uri="{BB962C8B-B14F-4D97-AF65-F5344CB8AC3E}">
        <p14:creationId xmlns:p14="http://schemas.microsoft.com/office/powerpoint/2010/main" val="2157769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89" y="507336"/>
            <a:ext cx="10847602" cy="5862983"/>
          </a:xfrm>
          <a:prstGeom prst="rect">
            <a:avLst/>
          </a:prstGeom>
        </p:spPr>
      </p:pic>
      <p:sp>
        <p:nvSpPr>
          <p:cNvPr id="2" name="Rectangle 1"/>
          <p:cNvSpPr/>
          <p:nvPr/>
        </p:nvSpPr>
        <p:spPr>
          <a:xfrm>
            <a:off x="893496" y="730774"/>
            <a:ext cx="6096000" cy="1477328"/>
          </a:xfrm>
          <a:prstGeom prst="rect">
            <a:avLst/>
          </a:prstGeom>
          <a:solidFill>
            <a:srgbClr val="00B050"/>
          </a:solidFill>
        </p:spPr>
        <p:txBody>
          <a:bodyPr>
            <a:spAutoFit/>
          </a:bodyPr>
          <a:lstStyle/>
          <a:p>
            <a:r>
              <a:rPr lang="en-GB" dirty="0" smtClean="0">
                <a:solidFill>
                  <a:srgbClr val="303030"/>
                </a:solidFill>
                <a:latin typeface="Lato"/>
              </a:rPr>
              <a:t>Task 1:</a:t>
            </a:r>
          </a:p>
          <a:p>
            <a:r>
              <a:rPr lang="en-GB" dirty="0" smtClean="0">
                <a:solidFill>
                  <a:srgbClr val="303030"/>
                </a:solidFill>
                <a:latin typeface="Lato"/>
              </a:rPr>
              <a:t>Use </a:t>
            </a:r>
            <a:r>
              <a:rPr lang="en-GB" dirty="0">
                <a:solidFill>
                  <a:srgbClr val="303030"/>
                </a:solidFill>
                <a:latin typeface="Lato"/>
              </a:rPr>
              <a:t>your research skills to find out which </a:t>
            </a:r>
            <a:r>
              <a:rPr lang="en-GB" dirty="0" smtClean="0">
                <a:solidFill>
                  <a:srgbClr val="303030"/>
                </a:solidFill>
                <a:latin typeface="Lato"/>
              </a:rPr>
              <a:t>mini-beasts </a:t>
            </a:r>
            <a:r>
              <a:rPr lang="en-GB" dirty="0">
                <a:solidFill>
                  <a:srgbClr val="303030"/>
                </a:solidFill>
                <a:latin typeface="Lato"/>
              </a:rPr>
              <a:t>feed on the common aphid. Record your findings in a food chain or </a:t>
            </a:r>
            <a:r>
              <a:rPr lang="en-GB" dirty="0" smtClean="0">
                <a:solidFill>
                  <a:srgbClr val="303030"/>
                </a:solidFill>
                <a:latin typeface="Lato"/>
              </a:rPr>
              <a:t>web to ensure that you know which creature DNA would be useful in your work.</a:t>
            </a:r>
            <a:endParaRPr lang="en-GB" dirty="0"/>
          </a:p>
        </p:txBody>
      </p:sp>
      <p:sp>
        <p:nvSpPr>
          <p:cNvPr id="3" name="Rectangle 2"/>
          <p:cNvSpPr/>
          <p:nvPr/>
        </p:nvSpPr>
        <p:spPr>
          <a:xfrm>
            <a:off x="893496" y="2472486"/>
            <a:ext cx="6096000" cy="1754326"/>
          </a:xfrm>
          <a:prstGeom prst="rect">
            <a:avLst/>
          </a:prstGeom>
          <a:solidFill>
            <a:srgbClr val="92D050"/>
          </a:solidFill>
        </p:spPr>
        <p:txBody>
          <a:bodyPr>
            <a:spAutoFit/>
          </a:bodyPr>
          <a:lstStyle/>
          <a:p>
            <a:r>
              <a:rPr lang="en-GB" dirty="0" smtClean="0">
                <a:solidFill>
                  <a:srgbClr val="303030"/>
                </a:solidFill>
                <a:latin typeface="Lato"/>
              </a:rPr>
              <a:t>Task 2:</a:t>
            </a:r>
          </a:p>
          <a:p>
            <a:r>
              <a:rPr lang="en-GB" dirty="0" smtClean="0">
                <a:solidFill>
                  <a:srgbClr val="303030"/>
                </a:solidFill>
                <a:latin typeface="Lato"/>
              </a:rPr>
              <a:t>Do some research into which </a:t>
            </a:r>
            <a:r>
              <a:rPr lang="en-GB" dirty="0">
                <a:solidFill>
                  <a:srgbClr val="303030"/>
                </a:solidFill>
                <a:latin typeface="Lato"/>
              </a:rPr>
              <a:t>sort of people find common aphids a nuisance? Why? Why would a super-strong aphid be an even bigger problem? What damage might it do and how might it affect the UK’s ecosystems</a:t>
            </a:r>
            <a:r>
              <a:rPr lang="en-GB" dirty="0" smtClean="0">
                <a:solidFill>
                  <a:srgbClr val="303030"/>
                </a:solidFill>
                <a:latin typeface="Lato"/>
              </a:rPr>
              <a:t>? Keep a log of these people, they will be you allies.</a:t>
            </a:r>
            <a:endParaRPr lang="en-GB" dirty="0"/>
          </a:p>
        </p:txBody>
      </p:sp>
      <p:sp>
        <p:nvSpPr>
          <p:cNvPr id="4" name="Rectangle 3"/>
          <p:cNvSpPr/>
          <p:nvPr/>
        </p:nvSpPr>
        <p:spPr>
          <a:xfrm>
            <a:off x="893496" y="4491197"/>
            <a:ext cx="6096000" cy="1754326"/>
          </a:xfrm>
          <a:prstGeom prst="rect">
            <a:avLst/>
          </a:prstGeom>
          <a:solidFill>
            <a:schemeClr val="accent6"/>
          </a:solidFill>
        </p:spPr>
        <p:txBody>
          <a:bodyPr>
            <a:spAutoFit/>
          </a:bodyPr>
          <a:lstStyle/>
          <a:p>
            <a:r>
              <a:rPr lang="en-GB" dirty="0" smtClean="0">
                <a:solidFill>
                  <a:srgbClr val="303030"/>
                </a:solidFill>
                <a:latin typeface="Lato"/>
              </a:rPr>
              <a:t>Task 3:</a:t>
            </a:r>
          </a:p>
          <a:p>
            <a:r>
              <a:rPr lang="en-GB" dirty="0" smtClean="0">
                <a:solidFill>
                  <a:srgbClr val="303030"/>
                </a:solidFill>
                <a:latin typeface="Lato"/>
              </a:rPr>
              <a:t> Find out what </a:t>
            </a:r>
            <a:r>
              <a:rPr lang="en-GB" dirty="0">
                <a:solidFill>
                  <a:srgbClr val="303030"/>
                </a:solidFill>
                <a:latin typeface="Lato"/>
              </a:rPr>
              <a:t>the term selective breeding </a:t>
            </a:r>
            <a:r>
              <a:rPr lang="en-GB" dirty="0" smtClean="0">
                <a:solidFill>
                  <a:srgbClr val="303030"/>
                </a:solidFill>
                <a:latin typeface="Lato"/>
              </a:rPr>
              <a:t>means? What examples are there already in existence? What are the positives? What are the negatives? </a:t>
            </a:r>
            <a:r>
              <a:rPr lang="en-GB" dirty="0">
                <a:solidFill>
                  <a:srgbClr val="303030"/>
                </a:solidFill>
                <a:latin typeface="Lato"/>
              </a:rPr>
              <a:t>What do you think about it? </a:t>
            </a:r>
            <a:r>
              <a:rPr lang="en-GB" dirty="0" smtClean="0">
                <a:solidFill>
                  <a:srgbClr val="303030"/>
                </a:solidFill>
                <a:latin typeface="Lato"/>
              </a:rPr>
              <a:t>Prepare a debate speech for </a:t>
            </a:r>
            <a:r>
              <a:rPr lang="en-GB" dirty="0">
                <a:solidFill>
                  <a:srgbClr val="303030"/>
                </a:solidFill>
                <a:latin typeface="Lato"/>
              </a:rPr>
              <a:t>or against selective breeding. </a:t>
            </a:r>
            <a:r>
              <a:rPr lang="en-GB" dirty="0" smtClean="0">
                <a:solidFill>
                  <a:srgbClr val="303030"/>
                </a:solidFill>
                <a:latin typeface="Lato"/>
              </a:rPr>
              <a:t>Remember to give </a:t>
            </a:r>
            <a:r>
              <a:rPr lang="en-GB" dirty="0">
                <a:solidFill>
                  <a:srgbClr val="303030"/>
                </a:solidFill>
                <a:latin typeface="Lato"/>
              </a:rPr>
              <a:t>reasons for your opinions.</a:t>
            </a:r>
            <a:endParaRPr lang="en-GB" dirty="0"/>
          </a:p>
        </p:txBody>
      </p:sp>
    </p:spTree>
    <p:extLst>
      <p:ext uri="{BB962C8B-B14F-4D97-AF65-F5344CB8AC3E}">
        <p14:creationId xmlns:p14="http://schemas.microsoft.com/office/powerpoint/2010/main" val="1573797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01" y="520193"/>
            <a:ext cx="10844012" cy="5841970"/>
          </a:xfrm>
          <a:prstGeom prst="rect">
            <a:avLst/>
          </a:prstGeom>
        </p:spPr>
      </p:pic>
      <p:sp>
        <p:nvSpPr>
          <p:cNvPr id="2" name="Rectangle 1"/>
          <p:cNvSpPr/>
          <p:nvPr/>
        </p:nvSpPr>
        <p:spPr>
          <a:xfrm>
            <a:off x="819955" y="765048"/>
            <a:ext cx="6096000" cy="1754326"/>
          </a:xfrm>
          <a:prstGeom prst="rect">
            <a:avLst/>
          </a:prstGeom>
          <a:solidFill>
            <a:schemeClr val="accent4">
              <a:lumMod val="40000"/>
              <a:lumOff val="60000"/>
            </a:schemeClr>
          </a:solidFill>
        </p:spPr>
        <p:txBody>
          <a:bodyPr>
            <a:spAutoFit/>
          </a:bodyPr>
          <a:lstStyle/>
          <a:p>
            <a:r>
              <a:rPr lang="en-GB" dirty="0" smtClean="0">
                <a:solidFill>
                  <a:srgbClr val="303030"/>
                </a:solidFill>
                <a:latin typeface="Lato"/>
              </a:rPr>
              <a:t>Task 4:</a:t>
            </a:r>
          </a:p>
          <a:p>
            <a:r>
              <a:rPr lang="en-GB" dirty="0" smtClean="0">
                <a:solidFill>
                  <a:srgbClr val="303030"/>
                </a:solidFill>
                <a:latin typeface="Lato"/>
              </a:rPr>
              <a:t>Check </a:t>
            </a:r>
            <a:r>
              <a:rPr lang="en-GB" dirty="0">
                <a:solidFill>
                  <a:srgbClr val="303030"/>
                </a:solidFill>
                <a:latin typeface="Lato"/>
              </a:rPr>
              <a:t>out the unique characteristics of each aphid predator</a:t>
            </a:r>
            <a:r>
              <a:rPr lang="en-GB" dirty="0" smtClean="0">
                <a:solidFill>
                  <a:srgbClr val="303030"/>
                </a:solidFill>
                <a:latin typeface="Lato"/>
              </a:rPr>
              <a:t>. Do they have special features that aid them to be an effective predator? </a:t>
            </a:r>
            <a:r>
              <a:rPr lang="en-GB" dirty="0">
                <a:solidFill>
                  <a:srgbClr val="303030"/>
                </a:solidFill>
                <a:latin typeface="Lato"/>
              </a:rPr>
              <a:t>Make scientific drawings of them, labelling each with its characteristics and annotating with key facts.</a:t>
            </a:r>
            <a:endParaRPr lang="en-GB" dirty="0"/>
          </a:p>
        </p:txBody>
      </p:sp>
      <p:sp>
        <p:nvSpPr>
          <p:cNvPr id="3" name="Rectangle 2"/>
          <p:cNvSpPr/>
          <p:nvPr/>
        </p:nvSpPr>
        <p:spPr>
          <a:xfrm>
            <a:off x="5288925" y="2764229"/>
            <a:ext cx="6096000" cy="1754326"/>
          </a:xfrm>
          <a:prstGeom prst="rect">
            <a:avLst/>
          </a:prstGeom>
          <a:solidFill>
            <a:srgbClr val="FFFF00"/>
          </a:solidFill>
        </p:spPr>
        <p:txBody>
          <a:bodyPr>
            <a:spAutoFit/>
          </a:bodyPr>
          <a:lstStyle/>
          <a:p>
            <a:r>
              <a:rPr lang="en-GB" dirty="0" smtClean="0">
                <a:solidFill>
                  <a:srgbClr val="303030"/>
                </a:solidFill>
                <a:latin typeface="Lato"/>
              </a:rPr>
              <a:t>Task 5:</a:t>
            </a:r>
          </a:p>
          <a:p>
            <a:r>
              <a:rPr lang="en-GB" dirty="0" smtClean="0">
                <a:solidFill>
                  <a:srgbClr val="303030"/>
                </a:solidFill>
                <a:latin typeface="Lato"/>
              </a:rPr>
              <a:t>Selective </a:t>
            </a:r>
            <a:r>
              <a:rPr lang="en-GB" dirty="0">
                <a:solidFill>
                  <a:srgbClr val="303030"/>
                </a:solidFill>
                <a:latin typeface="Lato"/>
              </a:rPr>
              <a:t>breeding can achieve amazing things! It’s </a:t>
            </a:r>
            <a:r>
              <a:rPr lang="en-GB" dirty="0" smtClean="0">
                <a:solidFill>
                  <a:srgbClr val="303030"/>
                </a:solidFill>
                <a:latin typeface="Lato"/>
              </a:rPr>
              <a:t>now your </a:t>
            </a:r>
            <a:r>
              <a:rPr lang="en-GB" dirty="0">
                <a:solidFill>
                  <a:srgbClr val="303030"/>
                </a:solidFill>
                <a:latin typeface="Lato"/>
              </a:rPr>
              <a:t>job to consider how to breed a fearsome predator which can exterminate the super-strong aphid! Record your ideas </a:t>
            </a:r>
            <a:r>
              <a:rPr lang="en-GB" dirty="0" smtClean="0">
                <a:solidFill>
                  <a:srgbClr val="303030"/>
                </a:solidFill>
                <a:latin typeface="Lato"/>
              </a:rPr>
              <a:t>with </a:t>
            </a:r>
            <a:r>
              <a:rPr lang="en-GB" dirty="0">
                <a:solidFill>
                  <a:srgbClr val="303030"/>
                </a:solidFill>
                <a:latin typeface="Lato"/>
              </a:rPr>
              <a:t>notes, diagrams, tables and charts. Then present </a:t>
            </a:r>
            <a:r>
              <a:rPr lang="en-GB" dirty="0" smtClean="0">
                <a:solidFill>
                  <a:srgbClr val="303030"/>
                </a:solidFill>
                <a:latin typeface="Lato"/>
              </a:rPr>
              <a:t>your super-predator designs!</a:t>
            </a:r>
            <a:endParaRPr lang="en-GB" dirty="0"/>
          </a:p>
        </p:txBody>
      </p:sp>
      <p:sp>
        <p:nvSpPr>
          <p:cNvPr id="4" name="Rectangle 3"/>
          <p:cNvSpPr/>
          <p:nvPr/>
        </p:nvSpPr>
        <p:spPr>
          <a:xfrm>
            <a:off x="819955" y="4770377"/>
            <a:ext cx="6096000" cy="1477328"/>
          </a:xfrm>
          <a:prstGeom prst="rect">
            <a:avLst/>
          </a:prstGeom>
          <a:solidFill>
            <a:srgbClr val="FFC000"/>
          </a:solidFill>
        </p:spPr>
        <p:txBody>
          <a:bodyPr>
            <a:spAutoFit/>
          </a:bodyPr>
          <a:lstStyle/>
          <a:p>
            <a:r>
              <a:rPr lang="en-GB" dirty="0" smtClean="0">
                <a:solidFill>
                  <a:srgbClr val="303030"/>
                </a:solidFill>
                <a:latin typeface="Lato"/>
              </a:rPr>
              <a:t>Task 6:</a:t>
            </a:r>
          </a:p>
          <a:p>
            <a:r>
              <a:rPr lang="en-GB" dirty="0" smtClean="0">
                <a:solidFill>
                  <a:srgbClr val="303030"/>
                </a:solidFill>
                <a:latin typeface="Lato"/>
              </a:rPr>
              <a:t>Using </a:t>
            </a:r>
            <a:r>
              <a:rPr lang="en-GB" dirty="0">
                <a:solidFill>
                  <a:srgbClr val="303030"/>
                </a:solidFill>
                <a:latin typeface="Lato"/>
              </a:rPr>
              <a:t>your word processing skills, set out clear, easy-to-follow instructions on how to create your ‘beast’. Scientists can’t afford to make </a:t>
            </a:r>
            <a:r>
              <a:rPr lang="en-GB" dirty="0" smtClean="0">
                <a:solidFill>
                  <a:srgbClr val="303030"/>
                </a:solidFill>
                <a:latin typeface="Lato"/>
              </a:rPr>
              <a:t>mistakes so use lots of imperative verbs to guide them in making your creation.</a:t>
            </a:r>
            <a:endParaRPr lang="en-GB" dirty="0"/>
          </a:p>
        </p:txBody>
      </p:sp>
    </p:spTree>
    <p:extLst>
      <p:ext uri="{BB962C8B-B14F-4D97-AF65-F5344CB8AC3E}">
        <p14:creationId xmlns:p14="http://schemas.microsoft.com/office/powerpoint/2010/main" val="2836023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96" y="523613"/>
            <a:ext cx="10779617" cy="5857998"/>
          </a:xfrm>
          <a:prstGeom prst="rect">
            <a:avLst/>
          </a:prstGeom>
        </p:spPr>
      </p:pic>
      <p:sp>
        <p:nvSpPr>
          <p:cNvPr id="2" name="Rectangle 1"/>
          <p:cNvSpPr/>
          <p:nvPr/>
        </p:nvSpPr>
        <p:spPr>
          <a:xfrm>
            <a:off x="845713" y="674895"/>
            <a:ext cx="6096000" cy="1754326"/>
          </a:xfrm>
          <a:prstGeom prst="rect">
            <a:avLst/>
          </a:prstGeom>
          <a:solidFill>
            <a:srgbClr val="F5C56F"/>
          </a:solidFill>
        </p:spPr>
        <p:txBody>
          <a:bodyPr>
            <a:spAutoFit/>
          </a:bodyPr>
          <a:lstStyle/>
          <a:p>
            <a:r>
              <a:rPr lang="en-GB" dirty="0" smtClean="0">
                <a:solidFill>
                  <a:srgbClr val="303030"/>
                </a:solidFill>
                <a:latin typeface="Lato"/>
              </a:rPr>
              <a:t>Task 7:</a:t>
            </a:r>
          </a:p>
          <a:p>
            <a:r>
              <a:rPr lang="en-GB" dirty="0" smtClean="0">
                <a:solidFill>
                  <a:srgbClr val="303030"/>
                </a:solidFill>
                <a:latin typeface="Lato"/>
              </a:rPr>
              <a:t>Build </a:t>
            </a:r>
            <a:r>
              <a:rPr lang="en-GB" dirty="0">
                <a:solidFill>
                  <a:srgbClr val="303030"/>
                </a:solidFill>
                <a:latin typeface="Lato"/>
              </a:rPr>
              <a:t>a 3-D model of your beast. Choose the best materials and tools for the job – maybe clay, dough, recycled materials or </a:t>
            </a:r>
            <a:r>
              <a:rPr lang="en-GB" dirty="0" smtClean="0">
                <a:solidFill>
                  <a:srgbClr val="303030"/>
                </a:solidFill>
                <a:latin typeface="Lato"/>
              </a:rPr>
              <a:t>a virtual model using </a:t>
            </a:r>
            <a:r>
              <a:rPr lang="en-GB" dirty="0">
                <a:solidFill>
                  <a:srgbClr val="303030"/>
                </a:solidFill>
                <a:latin typeface="Lato"/>
              </a:rPr>
              <a:t>software</a:t>
            </a:r>
            <a:r>
              <a:rPr lang="en-GB" dirty="0" smtClean="0">
                <a:solidFill>
                  <a:srgbClr val="303030"/>
                </a:solidFill>
                <a:latin typeface="Lato"/>
              </a:rPr>
              <a:t>? Tinker CAD is a great online piece of modelling software that you can use for free. Take a photo to show your team.</a:t>
            </a:r>
            <a:endParaRPr lang="en-GB" dirty="0"/>
          </a:p>
        </p:txBody>
      </p:sp>
      <p:sp>
        <p:nvSpPr>
          <p:cNvPr id="3" name="Rectangle 2"/>
          <p:cNvSpPr/>
          <p:nvPr/>
        </p:nvSpPr>
        <p:spPr>
          <a:xfrm>
            <a:off x="5276046" y="2852447"/>
            <a:ext cx="6096000" cy="1200329"/>
          </a:xfrm>
          <a:prstGeom prst="rect">
            <a:avLst/>
          </a:prstGeom>
          <a:solidFill>
            <a:srgbClr val="FF8837"/>
          </a:solidFill>
        </p:spPr>
        <p:txBody>
          <a:bodyPr>
            <a:spAutoFit/>
          </a:bodyPr>
          <a:lstStyle/>
          <a:p>
            <a:r>
              <a:rPr lang="en-GB" dirty="0" smtClean="0">
                <a:solidFill>
                  <a:srgbClr val="303030"/>
                </a:solidFill>
                <a:latin typeface="Lato"/>
              </a:rPr>
              <a:t>Task 8:</a:t>
            </a:r>
          </a:p>
          <a:p>
            <a:r>
              <a:rPr lang="en-GB" dirty="0" smtClean="0">
                <a:solidFill>
                  <a:srgbClr val="303030"/>
                </a:solidFill>
                <a:latin typeface="Lato"/>
              </a:rPr>
              <a:t>Give </a:t>
            </a:r>
            <a:r>
              <a:rPr lang="en-GB" dirty="0">
                <a:solidFill>
                  <a:srgbClr val="303030"/>
                </a:solidFill>
                <a:latin typeface="Lato"/>
              </a:rPr>
              <a:t>your </a:t>
            </a:r>
            <a:r>
              <a:rPr lang="en-GB" dirty="0" smtClean="0">
                <a:solidFill>
                  <a:srgbClr val="303030"/>
                </a:solidFill>
                <a:latin typeface="Lato"/>
              </a:rPr>
              <a:t>mini-beast </a:t>
            </a:r>
            <a:r>
              <a:rPr lang="en-GB" dirty="0">
                <a:solidFill>
                  <a:srgbClr val="303030"/>
                </a:solidFill>
                <a:latin typeface="Lato"/>
              </a:rPr>
              <a:t>a snappy or powerful name. It’s a new species so be imaginative! Explain to your fellow scientists why you have chosen the name.</a:t>
            </a:r>
            <a:endParaRPr lang="en-GB" dirty="0"/>
          </a:p>
        </p:txBody>
      </p:sp>
      <p:sp>
        <p:nvSpPr>
          <p:cNvPr id="4" name="Rectangle 3"/>
          <p:cNvSpPr/>
          <p:nvPr/>
        </p:nvSpPr>
        <p:spPr>
          <a:xfrm>
            <a:off x="935865" y="4201531"/>
            <a:ext cx="6096000" cy="2031325"/>
          </a:xfrm>
          <a:prstGeom prst="rect">
            <a:avLst/>
          </a:prstGeom>
          <a:solidFill>
            <a:srgbClr val="D36307"/>
          </a:solidFill>
        </p:spPr>
        <p:txBody>
          <a:bodyPr>
            <a:spAutoFit/>
          </a:bodyPr>
          <a:lstStyle/>
          <a:p>
            <a:r>
              <a:rPr lang="en-GB" dirty="0" smtClean="0">
                <a:solidFill>
                  <a:srgbClr val="303030"/>
                </a:solidFill>
                <a:latin typeface="Lato"/>
              </a:rPr>
              <a:t>Task 9:</a:t>
            </a:r>
          </a:p>
          <a:p>
            <a:r>
              <a:rPr lang="en-GB" dirty="0" smtClean="0">
                <a:solidFill>
                  <a:srgbClr val="303030"/>
                </a:solidFill>
                <a:latin typeface="Lato"/>
              </a:rPr>
              <a:t>Write an information page </a:t>
            </a:r>
            <a:r>
              <a:rPr lang="en-GB" dirty="0">
                <a:solidFill>
                  <a:srgbClr val="303030"/>
                </a:solidFill>
                <a:latin typeface="Lato"/>
              </a:rPr>
              <a:t>for your creation in the ‘Encyclopaedia of </a:t>
            </a:r>
            <a:r>
              <a:rPr lang="en-GB" dirty="0" smtClean="0">
                <a:solidFill>
                  <a:srgbClr val="303030"/>
                </a:solidFill>
                <a:latin typeface="Lato"/>
              </a:rPr>
              <a:t>Mini-beasts</a:t>
            </a:r>
            <a:r>
              <a:rPr lang="en-GB" dirty="0">
                <a:solidFill>
                  <a:srgbClr val="303030"/>
                </a:solidFill>
                <a:latin typeface="Lato"/>
              </a:rPr>
              <a:t>’. Describe its characteristics, favourite habitat and how to look after it. You may like to add some interesting facts about your </a:t>
            </a:r>
            <a:r>
              <a:rPr lang="en-GB" dirty="0" smtClean="0">
                <a:solidFill>
                  <a:srgbClr val="303030"/>
                </a:solidFill>
                <a:latin typeface="Lato"/>
              </a:rPr>
              <a:t>beast. Remember to include an illustration or picture of your beast.</a:t>
            </a:r>
            <a:endParaRPr lang="en-GB" dirty="0"/>
          </a:p>
        </p:txBody>
      </p:sp>
    </p:spTree>
    <p:extLst>
      <p:ext uri="{BB962C8B-B14F-4D97-AF65-F5344CB8AC3E}">
        <p14:creationId xmlns:p14="http://schemas.microsoft.com/office/powerpoint/2010/main" val="286160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701" y="538409"/>
            <a:ext cx="10856890" cy="5821250"/>
          </a:xfrm>
          <a:prstGeom prst="rect">
            <a:avLst/>
          </a:prstGeom>
        </p:spPr>
      </p:pic>
      <p:sp>
        <p:nvSpPr>
          <p:cNvPr id="2" name="Rectangle 1"/>
          <p:cNvSpPr/>
          <p:nvPr/>
        </p:nvSpPr>
        <p:spPr>
          <a:xfrm>
            <a:off x="858592" y="842322"/>
            <a:ext cx="6096000" cy="1477328"/>
          </a:xfrm>
          <a:prstGeom prst="rect">
            <a:avLst/>
          </a:prstGeom>
          <a:solidFill>
            <a:srgbClr val="F8501C"/>
          </a:solidFill>
        </p:spPr>
        <p:txBody>
          <a:bodyPr>
            <a:spAutoFit/>
          </a:bodyPr>
          <a:lstStyle/>
          <a:p>
            <a:r>
              <a:rPr lang="en-GB" dirty="0" smtClean="0">
                <a:solidFill>
                  <a:srgbClr val="303030"/>
                </a:solidFill>
                <a:latin typeface="Lato"/>
              </a:rPr>
              <a:t>Task 10:</a:t>
            </a:r>
          </a:p>
          <a:p>
            <a:r>
              <a:rPr lang="en-GB" dirty="0" smtClean="0">
                <a:solidFill>
                  <a:srgbClr val="303030"/>
                </a:solidFill>
                <a:latin typeface="Lato"/>
              </a:rPr>
              <a:t>Create </a:t>
            </a:r>
            <a:r>
              <a:rPr lang="en-GB" dirty="0">
                <a:solidFill>
                  <a:srgbClr val="303030"/>
                </a:solidFill>
                <a:latin typeface="Lato"/>
              </a:rPr>
              <a:t>an exciting presentation for the United Nations to inform them about your beast. Explain how your beast will exterminate the super-strong </a:t>
            </a:r>
            <a:r>
              <a:rPr lang="en-GB" dirty="0" smtClean="0">
                <a:solidFill>
                  <a:srgbClr val="303030"/>
                </a:solidFill>
                <a:latin typeface="Lato"/>
              </a:rPr>
              <a:t>aphid and prevent global famine!</a:t>
            </a:r>
            <a:endParaRPr lang="en-GB" dirty="0"/>
          </a:p>
        </p:txBody>
      </p:sp>
      <p:sp>
        <p:nvSpPr>
          <p:cNvPr id="3" name="Rectangle 2"/>
          <p:cNvSpPr/>
          <p:nvPr/>
        </p:nvSpPr>
        <p:spPr>
          <a:xfrm>
            <a:off x="5430591" y="3540341"/>
            <a:ext cx="6096000" cy="1200329"/>
          </a:xfrm>
          <a:prstGeom prst="rect">
            <a:avLst/>
          </a:prstGeom>
          <a:solidFill>
            <a:srgbClr val="FF0000"/>
          </a:solidFill>
        </p:spPr>
        <p:txBody>
          <a:bodyPr>
            <a:spAutoFit/>
          </a:bodyPr>
          <a:lstStyle/>
          <a:p>
            <a:r>
              <a:rPr lang="en-GB" dirty="0" smtClean="0">
                <a:solidFill>
                  <a:srgbClr val="303030"/>
                </a:solidFill>
                <a:latin typeface="Lato"/>
              </a:rPr>
              <a:t>Task 11:</a:t>
            </a:r>
          </a:p>
          <a:p>
            <a:r>
              <a:rPr lang="en-GB" dirty="0" smtClean="0">
                <a:solidFill>
                  <a:srgbClr val="303030"/>
                </a:solidFill>
                <a:latin typeface="Lato"/>
              </a:rPr>
              <a:t>Hold </a:t>
            </a:r>
            <a:r>
              <a:rPr lang="en-GB" dirty="0">
                <a:solidFill>
                  <a:srgbClr val="303030"/>
                </a:solidFill>
                <a:latin typeface="Lato"/>
              </a:rPr>
              <a:t>a ‘Beast Creator’ scientific convention presenting your creations to a UN representative. Be prepared to answer some tough questions about your beast</a:t>
            </a:r>
            <a:r>
              <a:rPr lang="en-GB" dirty="0" smtClean="0">
                <a:solidFill>
                  <a:srgbClr val="303030"/>
                </a:solidFill>
                <a:latin typeface="Lato"/>
              </a:rPr>
              <a:t>!</a:t>
            </a:r>
          </a:p>
        </p:txBody>
      </p:sp>
    </p:spTree>
    <p:extLst>
      <p:ext uri="{BB962C8B-B14F-4D97-AF65-F5344CB8AC3E}">
        <p14:creationId xmlns:p14="http://schemas.microsoft.com/office/powerpoint/2010/main" val="214616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60" y="541271"/>
            <a:ext cx="10844010" cy="5795492"/>
          </a:xfrm>
          <a:prstGeom prst="rect">
            <a:avLst/>
          </a:prstGeom>
        </p:spPr>
      </p:pic>
      <p:sp>
        <p:nvSpPr>
          <p:cNvPr id="3" name="Rectangle 2"/>
          <p:cNvSpPr/>
          <p:nvPr/>
        </p:nvSpPr>
        <p:spPr>
          <a:xfrm>
            <a:off x="1667814" y="1660126"/>
            <a:ext cx="8899302" cy="3970318"/>
          </a:xfrm>
          <a:prstGeom prst="rect">
            <a:avLst/>
          </a:prstGeom>
          <a:solidFill>
            <a:srgbClr val="D759BF"/>
          </a:solidFill>
        </p:spPr>
        <p:txBody>
          <a:bodyPr wrap="square">
            <a:spAutoFit/>
          </a:bodyPr>
          <a:lstStyle/>
          <a:p>
            <a:pPr algn="ctr"/>
            <a:r>
              <a:rPr lang="en-GB" sz="3600" b="1" dirty="0">
                <a:solidFill>
                  <a:srgbClr val="303030"/>
                </a:solidFill>
                <a:latin typeface="Lato"/>
              </a:rPr>
              <a:t>CONGRATULATIONS! </a:t>
            </a:r>
            <a:endParaRPr lang="en-GB" sz="3600" b="1" dirty="0" smtClean="0">
              <a:solidFill>
                <a:srgbClr val="303030"/>
              </a:solidFill>
              <a:latin typeface="Lato"/>
            </a:endParaRPr>
          </a:p>
          <a:p>
            <a:pPr algn="ctr"/>
            <a:r>
              <a:rPr lang="en-GB" sz="3600" b="1" dirty="0" smtClean="0">
                <a:solidFill>
                  <a:srgbClr val="303030"/>
                </a:solidFill>
                <a:latin typeface="Lato"/>
              </a:rPr>
              <a:t>You </a:t>
            </a:r>
            <a:r>
              <a:rPr lang="en-GB" sz="3600" b="1" dirty="0">
                <a:solidFill>
                  <a:srgbClr val="303030"/>
                </a:solidFill>
                <a:latin typeface="Lato"/>
              </a:rPr>
              <a:t>have completed your Challenge and stopped the invasion </a:t>
            </a:r>
            <a:r>
              <a:rPr lang="en-GB" sz="3600" b="1" dirty="0" smtClean="0">
                <a:solidFill>
                  <a:srgbClr val="303030"/>
                </a:solidFill>
                <a:latin typeface="Lato"/>
              </a:rPr>
              <a:t>of </a:t>
            </a:r>
            <a:r>
              <a:rPr lang="en-GB" sz="3600" b="1" dirty="0">
                <a:solidFill>
                  <a:srgbClr val="303030"/>
                </a:solidFill>
                <a:latin typeface="Lato"/>
              </a:rPr>
              <a:t>the </a:t>
            </a:r>
            <a:endParaRPr lang="en-GB" sz="3600" b="1" dirty="0" smtClean="0">
              <a:solidFill>
                <a:srgbClr val="303030"/>
              </a:solidFill>
              <a:latin typeface="Lato"/>
            </a:endParaRPr>
          </a:p>
          <a:p>
            <a:pPr algn="ctr"/>
            <a:r>
              <a:rPr lang="en-GB" sz="3600" b="1" dirty="0" smtClean="0">
                <a:solidFill>
                  <a:srgbClr val="303030"/>
                </a:solidFill>
                <a:latin typeface="Lato"/>
              </a:rPr>
              <a:t>super-aphids</a:t>
            </a:r>
            <a:r>
              <a:rPr lang="en-GB" sz="3600" b="1" dirty="0">
                <a:solidFill>
                  <a:srgbClr val="303030"/>
                </a:solidFill>
                <a:latin typeface="Lato"/>
              </a:rPr>
              <a:t>! </a:t>
            </a:r>
            <a:endParaRPr lang="en-GB" sz="3600" b="1" dirty="0" smtClean="0">
              <a:solidFill>
                <a:srgbClr val="303030"/>
              </a:solidFill>
              <a:latin typeface="Lato"/>
            </a:endParaRPr>
          </a:p>
          <a:p>
            <a:pPr algn="ctr"/>
            <a:endParaRPr lang="en-GB" sz="3600" b="1" dirty="0">
              <a:solidFill>
                <a:srgbClr val="303030"/>
              </a:solidFill>
              <a:latin typeface="Lato"/>
            </a:endParaRPr>
          </a:p>
          <a:p>
            <a:pPr algn="ctr"/>
            <a:r>
              <a:rPr lang="en-GB" sz="3600" b="1" dirty="0" smtClean="0">
                <a:solidFill>
                  <a:srgbClr val="303030"/>
                </a:solidFill>
                <a:latin typeface="Lato"/>
              </a:rPr>
              <a:t>The </a:t>
            </a:r>
            <a:r>
              <a:rPr lang="en-GB" sz="3600" b="1" dirty="0">
                <a:solidFill>
                  <a:srgbClr val="303030"/>
                </a:solidFill>
                <a:latin typeface="Lato"/>
              </a:rPr>
              <a:t>world’s </a:t>
            </a:r>
            <a:r>
              <a:rPr lang="en-GB" sz="3600" b="1" dirty="0" smtClean="0">
                <a:solidFill>
                  <a:srgbClr val="303030"/>
                </a:solidFill>
                <a:latin typeface="Lato"/>
              </a:rPr>
              <a:t>farmers &amp; wider population </a:t>
            </a:r>
            <a:r>
              <a:rPr lang="en-GB" sz="3600" b="1" dirty="0">
                <a:solidFill>
                  <a:srgbClr val="303030"/>
                </a:solidFill>
                <a:latin typeface="Lato"/>
              </a:rPr>
              <a:t>thank you</a:t>
            </a:r>
            <a:r>
              <a:rPr lang="en-GB" sz="3600" b="1" dirty="0" smtClean="0">
                <a:solidFill>
                  <a:srgbClr val="303030"/>
                </a:solidFill>
                <a:latin typeface="Lato"/>
              </a:rPr>
              <a:t>!</a:t>
            </a:r>
            <a:endParaRPr lang="en-GB" sz="3600" dirty="0"/>
          </a:p>
        </p:txBody>
      </p:sp>
    </p:spTree>
    <p:extLst>
      <p:ext uri="{BB962C8B-B14F-4D97-AF65-F5344CB8AC3E}">
        <p14:creationId xmlns:p14="http://schemas.microsoft.com/office/powerpoint/2010/main" val="3855280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3822</TotalTime>
  <Words>948</Words>
  <Application>Microsoft Office PowerPoint</Application>
  <PresentationFormat>Widescreen</PresentationFormat>
  <Paragraphs>129</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Architects Daughter</vt:lpstr>
      <vt:lpstr>Arial</vt:lpstr>
      <vt:lpstr>Arial Black</vt:lpstr>
      <vt:lpstr>Broadway</vt:lpstr>
      <vt:lpstr>Calibri</vt:lpstr>
      <vt:lpstr>Calibri Light</vt:lpstr>
      <vt:lpstr>Lato</vt:lpstr>
      <vt:lpstr>Segoe Print</vt:lpstr>
      <vt:lpstr>Times New Roman</vt:lpstr>
      <vt:lpstr>Office Theme</vt:lpstr>
      <vt:lpstr>Summer Term 2 – Week 7</vt:lpstr>
      <vt:lpstr>PowerPoint Presentation</vt:lpstr>
      <vt:lpstr>Mission: Beast Creator A super strong aphid is destroying crops across the UK. United Nation scientists have decided to use selective breeding to create a super mini-beast that can exterminate these greedy aphids. As a member of the selective breeding team, you must create a super beast in order to control or exterminate this outbreak.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Butt</dc:creator>
  <cp:lastModifiedBy>LINDA BYRNE</cp:lastModifiedBy>
  <cp:revision>154</cp:revision>
  <dcterms:created xsi:type="dcterms:W3CDTF">2020-04-26T11:29:08Z</dcterms:created>
  <dcterms:modified xsi:type="dcterms:W3CDTF">2020-07-13T07:15:31Z</dcterms:modified>
</cp:coreProperties>
</file>