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3" r:id="rId5"/>
    <p:sldId id="260" r:id="rId6"/>
    <p:sldId id="261" r:id="rId7"/>
    <p:sldId id="262" r:id="rId8"/>
    <p:sldId id="258" r:id="rId9"/>
    <p:sldId id="271" r:id="rId10"/>
    <p:sldId id="259" r:id="rId11"/>
    <p:sldId id="269" r:id="rId12"/>
    <p:sldId id="268" r:id="rId13"/>
    <p:sldId id="270"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88" d="100"/>
          <a:sy n="88"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06/07/2020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s04web.zoom.us/j/73617786652?pwd=emxNZEp2VkZPNUV2ZWJHZTNMbGN0UT09" TargetMode="External"/><Relationship Id="rId1" Type="http://schemas.openxmlformats.org/officeDocument/2006/relationships/slideLayout" Target="../slideLayouts/slideLayout1.xml"/><Relationship Id="rId5" Type="http://schemas.openxmlformats.org/officeDocument/2006/relationships/hyperlink" Target="https://www.dropbox.com/sh/s1wo6f7q8jjwi0z/AABECGgS8ZvjoGlqXjoGo5Iia?dl=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purplemash.com/sch/stjosephssn16" TargetMode="External"/><Relationship Id="rId5" Type="http://schemas.openxmlformats.org/officeDocument/2006/relationships/hyperlink" Target="https://www.bbc.co.uk/bitesize/topics/zf2f9j6/articles/z3c6tfr" TargetMode="External"/><Relationship Id="rId4" Type="http://schemas.openxmlformats.org/officeDocument/2006/relationships/image" Target="../media/image15.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hyperlink" Target="https://youtu.be/4whDRDOUzZo" TargetMode="External"/><Relationship Id="rId13" Type="http://schemas.openxmlformats.org/officeDocument/2006/relationships/slide" Target="slide3.xml"/><Relationship Id="rId3" Type="http://schemas.openxmlformats.org/officeDocument/2006/relationships/image" Target="../media/image34.jpe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hyperlink" Target="https://youtu.be/SNIxrF7Dluo" TargetMode="External"/><Relationship Id="rId1" Type="http://schemas.openxmlformats.org/officeDocument/2006/relationships/slideLayout" Target="../slideLayouts/slideLayout7.xml"/><Relationship Id="rId6" Type="http://schemas.openxmlformats.org/officeDocument/2006/relationships/hyperlink" Target="https://youtu.be/CofRXNBb8pM" TargetMode="External"/><Relationship Id="rId11" Type="http://schemas.openxmlformats.org/officeDocument/2006/relationships/image" Target="../media/image38.jpg"/><Relationship Id="rId5" Type="http://schemas.openxmlformats.org/officeDocument/2006/relationships/image" Target="../media/image35.jpeg"/><Relationship Id="rId10" Type="http://schemas.openxmlformats.org/officeDocument/2006/relationships/hyperlink" Target="https://youtu.be/su9ZR1qhCGM" TargetMode="External"/><Relationship Id="rId4" Type="http://schemas.openxmlformats.org/officeDocument/2006/relationships/hyperlink" Target="https://youtu.be/l36vT_vVDIQ" TargetMode="External"/><Relationship Id="rId9" Type="http://schemas.openxmlformats.org/officeDocument/2006/relationships/image" Target="../media/image37.jp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s://youtu.be/rBmQDa8lJ9Y" TargetMode="External"/><Relationship Id="rId18" Type="http://schemas.openxmlformats.org/officeDocument/2006/relationships/image" Target="../media/image45.jpeg"/><Relationship Id="rId26" Type="http://schemas.openxmlformats.org/officeDocument/2006/relationships/image" Target="../media/image49.jpeg"/><Relationship Id="rId3" Type="http://schemas.openxmlformats.org/officeDocument/2006/relationships/slide" Target="slide3.xml"/><Relationship Id="rId21" Type="http://schemas.openxmlformats.org/officeDocument/2006/relationships/hyperlink" Target="https://youtu.be/pPt6gfhaCTE" TargetMode="External"/><Relationship Id="rId34" Type="http://schemas.openxmlformats.org/officeDocument/2006/relationships/hyperlink" Target="https://youtu.be/tUxFGsGixK4" TargetMode="External"/><Relationship Id="rId7" Type="http://schemas.openxmlformats.org/officeDocument/2006/relationships/hyperlink" Target="https://youtu.be/Tb40hA0vip0" TargetMode="External"/><Relationship Id="rId12" Type="http://schemas.openxmlformats.org/officeDocument/2006/relationships/image" Target="../media/image43.jpeg"/><Relationship Id="rId17" Type="http://schemas.openxmlformats.org/officeDocument/2006/relationships/hyperlink" Target="https://youtu.be/KWXjJcvwKc0" TargetMode="External"/><Relationship Id="rId25" Type="http://schemas.openxmlformats.org/officeDocument/2006/relationships/hyperlink" Target="https://youtu.be/iEEQsHEbstA" TargetMode="External"/><Relationship Id="rId33" Type="http://schemas.openxmlformats.org/officeDocument/2006/relationships/hyperlink" Target="https://youtu.be/DeGmJ6Yf8A8" TargetMode="External"/><Relationship Id="rId2" Type="http://schemas.openxmlformats.org/officeDocument/2006/relationships/image" Target="../media/image21.png"/><Relationship Id="rId16" Type="http://schemas.openxmlformats.org/officeDocument/2006/relationships/hyperlink" Target="https://youtu.be/-lq0fyVGXe8" TargetMode="External"/><Relationship Id="rId20" Type="http://schemas.openxmlformats.org/officeDocument/2006/relationships/image" Target="../media/image46.jpeg"/><Relationship Id="rId29" Type="http://schemas.openxmlformats.org/officeDocument/2006/relationships/hyperlink" Target="https://youtu.be/Q4H9qhRI_l0" TargetMode="Externa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hyperlink" Target="https://youtu.be/eqnFUASMthY" TargetMode="External"/><Relationship Id="rId24" Type="http://schemas.openxmlformats.org/officeDocument/2006/relationships/image" Target="../media/image48.jpeg"/><Relationship Id="rId32" Type="http://schemas.openxmlformats.org/officeDocument/2006/relationships/hyperlink" Target="https://youtu.be/DDgf-np0xLg" TargetMode="External"/><Relationship Id="rId5" Type="http://schemas.openxmlformats.org/officeDocument/2006/relationships/hyperlink" Target="https://youtu.be/H7UD4sbQJxM" TargetMode="External"/><Relationship Id="rId15" Type="http://schemas.openxmlformats.org/officeDocument/2006/relationships/hyperlink" Target="https://youtu.be/K9vTnitakaM" TargetMode="External"/><Relationship Id="rId23" Type="http://schemas.openxmlformats.org/officeDocument/2006/relationships/hyperlink" Target="https://youtu.be/4zV6naUU7rM" TargetMode="External"/><Relationship Id="rId28" Type="http://schemas.openxmlformats.org/officeDocument/2006/relationships/hyperlink" Target="https://youtu.be/FGxaE0K_vSk" TargetMode="External"/><Relationship Id="rId36" Type="http://schemas.openxmlformats.org/officeDocument/2006/relationships/hyperlink" Target="https://youtu.be/pC1WgvECZeY" TargetMode="External"/><Relationship Id="rId10" Type="http://schemas.openxmlformats.org/officeDocument/2006/relationships/image" Target="../media/image42.jpeg"/><Relationship Id="rId19" Type="http://schemas.openxmlformats.org/officeDocument/2006/relationships/hyperlink" Target="https://youtu.be/Q3lZbZB0mUE" TargetMode="External"/><Relationship Id="rId31" Type="http://schemas.openxmlformats.org/officeDocument/2006/relationships/hyperlink" Target="https://youtu.be/lw4M3iO4ImM" TargetMode="External"/><Relationship Id="rId4" Type="http://schemas.openxmlformats.org/officeDocument/2006/relationships/image" Target="../media/image26.png"/><Relationship Id="rId9" Type="http://schemas.openxmlformats.org/officeDocument/2006/relationships/hyperlink" Target="https://youtu.be/8_iS28GdE0A" TargetMode="External"/><Relationship Id="rId14" Type="http://schemas.openxmlformats.org/officeDocument/2006/relationships/image" Target="../media/image44.jpeg"/><Relationship Id="rId22" Type="http://schemas.openxmlformats.org/officeDocument/2006/relationships/image" Target="../media/image47.jpeg"/><Relationship Id="rId27" Type="http://schemas.openxmlformats.org/officeDocument/2006/relationships/hyperlink" Target="https://youtu.be/JfOkpMcA_cY" TargetMode="External"/><Relationship Id="rId30" Type="http://schemas.openxmlformats.org/officeDocument/2006/relationships/hyperlink" Target="https://youtu.be/2ZnjZnZNe_0" TargetMode="External"/><Relationship Id="rId35" Type="http://schemas.openxmlformats.org/officeDocument/2006/relationships/hyperlink" Target="https://youtu.be/i4mqPCNp18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youtu.be/vqstAHyrCq0" TargetMode="External"/><Relationship Id="rId13" Type="http://schemas.openxmlformats.org/officeDocument/2006/relationships/hyperlink" Target="https://youtu.be/69OHbETaBEE" TargetMode="External"/><Relationship Id="rId3" Type="http://schemas.openxmlformats.org/officeDocument/2006/relationships/slide" Target="slide3.xml"/><Relationship Id="rId7" Type="http://schemas.openxmlformats.org/officeDocument/2006/relationships/hyperlink" Target="https://youtu.be/0uXlG0O5ErA" TargetMode="External"/><Relationship Id="rId12" Type="http://schemas.openxmlformats.org/officeDocument/2006/relationships/hyperlink" Target="https://youtu.be/2JjyaGGiVV4"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hyperlink" Target="https://youtu.be/DirIsVtC7a4" TargetMode="External"/><Relationship Id="rId5" Type="http://schemas.openxmlformats.org/officeDocument/2006/relationships/hyperlink" Target="https://youtu.be/PDe5MGXGrmE" TargetMode="External"/><Relationship Id="rId10" Type="http://schemas.openxmlformats.org/officeDocument/2006/relationships/hyperlink" Target="https://youtu.be/o0JpEvpNX_s" TargetMode="External"/><Relationship Id="rId4" Type="http://schemas.openxmlformats.org/officeDocument/2006/relationships/image" Target="../media/image26.png"/><Relationship Id="rId9" Type="http://schemas.openxmlformats.org/officeDocument/2006/relationships/hyperlink" Target="https://youtu.be/pDVg6ILmDd4"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17.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26.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3.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classroom.thenational.academy/schedule-by-year/year-5" TargetMode="External"/><Relationship Id="rId13" Type="http://schemas.openxmlformats.org/officeDocument/2006/relationships/slide" Target="slide4.xml"/><Relationship Id="rId18" Type="http://schemas.openxmlformats.org/officeDocument/2006/relationships/image" Target="../media/image12.png"/><Relationship Id="rId26" Type="http://schemas.openxmlformats.org/officeDocument/2006/relationships/image" Target="../media/image17.jpg"/><Relationship Id="rId39" Type="http://schemas.openxmlformats.org/officeDocument/2006/relationships/hyperlink" Target="https://www.getepic.com/app/profile-select" TargetMode="External"/><Relationship Id="rId3" Type="http://schemas.openxmlformats.org/officeDocument/2006/relationships/hyperlink" Target="https://www.morningchallenge.co.uk/home" TargetMode="External"/><Relationship Id="rId21" Type="http://schemas.openxmlformats.org/officeDocument/2006/relationships/image" Target="../media/image14.png"/><Relationship Id="rId34" Type="http://schemas.openxmlformats.org/officeDocument/2006/relationships/image" Target="../media/image21.png"/><Relationship Id="rId42" Type="http://schemas.openxmlformats.org/officeDocument/2006/relationships/image" Target="../media/image25.png"/><Relationship Id="rId7" Type="http://schemas.openxmlformats.org/officeDocument/2006/relationships/hyperlink" Target="https://www.getepic.com/sign-in/educator" TargetMode="External"/><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slide" Target="slide14.xml"/><Relationship Id="rId33" Type="http://schemas.openxmlformats.org/officeDocument/2006/relationships/slide" Target="slide12.xml"/><Relationship Id="rId38" Type="http://schemas.openxmlformats.org/officeDocument/2006/relationships/image" Target="../media/image23.png"/><Relationship Id="rId2" Type="http://schemas.openxmlformats.org/officeDocument/2006/relationships/image" Target="../media/image5.png"/><Relationship Id="rId16" Type="http://schemas.openxmlformats.org/officeDocument/2006/relationships/slide" Target="slide7.xml"/><Relationship Id="rId20" Type="http://schemas.openxmlformats.org/officeDocument/2006/relationships/image" Target="../media/image13.png"/><Relationship Id="rId29" Type="http://schemas.openxmlformats.org/officeDocument/2006/relationships/hyperlink" Target="https://www.thenational.academy/online-classroom/schedule/#schedule" TargetMode="External"/><Relationship Id="rId41" Type="http://schemas.openxmlformats.org/officeDocument/2006/relationships/hyperlink" Target="https://readtheory.org/auth/login" TargetMode="External"/><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7.png"/><Relationship Id="rId24" Type="http://schemas.openxmlformats.org/officeDocument/2006/relationships/image" Target="../media/image16.png"/><Relationship Id="rId32" Type="http://schemas.openxmlformats.org/officeDocument/2006/relationships/image" Target="../media/image20.png"/><Relationship Id="rId37" Type="http://schemas.openxmlformats.org/officeDocument/2006/relationships/slide" Target="slide8.xml"/><Relationship Id="rId40" Type="http://schemas.openxmlformats.org/officeDocument/2006/relationships/image" Target="../media/image24.png"/><Relationship Id="rId5" Type="http://schemas.openxmlformats.org/officeDocument/2006/relationships/hyperlink" Target="https://whiterosemaths.com/homelearning/" TargetMode="External"/><Relationship Id="rId15" Type="http://schemas.openxmlformats.org/officeDocument/2006/relationships/image" Target="../media/image10.png"/><Relationship Id="rId23" Type="http://schemas.openxmlformats.org/officeDocument/2006/relationships/image" Target="../media/image15.png"/><Relationship Id="rId28" Type="http://schemas.openxmlformats.org/officeDocument/2006/relationships/image" Target="../media/image18.png"/><Relationship Id="rId36" Type="http://schemas.openxmlformats.org/officeDocument/2006/relationships/image" Target="../media/image22.png"/><Relationship Id="rId10" Type="http://schemas.openxmlformats.org/officeDocument/2006/relationships/image" Target="../media/image6.png"/><Relationship Id="rId19" Type="http://schemas.openxmlformats.org/officeDocument/2006/relationships/slide" Target="slide6.xml"/><Relationship Id="rId31" Type="http://schemas.openxmlformats.org/officeDocument/2006/relationships/hyperlink" Target="https://www.thenational.academy/assembly" TargetMode="External"/><Relationship Id="rId4" Type="http://schemas.openxmlformats.org/officeDocument/2006/relationships/hyperlink" Target="https://ttrockstars.com/" TargetMode="External"/><Relationship Id="rId9" Type="http://schemas.openxmlformats.org/officeDocument/2006/relationships/hyperlink" Target="https://classroom.thenational.academy/schedule-by-year/year-4" TargetMode="External"/><Relationship Id="rId14" Type="http://schemas.openxmlformats.org/officeDocument/2006/relationships/image" Target="../media/image9.gif"/><Relationship Id="rId22" Type="http://schemas.openxmlformats.org/officeDocument/2006/relationships/slide" Target="slide10.xml"/><Relationship Id="rId27" Type="http://schemas.openxmlformats.org/officeDocument/2006/relationships/hyperlink" Target="https://www.bbc.co.uk/bitesize/levels/zbr9wmn" TargetMode="External"/><Relationship Id="rId30" Type="http://schemas.openxmlformats.org/officeDocument/2006/relationships/image" Target="../media/image19.png"/><Relationship Id="rId35" Type="http://schemas.openxmlformats.org/officeDocument/2006/relationships/slide" Target="slide11.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youtube.com/watch?v=WLq8VJ2EHzk" TargetMode="External"/><Relationship Id="rId5" Type="http://schemas.openxmlformats.org/officeDocument/2006/relationships/hyperlink" Target="https://www.bbc.co.uk/bitesize/subjects/z39d7ty" TargetMode="Externa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request.org.uk/wp-content/uploads/2013/06/catholic_mass_avi.mp4" TargetMode="External"/><Relationship Id="rId5" Type="http://schemas.openxmlformats.org/officeDocument/2006/relationships/hyperlink" Target="https://www.youtube.com/watch?v=SSxYrOneN00"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youtube.com/watch?v=1jA-57wtFWk" TargetMode="External"/><Relationship Id="rId11" Type="http://schemas.openxmlformats.org/officeDocument/2006/relationships/image" Target="../media/image31.jpg"/><Relationship Id="rId5" Type="http://schemas.openxmlformats.org/officeDocument/2006/relationships/hyperlink" Target="https://www.youtube.com/watch?v=DkM6FgbQIGs" TargetMode="External"/><Relationship Id="rId10" Type="http://schemas.openxmlformats.org/officeDocument/2006/relationships/image" Target="../media/image30.jpeg"/><Relationship Id="rId4" Type="http://schemas.openxmlformats.org/officeDocument/2006/relationships/image" Target="../media/image11.png"/><Relationship Id="rId9"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4095" y="969583"/>
            <a:ext cx="10766739" cy="5366823"/>
          </a:xfrm>
          <a:solidFill>
            <a:schemeClr val="accent4">
              <a:lumMod val="40000"/>
              <a:lumOff val="60000"/>
            </a:schemeClr>
          </a:solidFill>
        </p:spPr>
        <p:txBody>
          <a:bodyPr>
            <a:noAutofit/>
          </a:bodyPr>
          <a:lstStyle/>
          <a:p>
            <a:endParaRPr lang="en-GB" sz="1800" dirty="0" smtClean="0"/>
          </a:p>
          <a:p>
            <a:r>
              <a:rPr lang="en-GB" sz="1800" dirty="0" smtClean="0"/>
              <a:t>Our Zoom chat is at 11:00 </a:t>
            </a:r>
            <a:r>
              <a:rPr lang="en-GB" sz="1800" dirty="0"/>
              <a:t>AM </a:t>
            </a:r>
            <a:r>
              <a:rPr lang="en-GB" sz="1800" dirty="0" smtClean="0"/>
              <a:t> on Wednesday, (this repeats weekly) </a:t>
            </a:r>
            <a:r>
              <a:rPr lang="en-GB" sz="1800" dirty="0" smtClean="0">
                <a:hlinkClick r:id="rId2"/>
              </a:rPr>
              <a:t>https</a:t>
            </a:r>
            <a:r>
              <a:rPr lang="en-GB" sz="1800" dirty="0">
                <a:hlinkClick r:id="rId2"/>
              </a:rPr>
              <a:t>://</a:t>
            </a:r>
            <a:r>
              <a:rPr lang="en-GB" sz="1800" dirty="0" smtClean="0">
                <a:hlinkClick r:id="rId2"/>
              </a:rPr>
              <a:t>us04web.zoom.us/j/73617786652?pwd=emxNZEp2VkZPNUV2ZWJHZTNMbGN0UT09</a:t>
            </a:r>
            <a:endParaRPr lang="en-GB" sz="1800" dirty="0" smtClean="0"/>
          </a:p>
          <a:p>
            <a:r>
              <a:rPr lang="en-GB" sz="1800" dirty="0" smtClean="0"/>
              <a:t>Meeting </a:t>
            </a:r>
            <a:r>
              <a:rPr lang="en-GB" sz="1800" dirty="0"/>
              <a:t>ID: 736 1778 6652</a:t>
            </a:r>
          </a:p>
          <a:p>
            <a:r>
              <a:rPr lang="en-GB" sz="1800" dirty="0"/>
              <a:t>Password: </a:t>
            </a:r>
            <a:r>
              <a:rPr lang="en-GB" sz="1800" dirty="0" err="1" smtClean="0"/>
              <a:t>StFrancis</a:t>
            </a:r>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2" name="Title 1"/>
          <p:cNvSpPr>
            <a:spLocks noGrp="1"/>
          </p:cNvSpPr>
          <p:nvPr>
            <p:ph type="ctrTitle"/>
          </p:nvPr>
        </p:nvSpPr>
        <p:spPr>
          <a:xfrm>
            <a:off x="1404838" y="100084"/>
            <a:ext cx="9144000" cy="991846"/>
          </a:xfrm>
        </p:spPr>
        <p:txBody>
          <a:bodyPr>
            <a:normAutofit/>
          </a:bodyPr>
          <a:lstStyle/>
          <a:p>
            <a:r>
              <a:rPr lang="en-GB" sz="4400" u="sng" dirty="0" smtClean="0"/>
              <a:t>Summer Term 2 – Week 6</a:t>
            </a:r>
            <a:endParaRPr lang="en-GB" sz="4400"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95" y="521755"/>
            <a:ext cx="10766739" cy="5814651"/>
          </a:xfrm>
          <a:prstGeom prst="rect">
            <a:avLst/>
          </a:prstGeom>
        </p:spPr>
      </p:pic>
      <p:pic>
        <p:nvPicPr>
          <p:cNvPr id="1026" name="Picture 2" descr="jog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8961" y="2385587"/>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1025761" y="521756"/>
            <a:ext cx="6611925" cy="4408252"/>
          </a:xfrm>
          <a:prstGeom prst="wedgeEllipseCallout">
            <a:avLst>
              <a:gd name="adj1" fmla="val 79868"/>
              <a:gd name="adj2" fmla="val 2763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smtClean="0"/>
          </a:p>
          <a:p>
            <a:pPr algn="ctr"/>
            <a:r>
              <a:rPr lang="en-GB" dirty="0" smtClean="0"/>
              <a:t>Hello St Francis! It’s sports week. We’ve sadly not had a sports day, so I’ve put my house team colours on and I’m all ready for a week of sports activities! Who’s ready?</a:t>
            </a:r>
          </a:p>
          <a:p>
            <a:pPr algn="ctr"/>
            <a:r>
              <a:rPr lang="en-GB" dirty="0" smtClean="0"/>
              <a:t>We will even have a sport themed zoom chat on Wednesday!</a:t>
            </a:r>
          </a:p>
          <a:p>
            <a:pPr algn="ctr"/>
            <a:r>
              <a:rPr lang="en-GB" dirty="0" smtClean="0"/>
              <a:t>Like all good sportsmen know, our attitude is the most important thing! Playing fair, being gracious in victory as well as defeat. Let’s be really positive and see what we can achieve when we try our best!</a:t>
            </a:r>
          </a:p>
          <a:p>
            <a:pPr algn="ctr"/>
            <a:r>
              <a:rPr lang="en-GB" dirty="0" smtClean="0"/>
              <a:t>Have a super week everyone!</a:t>
            </a:r>
          </a:p>
        </p:txBody>
      </p:sp>
      <p:sp>
        <p:nvSpPr>
          <p:cNvPr id="6" name="Rectangle 5"/>
          <p:cNvSpPr/>
          <p:nvPr/>
        </p:nvSpPr>
        <p:spPr>
          <a:xfrm>
            <a:off x="734095" y="5145617"/>
            <a:ext cx="6096000" cy="1200329"/>
          </a:xfrm>
          <a:prstGeom prst="rect">
            <a:avLst/>
          </a:prstGeom>
          <a:solidFill>
            <a:srgbClr val="FFFF00"/>
          </a:solidFill>
        </p:spPr>
        <p:txBody>
          <a:bodyPr>
            <a:spAutoFit/>
          </a:bodyPr>
          <a:lstStyle/>
          <a:p>
            <a:r>
              <a:rPr lang="en-GB" dirty="0" smtClean="0"/>
              <a:t>Dropbox Link: </a:t>
            </a:r>
            <a:r>
              <a:rPr lang="en-GB" dirty="0" smtClean="0">
                <a:hlinkClick r:id="rId5"/>
              </a:rPr>
              <a:t>https</a:t>
            </a:r>
            <a:r>
              <a:rPr lang="en-GB" dirty="0">
                <a:hlinkClick r:id="rId5"/>
              </a:rPr>
              <a:t>://</a:t>
            </a:r>
            <a:r>
              <a:rPr lang="en-GB" dirty="0" smtClean="0">
                <a:hlinkClick r:id="rId5"/>
              </a:rPr>
              <a:t>www.dropbox.com/sh/s1wo6f7q8jjwi0z/AABECGgS8ZvjoGlqXjoGo5Iia?dl=0</a:t>
            </a:r>
            <a:endParaRPr lang="en-GB" dirty="0" smtClean="0"/>
          </a:p>
          <a:p>
            <a:endParaRPr lang="en-GB" dirty="0" smtClean="0"/>
          </a:p>
        </p:txBody>
      </p:sp>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521755"/>
            <a:ext cx="10766739" cy="5814651"/>
          </a:xfrm>
          <a:prstGeom prst="rect">
            <a:avLst/>
          </a:prstGeom>
        </p:spPr>
      </p:pic>
      <p:grpSp>
        <p:nvGrpSpPr>
          <p:cNvPr id="2" name="Group 1"/>
          <p:cNvGrpSpPr/>
          <p:nvPr/>
        </p:nvGrpSpPr>
        <p:grpSpPr>
          <a:xfrm>
            <a:off x="815915" y="685492"/>
            <a:ext cx="2464014" cy="2441856"/>
            <a:chOff x="5289442" y="263461"/>
            <a:chExt cx="2464014" cy="2441856"/>
          </a:xfrm>
        </p:grpSpPr>
        <p:grpSp>
          <p:nvGrpSpPr>
            <p:cNvPr id="3" name="Group 2"/>
            <p:cNvGrpSpPr/>
            <p:nvPr/>
          </p:nvGrpSpPr>
          <p:grpSpPr>
            <a:xfrm>
              <a:off x="5289442" y="263461"/>
              <a:ext cx="2464014" cy="2441856"/>
              <a:chOff x="5289442" y="263461"/>
              <a:chExt cx="2464014" cy="244185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4" name="TextBox 3"/>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sp>
        <p:nvSpPr>
          <p:cNvPr id="7" name="Rectangle 6"/>
          <p:cNvSpPr/>
          <p:nvPr/>
        </p:nvSpPr>
        <p:spPr>
          <a:xfrm>
            <a:off x="1225618" y="5133176"/>
            <a:ext cx="9807428" cy="923330"/>
          </a:xfrm>
          <a:prstGeom prst="rect">
            <a:avLst/>
          </a:prstGeom>
          <a:solidFill>
            <a:schemeClr val="accent4">
              <a:lumMod val="60000"/>
              <a:lumOff val="40000"/>
            </a:schemeClr>
          </a:solidFill>
        </p:spPr>
        <p:txBody>
          <a:bodyPr wrap="none">
            <a:spAutoFit/>
          </a:bodyPr>
          <a:lstStyle/>
          <a:p>
            <a:r>
              <a:rPr lang="en-GB" dirty="0" smtClean="0">
                <a:hlinkClick r:id="rId5"/>
              </a:rPr>
              <a:t>It is important that we learn to type quickly. It prepares us for life outside of school in the digital world.</a:t>
            </a:r>
          </a:p>
          <a:p>
            <a:endParaRPr lang="en-GB" dirty="0">
              <a:hlinkClick r:id="rId5"/>
            </a:endParaRPr>
          </a:p>
          <a:p>
            <a:r>
              <a:rPr lang="en-GB" dirty="0" smtClean="0">
                <a:hlinkClick r:id="rId5"/>
              </a:rPr>
              <a:t>https</a:t>
            </a:r>
            <a:r>
              <a:rPr lang="en-GB" dirty="0">
                <a:hlinkClick r:id="rId5"/>
              </a:rPr>
              <a:t>://www.bbc.co.uk/bitesize/topics/zf2f9j6/articles/z3c6tfr</a:t>
            </a:r>
            <a:endParaRPr lang="en-GB" dirty="0"/>
          </a:p>
        </p:txBody>
      </p:sp>
      <p:pic>
        <p:nvPicPr>
          <p:cNvPr id="8" name="Picture 7">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8587" y="655281"/>
            <a:ext cx="3506479" cy="2472068"/>
          </a:xfrm>
          <a:prstGeom prst="rect">
            <a:avLst/>
          </a:prstGeom>
        </p:spPr>
      </p:pic>
      <p:sp>
        <p:nvSpPr>
          <p:cNvPr id="9" name="Rectangle 8"/>
          <p:cNvSpPr/>
          <p:nvPr/>
        </p:nvSpPr>
        <p:spPr>
          <a:xfrm>
            <a:off x="6913542" y="655281"/>
            <a:ext cx="3338539" cy="1569660"/>
          </a:xfrm>
          <a:prstGeom prst="rect">
            <a:avLst/>
          </a:prstGeom>
          <a:solidFill>
            <a:srgbClr val="7030A0"/>
          </a:solid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Click the icon</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and see what</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has been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set for you.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There are weekly tasks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that you can access too.</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Curved Left Arrow 9"/>
          <p:cNvSpPr/>
          <p:nvPr/>
        </p:nvSpPr>
        <p:spPr>
          <a:xfrm rot="2570539">
            <a:off x="6628653" y="2287563"/>
            <a:ext cx="1637289" cy="1202657"/>
          </a:xfrm>
          <a:prstGeom prst="curvedLeftArrow">
            <a:avLst>
              <a:gd name="adj1" fmla="val 10806"/>
              <a:gd name="adj2" fmla="val 50000"/>
              <a:gd name="adj3" fmla="val 25000"/>
            </a:avLst>
          </a:prstGeom>
          <a:solidFill>
            <a:srgbClr val="FF0000"/>
          </a:solidFill>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p:cNvGrpSpPr/>
          <p:nvPr/>
        </p:nvGrpSpPr>
        <p:grpSpPr>
          <a:xfrm>
            <a:off x="9876803" y="3088820"/>
            <a:ext cx="1561927" cy="1603313"/>
            <a:chOff x="8770513" y="572959"/>
            <a:chExt cx="2102744" cy="2102744"/>
          </a:xfrm>
        </p:grpSpPr>
        <p:pic>
          <p:nvPicPr>
            <p:cNvPr id="12" name="Picture 1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3" name="Rectangle 12"/>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53609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428" y="811369"/>
            <a:ext cx="2885974" cy="2540912"/>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880" y="3350157"/>
            <a:ext cx="2802905" cy="2802905"/>
          </a:xfrm>
          <a:prstGeom prst="rect">
            <a:avLst/>
          </a:prstGeom>
        </p:spPr>
      </p:pic>
      <p:pic>
        <p:nvPicPr>
          <p:cNvPr id="1028" name="Picture 4" descr="Bitmoji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7846251" y="317419"/>
            <a:ext cx="2675788" cy="1764406"/>
          </a:xfrm>
          <a:prstGeom prst="wedgeRoundRectCallout">
            <a:avLst>
              <a:gd name="adj1" fmla="val 46069"/>
              <a:gd name="adj2" fmla="val 902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pic>
        <p:nvPicPr>
          <p:cNvPr id="9" name="Picture 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79468" y="4624593"/>
            <a:ext cx="1561927" cy="1511651"/>
          </a:xfrm>
          <a:prstGeom prst="rect">
            <a:avLst/>
          </a:prstGeom>
        </p:spPr>
      </p:pic>
    </p:spTree>
    <p:extLst>
      <p:ext uri="{BB962C8B-B14F-4D97-AF65-F5344CB8AC3E}">
        <p14:creationId xmlns:p14="http://schemas.microsoft.com/office/powerpoint/2010/main" val="38572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 name="Picture 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1009671"/>
            <a:ext cx="492813" cy="815915"/>
          </a:xfrm>
          <a:prstGeom prst="rect">
            <a:avLst/>
          </a:prstGeom>
        </p:spPr>
      </p:pic>
      <p:pic>
        <p:nvPicPr>
          <p:cNvPr id="12" name="Picture 1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463" y="1009671"/>
            <a:ext cx="485770" cy="804254"/>
          </a:xfrm>
          <a:prstGeom prst="rect">
            <a:avLst/>
          </a:prstGeom>
        </p:spPr>
      </p:pic>
      <p:pic>
        <p:nvPicPr>
          <p:cNvPr id="13" name="Picture 1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4055" y="1030820"/>
            <a:ext cx="472996" cy="783106"/>
          </a:xfrm>
          <a:prstGeom prst="rect">
            <a:avLst/>
          </a:prstGeom>
        </p:spPr>
      </p:pic>
      <p:pic>
        <p:nvPicPr>
          <p:cNvPr id="14" name="Picture 1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9672" y="1006945"/>
            <a:ext cx="494459" cy="818641"/>
          </a:xfrm>
          <a:prstGeom prst="rect">
            <a:avLst/>
          </a:prstGeom>
        </p:spPr>
      </p:pic>
      <p:pic>
        <p:nvPicPr>
          <p:cNvPr id="15" name="Picture 1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0885" y="1006945"/>
            <a:ext cx="487416" cy="806980"/>
          </a:xfrm>
          <a:prstGeom prst="rect">
            <a:avLst/>
          </a:prstGeom>
        </p:spPr>
      </p:pic>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387171" y="2217621"/>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pic>
        <p:nvPicPr>
          <p:cNvPr id="22" name="Picture 21">
            <a:hlinkClick r:id="rId1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2041185"/>
            <a:ext cx="492813" cy="815916"/>
          </a:xfrm>
          <a:prstGeom prst="rect">
            <a:avLst/>
          </a:prstGeom>
        </p:spPr>
      </p:pic>
      <p:pic>
        <p:nvPicPr>
          <p:cNvPr id="23" name="Picture 22">
            <a:hlinkClick r:id="rId16"/>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8919" y="2041185"/>
            <a:ext cx="492814" cy="815916"/>
          </a:xfrm>
          <a:prstGeom prst="rect">
            <a:avLst/>
          </a:prstGeom>
        </p:spPr>
      </p:pic>
      <p:pic>
        <p:nvPicPr>
          <p:cNvPr id="24" name="Picture 23">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2041186"/>
            <a:ext cx="503147" cy="833024"/>
          </a:xfrm>
          <a:prstGeom prst="rect">
            <a:avLst/>
          </a:prstGeom>
        </p:spPr>
      </p:pic>
      <p:pic>
        <p:nvPicPr>
          <p:cNvPr id="25" name="Picture 24">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2041186"/>
            <a:ext cx="494565" cy="818816"/>
          </a:xfrm>
          <a:prstGeom prst="rect">
            <a:avLst/>
          </a:prstGeom>
        </p:spPr>
      </p:pic>
      <p:pic>
        <p:nvPicPr>
          <p:cNvPr id="26" name="Picture 25">
            <a:hlinkClick r:id="rId21"/>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4" y="2041186"/>
            <a:ext cx="514577" cy="851948"/>
          </a:xfrm>
          <a:prstGeom prst="rect">
            <a:avLst/>
          </a:prstGeom>
        </p:spPr>
      </p:pic>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1</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2" y="2217621"/>
            <a:ext cx="978601"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2</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3239691"/>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 name="Picture 29">
            <a:hlinkClick r:id="rId2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3081242"/>
            <a:ext cx="490379" cy="811885"/>
          </a:xfrm>
          <a:prstGeom prst="rect">
            <a:avLst/>
          </a:prstGeom>
        </p:spPr>
      </p:pic>
      <p:pic>
        <p:nvPicPr>
          <p:cNvPr id="31" name="Picture 30">
            <a:hlinkClick r:id="rId25"/>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08920" y="3081243"/>
            <a:ext cx="501314" cy="829990"/>
          </a:xfrm>
          <a:prstGeom prst="rect">
            <a:avLst/>
          </a:prstGeom>
        </p:spPr>
      </p:pic>
      <p:pic>
        <p:nvPicPr>
          <p:cNvPr id="32" name="Picture 31">
            <a:hlinkClick r:id="rId2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3081243"/>
            <a:ext cx="503147" cy="833024"/>
          </a:xfrm>
          <a:prstGeom prst="rect">
            <a:avLst/>
          </a:prstGeom>
        </p:spPr>
      </p:pic>
      <p:pic>
        <p:nvPicPr>
          <p:cNvPr id="33" name="Picture 32">
            <a:hlinkClick r:id="rId28"/>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3081243"/>
            <a:ext cx="494565" cy="818816"/>
          </a:xfrm>
          <a:prstGeom prst="rect">
            <a:avLst/>
          </a:prstGeom>
        </p:spPr>
      </p:pic>
      <p:pic>
        <p:nvPicPr>
          <p:cNvPr id="34" name="Picture 33">
            <a:hlinkClick r:id="rId29"/>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3" y="3081241"/>
            <a:ext cx="514578" cy="851951"/>
          </a:xfrm>
          <a:prstGeom prst="rect">
            <a:avLst/>
          </a:prstGeom>
        </p:spPr>
      </p:pic>
      <p:sp>
        <p:nvSpPr>
          <p:cNvPr id="35" name="Rectangle 34"/>
          <p:cNvSpPr/>
          <p:nvPr/>
        </p:nvSpPr>
        <p:spPr>
          <a:xfrm>
            <a:off x="1954170" y="5516824"/>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p>
        </p:txBody>
      </p:sp>
      <p:pic>
        <p:nvPicPr>
          <p:cNvPr id="36" name="Picture 35">
            <a:hlinkClick r:id="rId30"/>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4121299"/>
            <a:ext cx="490379" cy="811885"/>
          </a:xfrm>
          <a:prstGeom prst="rect">
            <a:avLst/>
          </a:prstGeom>
        </p:spPr>
      </p:pic>
      <p:pic>
        <p:nvPicPr>
          <p:cNvPr id="37" name="Picture 36">
            <a:hlinkClick r:id="rId31"/>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22158" y="4121299"/>
            <a:ext cx="490379" cy="811885"/>
          </a:xfrm>
          <a:prstGeom prst="rect">
            <a:avLst/>
          </a:prstGeom>
        </p:spPr>
      </p:pic>
      <p:pic>
        <p:nvPicPr>
          <p:cNvPr id="38" name="Picture 37">
            <a:hlinkClick r:id="rId32"/>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56672" y="4121300"/>
            <a:ext cx="490379" cy="811885"/>
          </a:xfrm>
          <a:prstGeom prst="rect">
            <a:avLst/>
          </a:prstGeom>
        </p:spPr>
      </p:pic>
      <p:pic>
        <p:nvPicPr>
          <p:cNvPr id="39" name="Picture 38">
            <a:hlinkClick r:id="rId3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83752" y="4121300"/>
            <a:ext cx="490379" cy="811885"/>
          </a:xfrm>
          <a:prstGeom prst="rect">
            <a:avLst/>
          </a:prstGeom>
        </p:spPr>
      </p:pic>
      <p:pic>
        <p:nvPicPr>
          <p:cNvPr id="40" name="Picture 39">
            <a:hlinkClick r:id="rId34"/>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85822" y="4121300"/>
            <a:ext cx="490379" cy="811885"/>
          </a:xfrm>
          <a:prstGeom prst="rect">
            <a:avLst/>
          </a:prstGeom>
        </p:spPr>
      </p:pic>
      <p:sp>
        <p:nvSpPr>
          <p:cNvPr id="41" name="Rectangle 40"/>
          <p:cNvSpPr/>
          <p:nvPr/>
        </p:nvSpPr>
        <p:spPr>
          <a:xfrm>
            <a:off x="1946619" y="4388173"/>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4</a:t>
            </a:r>
          </a:p>
        </p:txBody>
      </p:sp>
      <p:pic>
        <p:nvPicPr>
          <p:cNvPr id="42" name="Picture 41">
            <a:hlinkClick r:id="rId35"/>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08919" y="5303728"/>
            <a:ext cx="490379" cy="811885"/>
          </a:xfrm>
          <a:prstGeom prst="rect">
            <a:avLst/>
          </a:prstGeom>
        </p:spPr>
      </p:pic>
      <p:pic>
        <p:nvPicPr>
          <p:cNvPr id="43" name="Picture 42">
            <a:hlinkClick r:id="rId36"/>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5301365"/>
            <a:ext cx="490379" cy="811885"/>
          </a:xfrm>
          <a:prstGeom prst="rect">
            <a:avLst/>
          </a:prstGeom>
        </p:spPr>
      </p:pic>
      <p:sp>
        <p:nvSpPr>
          <p:cNvPr id="7" name="Right Arrow 6"/>
          <p:cNvSpPr/>
          <p:nvPr/>
        </p:nvSpPr>
        <p:spPr>
          <a:xfrm>
            <a:off x="6482361" y="4725001"/>
            <a:ext cx="4774371" cy="1654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Click onto the next page for our new book</a:t>
            </a:r>
            <a:endParaRPr lang="en-GB" dirty="0"/>
          </a:p>
        </p:txBody>
      </p:sp>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387171" y="2217621"/>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1" y="2657001"/>
            <a:ext cx="978602"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4127510"/>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7</a:t>
            </a:r>
          </a:p>
        </p:txBody>
      </p:sp>
      <p:sp>
        <p:nvSpPr>
          <p:cNvPr id="41" name="Rectangle 40"/>
          <p:cNvSpPr/>
          <p:nvPr/>
        </p:nvSpPr>
        <p:spPr>
          <a:xfrm>
            <a:off x="1946619" y="5428195"/>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039" y="1025730"/>
            <a:ext cx="761367" cy="1214381"/>
          </a:xfrm>
          <a:prstGeom prst="rect">
            <a:avLst/>
          </a:prstGeom>
        </p:spPr>
      </p:pic>
      <p:pic>
        <p:nvPicPr>
          <p:cNvPr id="44" name="Picture 43">
            <a:hlinkClick r:id="rId7"/>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7641" y="1025729"/>
            <a:ext cx="761367" cy="1214381"/>
          </a:xfrm>
          <a:prstGeom prst="rect">
            <a:avLst/>
          </a:prstGeom>
        </p:spPr>
      </p:pic>
      <p:pic>
        <p:nvPicPr>
          <p:cNvPr id="45" name="Picture 44">
            <a:hlinkClick r:id="rId8"/>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1045" y="1051132"/>
            <a:ext cx="761367" cy="1214381"/>
          </a:xfrm>
          <a:prstGeom prst="rect">
            <a:avLst/>
          </a:prstGeom>
        </p:spPr>
      </p:pic>
      <p:pic>
        <p:nvPicPr>
          <p:cNvPr id="22" name="Picture 21">
            <a:hlinkClick r:id="rId9"/>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2317" y="2486430"/>
            <a:ext cx="761367" cy="1214381"/>
          </a:xfrm>
          <a:prstGeom prst="rect">
            <a:avLst/>
          </a:prstGeom>
        </p:spPr>
      </p:pic>
      <p:pic>
        <p:nvPicPr>
          <p:cNvPr id="23" name="Picture 22">
            <a:hlinkClick r:id="rId10"/>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5590" y="2478060"/>
            <a:ext cx="761367" cy="1214381"/>
          </a:xfrm>
          <a:prstGeom prst="rect">
            <a:avLst/>
          </a:prstGeom>
        </p:spPr>
      </p:pic>
      <p:pic>
        <p:nvPicPr>
          <p:cNvPr id="24" name="Picture 23">
            <a:hlinkClick r:id="rId11"/>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490" y="2474646"/>
            <a:ext cx="761367" cy="1214381"/>
          </a:xfrm>
          <a:prstGeom prst="rect">
            <a:avLst/>
          </a:prstGeom>
        </p:spPr>
      </p:pic>
      <p:pic>
        <p:nvPicPr>
          <p:cNvPr id="25" name="Picture 24">
            <a:hlinkClick r:id="rId12"/>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3835" y="2474647"/>
            <a:ext cx="761367" cy="1214381"/>
          </a:xfrm>
          <a:prstGeom prst="rect">
            <a:avLst/>
          </a:prstGeom>
        </p:spPr>
      </p:pic>
      <p:pic>
        <p:nvPicPr>
          <p:cNvPr id="26" name="Picture 25">
            <a:hlinkClick r:id="rId13"/>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676" y="2474647"/>
            <a:ext cx="761367" cy="1214381"/>
          </a:xfrm>
          <a:prstGeom prst="rect">
            <a:avLst/>
          </a:prstGeom>
        </p:spPr>
      </p:pic>
    </p:spTree>
    <p:extLst>
      <p:ext uri="{BB962C8B-B14F-4D97-AF65-F5344CB8AC3E}">
        <p14:creationId xmlns:p14="http://schemas.microsoft.com/office/powerpoint/2010/main" val="326226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5352" t="21206" r="7570" b="10967"/>
          <a:stretch/>
        </p:blipFill>
        <p:spPr>
          <a:xfrm>
            <a:off x="2195443" y="1116782"/>
            <a:ext cx="8178084" cy="4649273"/>
          </a:xfrm>
          <a:prstGeom prst="rect">
            <a:avLst/>
          </a:prstGeom>
        </p:spPr>
      </p:pic>
      <p:sp>
        <p:nvSpPr>
          <p:cNvPr id="3" name="Line Callout 1 2"/>
          <p:cNvSpPr/>
          <p:nvPr/>
        </p:nvSpPr>
        <p:spPr>
          <a:xfrm>
            <a:off x="7376672" y="267287"/>
            <a:ext cx="2785403" cy="1026941"/>
          </a:xfrm>
          <a:prstGeom prst="borderCallout1">
            <a:avLst>
              <a:gd name="adj1" fmla="val 37928"/>
              <a:gd name="adj2" fmla="val 758"/>
              <a:gd name="adj3" fmla="val 157706"/>
              <a:gd name="adj4" fmla="val -34293"/>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subject icons to visit the slide with more information.</a:t>
            </a:r>
            <a:endParaRPr lang="en-GB" b="1" dirty="0">
              <a:solidFill>
                <a:schemeClr val="tx1"/>
              </a:solidFill>
            </a:endParaRPr>
          </a:p>
        </p:txBody>
      </p:sp>
      <p:sp>
        <p:nvSpPr>
          <p:cNvPr id="4" name="Line Callout 1 3"/>
          <p:cNvSpPr/>
          <p:nvPr/>
        </p:nvSpPr>
        <p:spPr>
          <a:xfrm>
            <a:off x="9132789" y="5620041"/>
            <a:ext cx="2785403" cy="1026941"/>
          </a:xfrm>
          <a:prstGeom prst="borderCallout1">
            <a:avLst>
              <a:gd name="adj1" fmla="val 37928"/>
              <a:gd name="adj2" fmla="val 758"/>
              <a:gd name="adj3" fmla="val -121746"/>
              <a:gd name="adj4" fmla="val -48434"/>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text to visit the website of your task.</a:t>
            </a:r>
            <a:endParaRPr lang="en-GB" b="1" dirty="0">
              <a:solidFill>
                <a:schemeClr val="tx1"/>
              </a:solidFill>
            </a:endParaRPr>
          </a:p>
        </p:txBody>
      </p:sp>
      <p:sp>
        <p:nvSpPr>
          <p:cNvPr id="5" name="Line Callout 1 4"/>
          <p:cNvSpPr/>
          <p:nvPr/>
        </p:nvSpPr>
        <p:spPr>
          <a:xfrm>
            <a:off x="3966068" y="5725549"/>
            <a:ext cx="2785403" cy="1026941"/>
          </a:xfrm>
          <a:prstGeom prst="borderCallout1">
            <a:avLst>
              <a:gd name="adj1" fmla="val -1798"/>
              <a:gd name="adj2" fmla="val 67425"/>
              <a:gd name="adj3" fmla="val -76637"/>
              <a:gd name="adj4" fmla="val 8768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TV icon to visit BBC live lessons.</a:t>
            </a:r>
            <a:endParaRPr lang="en-GB" b="1" dirty="0">
              <a:solidFill>
                <a:schemeClr val="tx1"/>
              </a:solidFill>
            </a:endParaRPr>
          </a:p>
        </p:txBody>
      </p:sp>
      <p:sp>
        <p:nvSpPr>
          <p:cNvPr id="6" name="Line Callout 1 5"/>
          <p:cNvSpPr/>
          <p:nvPr/>
        </p:nvSpPr>
        <p:spPr>
          <a:xfrm>
            <a:off x="529112" y="2414477"/>
            <a:ext cx="1951234" cy="1026941"/>
          </a:xfrm>
          <a:prstGeom prst="borderCallout1">
            <a:avLst>
              <a:gd name="adj1" fmla="val 100942"/>
              <a:gd name="adj2" fmla="val 89683"/>
              <a:gd name="adj3" fmla="val 111825"/>
              <a:gd name="adj4" fmla="val 15179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sticker to visit the slide with extra tasks.</a:t>
            </a:r>
            <a:endParaRPr lang="en-GB" b="1" dirty="0">
              <a:solidFill>
                <a:schemeClr val="tx1"/>
              </a:solidFill>
            </a:endParaRPr>
          </a:p>
        </p:txBody>
      </p:sp>
      <p:sp>
        <p:nvSpPr>
          <p:cNvPr id="7" name="Line Callout 2 6"/>
          <p:cNvSpPr/>
          <p:nvPr/>
        </p:nvSpPr>
        <p:spPr>
          <a:xfrm>
            <a:off x="10325686" y="2124222"/>
            <a:ext cx="1477108" cy="1477107"/>
          </a:xfrm>
          <a:prstGeom prst="borderCallout2">
            <a:avLst>
              <a:gd name="adj1" fmla="val 53988"/>
              <a:gd name="adj2" fmla="val 1191"/>
              <a:gd name="adj3" fmla="val 18750"/>
              <a:gd name="adj4" fmla="val -16667"/>
              <a:gd name="adj5" fmla="val 3928"/>
              <a:gd name="adj6" fmla="val -119048"/>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do these things daily.</a:t>
            </a:r>
            <a:endParaRPr lang="en-GB" dirty="0"/>
          </a:p>
        </p:txBody>
      </p:sp>
      <p:sp>
        <p:nvSpPr>
          <p:cNvPr id="8" name="Line Callout 2 7"/>
          <p:cNvSpPr/>
          <p:nvPr/>
        </p:nvSpPr>
        <p:spPr>
          <a:xfrm>
            <a:off x="10308014" y="366605"/>
            <a:ext cx="1477108" cy="1477107"/>
          </a:xfrm>
          <a:prstGeom prst="borderCallout2">
            <a:avLst>
              <a:gd name="adj1" fmla="val 60614"/>
              <a:gd name="adj2" fmla="val 842"/>
              <a:gd name="adj3" fmla="val 73613"/>
              <a:gd name="adj4" fmla="val -86312"/>
              <a:gd name="adj5" fmla="val 76068"/>
              <a:gd name="adj6" fmla="val -230167"/>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choose from the subjects if you can.</a:t>
            </a:r>
            <a:endParaRPr lang="en-GB" dirty="0"/>
          </a:p>
        </p:txBody>
      </p:sp>
      <p:sp>
        <p:nvSpPr>
          <p:cNvPr id="9" name="Rectangle 8"/>
          <p:cNvSpPr/>
          <p:nvPr/>
        </p:nvSpPr>
        <p:spPr>
          <a:xfrm>
            <a:off x="2868484" y="262092"/>
            <a:ext cx="388298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use…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Line Callout 1 10"/>
          <p:cNvSpPr/>
          <p:nvPr/>
        </p:nvSpPr>
        <p:spPr>
          <a:xfrm>
            <a:off x="6954593" y="5831059"/>
            <a:ext cx="2047740" cy="815923"/>
          </a:xfrm>
          <a:prstGeom prst="borderCallout1">
            <a:avLst>
              <a:gd name="adj1" fmla="val 3202"/>
              <a:gd name="adj2" fmla="val 22771"/>
              <a:gd name="adj3" fmla="val -60793"/>
              <a:gd name="adj4" fmla="val 38999"/>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the icon to visit the assembly menu.</a:t>
            </a:r>
            <a:endParaRPr lang="en-GB" b="1" dirty="0">
              <a:solidFill>
                <a:schemeClr val="tx1"/>
              </a:solidFill>
            </a:endParaRPr>
          </a:p>
        </p:txBody>
      </p:sp>
      <p:sp>
        <p:nvSpPr>
          <p:cNvPr id="13" name="Line Callout 1 12"/>
          <p:cNvSpPr/>
          <p:nvPr/>
        </p:nvSpPr>
        <p:spPr>
          <a:xfrm>
            <a:off x="973015" y="5753683"/>
            <a:ext cx="2785403" cy="1026941"/>
          </a:xfrm>
          <a:prstGeom prst="borderCallout1">
            <a:avLst>
              <a:gd name="adj1" fmla="val -1798"/>
              <a:gd name="adj2" fmla="val 67425"/>
              <a:gd name="adj3" fmla="val -70366"/>
              <a:gd name="adj4" fmla="val 16259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Oak icon to visit The National Oak Academy website.</a:t>
            </a:r>
            <a:endParaRPr lang="en-GB" b="1" dirty="0">
              <a:solidFill>
                <a:schemeClr val="tx1"/>
              </a:solidFill>
            </a:endParaRPr>
          </a:p>
        </p:txBody>
      </p:sp>
      <p:sp>
        <p:nvSpPr>
          <p:cNvPr id="15" name="Line Callout 1 14"/>
          <p:cNvSpPr/>
          <p:nvPr/>
        </p:nvSpPr>
        <p:spPr>
          <a:xfrm>
            <a:off x="421301" y="3923016"/>
            <a:ext cx="1951234" cy="1026941"/>
          </a:xfrm>
          <a:prstGeom prst="borderCallout1">
            <a:avLst>
              <a:gd name="adj1" fmla="val 100942"/>
              <a:gd name="adj2" fmla="val 89683"/>
              <a:gd name="adj3" fmla="val 57899"/>
              <a:gd name="adj4" fmla="val 1300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reading page.</a:t>
            </a:r>
            <a:endParaRPr lang="en-GB" b="1" dirty="0">
              <a:solidFill>
                <a:schemeClr val="tx1"/>
              </a:solidFill>
            </a:endParaRPr>
          </a:p>
        </p:txBody>
      </p:sp>
      <p:sp>
        <p:nvSpPr>
          <p:cNvPr id="16" name="Line Callout 1 15"/>
          <p:cNvSpPr/>
          <p:nvPr/>
        </p:nvSpPr>
        <p:spPr>
          <a:xfrm>
            <a:off x="529112" y="671951"/>
            <a:ext cx="1951234" cy="1026941"/>
          </a:xfrm>
          <a:prstGeom prst="borderCallout1">
            <a:avLst>
              <a:gd name="adj1" fmla="val 100942"/>
              <a:gd name="adj2" fmla="val 89683"/>
              <a:gd name="adj3" fmla="val 165751"/>
              <a:gd name="adj4" fmla="val 1399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video walkthroughs</a:t>
            </a:r>
            <a:endParaRPr lang="en-GB" b="1" dirty="0">
              <a:solidFill>
                <a:schemeClr val="tx1"/>
              </a:solidFill>
            </a:endParaRPr>
          </a:p>
        </p:txBody>
      </p:sp>
    </p:spTree>
    <p:extLst>
      <p:ext uri="{BB962C8B-B14F-4D97-AF65-F5344CB8AC3E}">
        <p14:creationId xmlns:p14="http://schemas.microsoft.com/office/powerpoint/2010/main" val="158448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1002418"/>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English </a:t>
              </a:r>
              <a:r>
                <a:rPr lang="en-US" sz="2800" dirty="0" smtClean="0">
                  <a:ln w="0"/>
                  <a:effectLst>
                    <a:outerShdw blurRad="38100" dist="19050" dir="2700000" algn="tl" rotWithShape="0">
                      <a:schemeClr val="dk1">
                        <a:alpha val="40000"/>
                      </a:schemeClr>
                    </a:outerShdw>
                  </a:effectLst>
                  <a:hlinkClick r:id="rId8"/>
                </a:rPr>
                <a:t>Y5</a:t>
              </a: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9"/>
                </a:rPr>
                <a:t>Y4</a:t>
              </a:r>
              <a:endParaRPr lang="en-US" sz="2800" dirty="0" smtClean="0">
                <a:ln w="0"/>
                <a:effectLst>
                  <a:outerShdw blurRad="38100" dist="19050" dir="2700000" algn="tl" rotWithShape="0">
                    <a:schemeClr val="dk1">
                      <a:alpha val="40000"/>
                    </a:schemeClr>
                  </a:outerShdw>
                </a:effectLst>
              </a:endParaRP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4684" y="4173897"/>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grpSp>
        <p:nvGrpSpPr>
          <p:cNvPr id="55" name="Group 54"/>
          <p:cNvGrpSpPr/>
          <p:nvPr/>
        </p:nvGrpSpPr>
        <p:grpSpPr>
          <a:xfrm>
            <a:off x="5193394" y="2222261"/>
            <a:ext cx="2718770" cy="2732364"/>
            <a:chOff x="5193394" y="2222261"/>
            <a:chExt cx="2718770" cy="2732364"/>
          </a:xfrm>
        </p:grpSpPr>
        <p:grpSp>
          <p:nvGrpSpPr>
            <p:cNvPr id="48" name="Group 47"/>
            <p:cNvGrpSpPr/>
            <p:nvPr/>
          </p:nvGrpSpPr>
          <p:grpSpPr>
            <a:xfrm>
              <a:off x="5193394" y="2222261"/>
              <a:ext cx="2718770" cy="2732364"/>
              <a:chOff x="4941487" y="3688522"/>
              <a:chExt cx="2718770" cy="2732364"/>
            </a:xfrm>
          </p:grpSpPr>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40" name="Picture 39">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54" name="TextBox 5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grpSp>
        <p:nvGrpSpPr>
          <p:cNvPr id="59" name="Group 58"/>
          <p:cNvGrpSpPr/>
          <p:nvPr/>
        </p:nvGrpSpPr>
        <p:grpSpPr>
          <a:xfrm rot="20917006">
            <a:off x="2647700" y="2611902"/>
            <a:ext cx="3992315" cy="3546628"/>
            <a:chOff x="3099409" y="3386964"/>
            <a:chExt cx="3992315" cy="3546628"/>
          </a:xfrm>
        </p:grpSpPr>
        <p:grpSp>
          <p:nvGrpSpPr>
            <p:cNvPr id="38" name="Group 37"/>
            <p:cNvGrpSpPr/>
            <p:nvPr/>
          </p:nvGrpSpPr>
          <p:grpSpPr>
            <a:xfrm>
              <a:off x="3099409" y="3386964"/>
              <a:ext cx="3992315" cy="3546628"/>
              <a:chOff x="4250978" y="-156905"/>
              <a:chExt cx="4314790" cy="3807665"/>
            </a:xfrm>
          </p:grpSpPr>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37" name="Picture 36">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56" name="TextBox 55"/>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grpSp>
        <p:nvGrpSpPr>
          <p:cNvPr id="58" name="Group 57"/>
          <p:cNvGrpSpPr/>
          <p:nvPr/>
        </p:nvGrpSpPr>
        <p:grpSpPr>
          <a:xfrm>
            <a:off x="1835826" y="3946276"/>
            <a:ext cx="2801695" cy="2860478"/>
            <a:chOff x="2254014" y="3819408"/>
            <a:chExt cx="2801695" cy="2860478"/>
          </a:xfrm>
        </p:grpSpPr>
        <p:grpSp>
          <p:nvGrpSpPr>
            <p:cNvPr id="47" name="Group 46"/>
            <p:cNvGrpSpPr/>
            <p:nvPr/>
          </p:nvGrpSpPr>
          <p:grpSpPr>
            <a:xfrm>
              <a:off x="2254014" y="3819408"/>
              <a:ext cx="2801695" cy="2860478"/>
              <a:chOff x="2528440" y="3399799"/>
              <a:chExt cx="3106162" cy="3106162"/>
            </a:xfrm>
          </p:grpSpPr>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41" name="Picture 40">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57" name="TextBox 56"/>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grpSp>
        <p:nvGrpSpPr>
          <p:cNvPr id="63" name="Group 62"/>
          <p:cNvGrpSpPr/>
          <p:nvPr/>
        </p:nvGrpSpPr>
        <p:grpSpPr>
          <a:xfrm>
            <a:off x="5289442" y="263461"/>
            <a:ext cx="2464014" cy="2441856"/>
            <a:chOff x="5289442" y="263461"/>
            <a:chExt cx="2464014" cy="2441856"/>
          </a:xfrm>
        </p:grpSpPr>
        <p:grpSp>
          <p:nvGrpSpPr>
            <p:cNvPr id="61" name="Group 60"/>
            <p:cNvGrpSpPr/>
            <p:nvPr/>
          </p:nvGrpSpPr>
          <p:grpSpPr>
            <a:xfrm>
              <a:off x="5289442" y="263461"/>
              <a:ext cx="2464014" cy="2441856"/>
              <a:chOff x="5289442" y="263461"/>
              <a:chExt cx="2464014" cy="2441856"/>
            </a:xfrm>
          </p:grpSpPr>
          <p:pic>
            <p:nvPicPr>
              <p:cNvPr id="51" name="Picture 5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0" name="Picture 59">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62" name="TextBox 61"/>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pic>
        <p:nvPicPr>
          <p:cNvPr id="65" name="Picture 6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25" action="ppaction://hlinksldjump"/>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20844999">
            <a:off x="1947086" y="2786438"/>
            <a:ext cx="1306169" cy="1306169"/>
          </a:xfrm>
          <a:prstGeom prst="ellipse">
            <a:avLst/>
          </a:prstGeom>
        </p:spPr>
      </p:pic>
      <p:pic>
        <p:nvPicPr>
          <p:cNvPr id="68" name="Picture 67">
            <a:hlinkClick r:id="rId27"/>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803675" y="4562530"/>
            <a:ext cx="1844082" cy="1844082"/>
          </a:xfrm>
          <a:prstGeom prst="rect">
            <a:avLst/>
          </a:prstGeom>
        </p:spPr>
      </p:pic>
      <p:sp>
        <p:nvSpPr>
          <p:cNvPr id="69" name="TextBox 68"/>
          <p:cNvSpPr txBox="1"/>
          <p:nvPr/>
        </p:nvSpPr>
        <p:spPr>
          <a:xfrm>
            <a:off x="6192834" y="5606280"/>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29"/>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503169" y="5079231"/>
            <a:ext cx="1630529" cy="1630529"/>
          </a:xfrm>
          <a:prstGeom prst="rect">
            <a:avLst/>
          </a:prstGeom>
        </p:spPr>
      </p:pic>
      <p:pic>
        <p:nvPicPr>
          <p:cNvPr id="16" name="Picture 15">
            <a:hlinkClick r:id="rId31"/>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753456" y="5795215"/>
            <a:ext cx="1585518" cy="837873"/>
          </a:xfrm>
          <a:prstGeom prst="rect">
            <a:avLst/>
          </a:prstGeom>
        </p:spPr>
      </p:pic>
      <p:pic>
        <p:nvPicPr>
          <p:cNvPr id="4098" name="Picture 2" descr="bookworm">
            <a:hlinkClick r:id="rId33" action="ppaction://hlinksldjump"/>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36278" y="4373427"/>
            <a:ext cx="2084286" cy="2084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35" action="ppaction://hlinksldjump"/>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20095" y="454738"/>
            <a:ext cx="2733053" cy="2778302"/>
            <a:chOff x="2118329" y="-786463"/>
            <a:chExt cx="2733053" cy="2778302"/>
          </a:xfrm>
        </p:grpSpPr>
        <p:grpSp>
          <p:nvGrpSpPr>
            <p:cNvPr id="3" name="Group 2"/>
            <p:cNvGrpSpPr/>
            <p:nvPr/>
          </p:nvGrpSpPr>
          <p:grpSpPr>
            <a:xfrm>
              <a:off x="2118329" y="-786463"/>
              <a:ext cx="2733053" cy="2778302"/>
              <a:chOff x="2992663" y="330562"/>
              <a:chExt cx="2733053" cy="2778302"/>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2663" y="330562"/>
                <a:ext cx="2733053" cy="2778302"/>
              </a:xfrm>
              <a:prstGeom prst="rect">
                <a:avLst/>
              </a:prstGeom>
            </p:spPr>
          </p:pic>
          <p:pic>
            <p:nvPicPr>
              <p:cNvPr id="2" name="Picture 1">
                <a:hlinkClick r:id="rId37" action="ppaction://hlinksldjump"/>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rot="20883009">
                <a:off x="3178779" y="992317"/>
                <a:ext cx="2163164" cy="1291243"/>
              </a:xfrm>
              <a:prstGeom prst="rect">
                <a:avLst/>
              </a:prstGeom>
            </p:spPr>
          </p:pic>
        </p:grpSp>
        <p:sp>
          <p:nvSpPr>
            <p:cNvPr id="52" name="TextBox 51"/>
            <p:cNvSpPr txBox="1"/>
            <p:nvPr/>
          </p:nvSpPr>
          <p:spPr>
            <a:xfrm rot="21298157">
              <a:off x="2933511" y="1122290"/>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pic>
        <p:nvPicPr>
          <p:cNvPr id="66" name="Picture 65">
            <a:hlinkClick r:id="rId39"/>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86550" y="2418325"/>
            <a:ext cx="1258750" cy="1258750"/>
          </a:xfrm>
          <a:prstGeom prst="rect">
            <a:avLst/>
          </a:prstGeom>
        </p:spPr>
      </p:pic>
      <p:pic>
        <p:nvPicPr>
          <p:cNvPr id="70" name="Picture 69">
            <a:hlinkClick r:id="rId41"/>
          </p:cNvPr>
          <p:cNvPicPr>
            <a:picLocks noChangeAspect="1"/>
          </p:cNvPicPr>
          <p:nvPr/>
        </p:nvPicPr>
        <p:blipFill rotWithShape="1">
          <a:blip r:embed="rId42" cstate="print">
            <a:extLst>
              <a:ext uri="{28A0092B-C50C-407E-A947-70E740481C1C}">
                <a14:useLocalDpi xmlns:a14="http://schemas.microsoft.com/office/drawing/2010/main" val="0"/>
              </a:ext>
            </a:extLst>
          </a:blip>
          <a:srcRect l="15044" t="18103" r="14773" b="27739"/>
          <a:stretch/>
        </p:blipFill>
        <p:spPr>
          <a:xfrm>
            <a:off x="778522" y="3632840"/>
            <a:ext cx="1077936" cy="831818"/>
          </a:xfrm>
          <a:prstGeom prst="rect">
            <a:avLst/>
          </a:prstGeom>
        </p:spPr>
      </p:pic>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521755"/>
            <a:ext cx="10766739" cy="5814651"/>
          </a:xfrm>
          <a:prstGeom prst="rect">
            <a:avLst/>
          </a:prstGeom>
        </p:spPr>
      </p:pic>
      <p:grpSp>
        <p:nvGrpSpPr>
          <p:cNvPr id="2" name="Group 1"/>
          <p:cNvGrpSpPr/>
          <p:nvPr/>
        </p:nvGrpSpPr>
        <p:grpSpPr>
          <a:xfrm rot="416739">
            <a:off x="818342" y="534138"/>
            <a:ext cx="2718770" cy="2732364"/>
            <a:chOff x="5193394" y="2222261"/>
            <a:chExt cx="2718770" cy="2732364"/>
          </a:xfrm>
        </p:grpSpPr>
        <p:grpSp>
          <p:nvGrpSpPr>
            <p:cNvPr id="3" name="Group 2"/>
            <p:cNvGrpSpPr/>
            <p:nvPr/>
          </p:nvGrpSpPr>
          <p:grpSpPr>
            <a:xfrm>
              <a:off x="5193394" y="2222261"/>
              <a:ext cx="2718770" cy="2732364"/>
              <a:chOff x="4941487" y="3688522"/>
              <a:chExt cx="2718770" cy="273236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4" name="TextBox 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sp>
        <p:nvSpPr>
          <p:cNvPr id="7" name="Rectangle 6"/>
          <p:cNvSpPr/>
          <p:nvPr/>
        </p:nvSpPr>
        <p:spPr>
          <a:xfrm>
            <a:off x="869170" y="3140808"/>
            <a:ext cx="10502875" cy="1754326"/>
          </a:xfrm>
          <a:prstGeom prst="rect">
            <a:avLst/>
          </a:prstGeom>
          <a:solidFill>
            <a:schemeClr val="tx2">
              <a:lumMod val="20000"/>
              <a:lumOff val="80000"/>
            </a:schemeClr>
          </a:solidFill>
        </p:spPr>
        <p:txBody>
          <a:bodyPr wrap="square">
            <a:spAutoFit/>
          </a:bodyPr>
          <a:lstStyle/>
          <a:p>
            <a:r>
              <a:rPr lang="en-GB" dirty="0">
                <a:hlinkClick r:id="rId5"/>
              </a:rPr>
              <a:t>https://</a:t>
            </a:r>
            <a:r>
              <a:rPr lang="en-GB" dirty="0" smtClean="0">
                <a:hlinkClick r:id="rId5"/>
              </a:rPr>
              <a:t>www.bbc.co.uk/bitesize/subjects/z39d7ty</a:t>
            </a:r>
            <a:endParaRPr lang="en-GB" dirty="0" smtClean="0"/>
          </a:p>
          <a:p>
            <a:endParaRPr lang="en-GB" dirty="0" smtClean="0"/>
          </a:p>
          <a:p>
            <a:r>
              <a:rPr lang="en-GB" dirty="0" smtClean="0"/>
              <a:t>Of course, with it being sports week, we will have a look at French sports!</a:t>
            </a:r>
          </a:p>
          <a:p>
            <a:r>
              <a:rPr lang="en-GB" dirty="0">
                <a:hlinkClick r:id="rId6"/>
              </a:rPr>
              <a:t>https://</a:t>
            </a:r>
            <a:r>
              <a:rPr lang="en-GB" dirty="0" smtClean="0">
                <a:hlinkClick r:id="rId6"/>
              </a:rPr>
              <a:t>www.youtube.com/watch?v=WLq8VJ2EHzk</a:t>
            </a:r>
            <a:endParaRPr lang="en-GB" dirty="0" smtClean="0"/>
          </a:p>
          <a:p>
            <a:endParaRPr lang="en-GB" dirty="0"/>
          </a:p>
          <a:p>
            <a:r>
              <a:rPr lang="en-GB" dirty="0" smtClean="0"/>
              <a:t>Check the </a:t>
            </a:r>
            <a:r>
              <a:rPr lang="en-GB" dirty="0"/>
              <a:t>D</a:t>
            </a:r>
            <a:r>
              <a:rPr lang="en-GB" dirty="0" smtClean="0"/>
              <a:t>ropbox link for resources to support this learning.</a:t>
            </a:r>
            <a:endParaRPr lang="en-GB" dirty="0"/>
          </a:p>
        </p:txBody>
      </p:sp>
      <p:grpSp>
        <p:nvGrpSpPr>
          <p:cNvPr id="11" name="Group 10"/>
          <p:cNvGrpSpPr/>
          <p:nvPr/>
        </p:nvGrpSpPr>
        <p:grpSpPr>
          <a:xfrm>
            <a:off x="10071279" y="4737915"/>
            <a:ext cx="1561927" cy="1603313"/>
            <a:chOff x="8770513" y="572959"/>
            <a:chExt cx="2102744" cy="2102744"/>
          </a:xfrm>
        </p:grpSpPr>
        <p:pic>
          <p:nvPicPr>
            <p:cNvPr id="9" name="Picture 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88643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526577"/>
            <a:ext cx="10766739" cy="5814651"/>
          </a:xfrm>
          <a:prstGeom prst="rect">
            <a:avLst/>
          </a:prstGeom>
        </p:spPr>
      </p:pic>
      <p:grpSp>
        <p:nvGrpSpPr>
          <p:cNvPr id="8" name="Group 7"/>
          <p:cNvGrpSpPr/>
          <p:nvPr/>
        </p:nvGrpSpPr>
        <p:grpSpPr>
          <a:xfrm>
            <a:off x="10071279" y="4737915"/>
            <a:ext cx="1561927" cy="1603313"/>
            <a:chOff x="8770513" y="572959"/>
            <a:chExt cx="2102744" cy="2102744"/>
          </a:xfrm>
        </p:grpSpPr>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9514" y="2975021"/>
            <a:ext cx="3882980" cy="3882980"/>
          </a:xfrm>
          <a:prstGeom prst="rect">
            <a:avLst/>
          </a:prstGeom>
        </p:spPr>
      </p:pic>
      <p:sp>
        <p:nvSpPr>
          <p:cNvPr id="12" name="Wave 11"/>
          <p:cNvSpPr/>
          <p:nvPr/>
        </p:nvSpPr>
        <p:spPr>
          <a:xfrm>
            <a:off x="824249" y="231820"/>
            <a:ext cx="10676585" cy="2863985"/>
          </a:xfrm>
          <a:prstGeom prst="wave">
            <a:avLst>
              <a:gd name="adj1" fmla="val 12500"/>
              <a:gd name="adj2" fmla="val -24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600" dirty="0" smtClean="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Welcome to the first ever, St Francis, Virtual Sports Week! I hope that we never have to repeat this and that we can do it all in real life very soon!</a:t>
            </a:r>
          </a:p>
          <a:p>
            <a:pPr algn="ctr"/>
            <a:r>
              <a:rPr lang="en-GB" sz="1600" dirty="0" smtClean="0">
                <a:latin typeface="Arial" panose="020B0604020202020204" pitchFamily="34" charset="0"/>
                <a:cs typeface="Arial" panose="020B0604020202020204" pitchFamily="34" charset="0"/>
              </a:rPr>
              <a:t>I have set you some sporting challenges in the </a:t>
            </a:r>
            <a:r>
              <a:rPr lang="en-GB" sz="1600" dirty="0" err="1" smtClean="0">
                <a:latin typeface="Arial" panose="020B0604020202020204" pitchFamily="34" charset="0"/>
                <a:cs typeface="Arial" panose="020B0604020202020204" pitchFamily="34" charset="0"/>
              </a:rPr>
              <a:t>dropbox</a:t>
            </a:r>
            <a:r>
              <a:rPr lang="en-GB" sz="1600" dirty="0" smtClean="0">
                <a:latin typeface="Arial" panose="020B0604020202020204" pitchFamily="34" charset="0"/>
                <a:cs typeface="Arial" panose="020B0604020202020204" pitchFamily="34" charset="0"/>
              </a:rPr>
              <a:t> folder (You don’t need to print them, just have a read through, pick the challenges you will take, give it a go and count up your points.) Let’s see who will make it onto our podium! </a:t>
            </a:r>
            <a:r>
              <a:rPr lang="en-GB" sz="1600" dirty="0">
                <a:latin typeface="Arial" panose="020B0604020202020204" pitchFamily="34" charset="0"/>
                <a:cs typeface="Arial" panose="020B0604020202020204" pitchFamily="34" charset="0"/>
              </a:rPr>
              <a:t>D</a:t>
            </a:r>
            <a:r>
              <a:rPr lang="en-GB" sz="1600" dirty="0" smtClean="0">
                <a:latin typeface="Arial" panose="020B0604020202020204" pitchFamily="34" charset="0"/>
                <a:cs typeface="Arial" panose="020B0604020202020204" pitchFamily="34" charset="0"/>
              </a:rPr>
              <a:t>on’t worry if you haven’t got PE equipment at home, there are lots of variations to help you.</a:t>
            </a:r>
          </a:p>
          <a:p>
            <a:pPr algn="ctr"/>
            <a:r>
              <a:rPr lang="en-GB" sz="1600" dirty="0" smtClean="0">
                <a:latin typeface="Arial" panose="020B0604020202020204" pitchFamily="34" charset="0"/>
                <a:cs typeface="Arial" panose="020B0604020202020204" pitchFamily="34" charset="0"/>
              </a:rPr>
              <a:t>Most of all, have fun keeping active!</a:t>
            </a:r>
            <a:endParaRPr lang="en-GB" sz="1600" dirty="0">
              <a:latin typeface="Arial" panose="020B0604020202020204" pitchFamily="34" charset="0"/>
              <a:cs typeface="Arial" panose="020B0604020202020204" pitchFamily="34" charset="0"/>
            </a:endParaRPr>
          </a:p>
        </p:txBody>
      </p:sp>
      <p:pic>
        <p:nvPicPr>
          <p:cNvPr id="3074" name="Picture 2" descr="teamwork"/>
          <p:cNvPicPr>
            <a:picLocks noChangeAspect="1" noChangeArrowheads="1"/>
          </p:cNvPicPr>
          <p:nvPr/>
        </p:nvPicPr>
        <p:blipFill rotWithShape="1">
          <a:blip r:embed="rId7">
            <a:extLst>
              <a:ext uri="{28A0092B-C50C-407E-A947-70E740481C1C}">
                <a14:useLocalDpi xmlns:a14="http://schemas.microsoft.com/office/drawing/2010/main" val="0"/>
              </a:ext>
            </a:extLst>
          </a:blip>
          <a:srcRect t="24984" b="25416"/>
          <a:stretch/>
        </p:blipFill>
        <p:spPr bwMode="auto">
          <a:xfrm>
            <a:off x="6412700" y="4460912"/>
            <a:ext cx="3790950" cy="188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6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521755"/>
            <a:ext cx="10766739" cy="5814651"/>
          </a:xfrm>
          <a:prstGeom prst="rect">
            <a:avLst/>
          </a:prstGeom>
        </p:spPr>
      </p:pic>
      <p:grpSp>
        <p:nvGrpSpPr>
          <p:cNvPr id="2" name="Group 1"/>
          <p:cNvGrpSpPr/>
          <p:nvPr/>
        </p:nvGrpSpPr>
        <p:grpSpPr>
          <a:xfrm>
            <a:off x="466291" y="339656"/>
            <a:ext cx="2527224" cy="2659292"/>
            <a:chOff x="2254014" y="3819408"/>
            <a:chExt cx="2801695" cy="2860478"/>
          </a:xfrm>
        </p:grpSpPr>
        <p:grpSp>
          <p:nvGrpSpPr>
            <p:cNvPr id="3" name="Group 2"/>
            <p:cNvGrpSpPr/>
            <p:nvPr/>
          </p:nvGrpSpPr>
          <p:grpSpPr>
            <a:xfrm>
              <a:off x="2254014" y="3819408"/>
              <a:ext cx="2801695" cy="2860478"/>
              <a:chOff x="2528440" y="3399799"/>
              <a:chExt cx="3106162" cy="310616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4" name="TextBox 3"/>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sp>
        <p:nvSpPr>
          <p:cNvPr id="12" name="Rectangle 11"/>
          <p:cNvSpPr/>
          <p:nvPr/>
        </p:nvSpPr>
        <p:spPr>
          <a:xfrm>
            <a:off x="2851277" y="539070"/>
            <a:ext cx="5732363" cy="923330"/>
          </a:xfrm>
          <a:prstGeom prst="rect">
            <a:avLst/>
          </a:prstGeom>
          <a:solidFill>
            <a:schemeClr val="accent6">
              <a:lumMod val="20000"/>
              <a:lumOff val="80000"/>
            </a:schemeClr>
          </a:solidFill>
        </p:spPr>
        <p:txBody>
          <a:bodyPr wrap="square">
            <a:spAutoFit/>
          </a:bodyPr>
          <a:lstStyle/>
          <a:p>
            <a:r>
              <a:rPr lang="en-GB" dirty="0" smtClean="0"/>
              <a:t>Children’s liturgy for this week: </a:t>
            </a:r>
            <a:r>
              <a:rPr lang="en-GB" dirty="0">
                <a:hlinkClick r:id="rId5"/>
              </a:rPr>
              <a:t>https://</a:t>
            </a:r>
            <a:r>
              <a:rPr lang="en-GB" dirty="0" smtClean="0">
                <a:hlinkClick r:id="rId5"/>
              </a:rPr>
              <a:t>www.youtube.com/watch?v=SSxYrOneN00</a:t>
            </a:r>
            <a:endParaRPr lang="en-GB" dirty="0" smtClean="0"/>
          </a:p>
          <a:p>
            <a:r>
              <a:rPr lang="en-GB" dirty="0" smtClean="0"/>
              <a:t>I would love to see any of the children you make!</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82059902"/>
              </p:ext>
            </p:extLst>
          </p:nvPr>
        </p:nvGraphicFramePr>
        <p:xfrm>
          <a:off x="2851277" y="1667973"/>
          <a:ext cx="8672753" cy="4411257"/>
        </p:xfrm>
        <a:graphic>
          <a:graphicData uri="http://schemas.openxmlformats.org/drawingml/2006/table">
            <a:tbl>
              <a:tblPr>
                <a:tableStyleId>{5C22544A-7EE6-4342-B048-85BDC9FD1C3A}</a:tableStyleId>
              </a:tblPr>
              <a:tblGrid>
                <a:gridCol w="8672753">
                  <a:extLst>
                    <a:ext uri="{9D8B030D-6E8A-4147-A177-3AD203B41FA5}">
                      <a16:colId xmlns:a16="http://schemas.microsoft.com/office/drawing/2014/main" val="20000"/>
                    </a:ext>
                  </a:extLst>
                </a:gridCol>
              </a:tblGrid>
              <a:tr h="4411257">
                <a:tc>
                  <a:txBody>
                    <a:bodyPr/>
                    <a:lstStyle/>
                    <a:p>
                      <a:pPr algn="l">
                        <a:spcAft>
                          <a:spcPts val="0"/>
                        </a:spcAft>
                      </a:pPr>
                      <a:endParaRPr lang="en-GB" sz="1200" dirty="0" smtClean="0">
                        <a:effectLst/>
                        <a:latin typeface="Times New Roman" panose="02020603050405020304" pitchFamily="18" charset="0"/>
                        <a:ea typeface="Times New Roman" panose="02020603050405020304" pitchFamily="18" charset="0"/>
                      </a:endParaRPr>
                    </a:p>
                    <a:p>
                      <a:pPr algn="l">
                        <a:spcAft>
                          <a:spcPts val="0"/>
                        </a:spcAft>
                      </a:pPr>
                      <a:r>
                        <a:rPr lang="en-GB" sz="1400" b="1" u="sng" dirty="0" smtClean="0">
                          <a:effectLst/>
                          <a:latin typeface="+mn-lt"/>
                          <a:ea typeface="Times New Roman" panose="02020603050405020304" pitchFamily="18" charset="0"/>
                        </a:rPr>
                        <a:t>Understanding the mass (Part 2)</a:t>
                      </a:r>
                    </a:p>
                    <a:p>
                      <a:pPr algn="l">
                        <a:spcAft>
                          <a:spcPts val="0"/>
                        </a:spcAft>
                      </a:pPr>
                      <a:endParaRPr lang="en-GB" sz="1400" dirty="0" smtClean="0">
                        <a:effectLst/>
                        <a:latin typeface="+mn-lt"/>
                        <a:ea typeface="Times New Roman" panose="02020603050405020304" pitchFamily="18" charset="0"/>
                      </a:endParaRPr>
                    </a:p>
                    <a:p>
                      <a:pPr algn="l">
                        <a:spcAft>
                          <a:spcPts val="0"/>
                        </a:spcAft>
                      </a:pPr>
                      <a:r>
                        <a:rPr lang="en-GB" sz="1400" b="0" i="0" kern="1200" dirty="0" smtClean="0">
                          <a:solidFill>
                            <a:schemeClr val="dk1"/>
                          </a:solidFill>
                          <a:effectLst/>
                          <a:latin typeface="+mn-lt"/>
                          <a:ea typeface="+mn-ea"/>
                          <a:cs typeface="+mn-cs"/>
                        </a:rPr>
                        <a:t>Last</a:t>
                      </a:r>
                      <a:r>
                        <a:rPr lang="en-GB" sz="1400" b="0" i="0" kern="1200" baseline="0" dirty="0" smtClean="0">
                          <a:solidFill>
                            <a:schemeClr val="dk1"/>
                          </a:solidFill>
                          <a:effectLst/>
                          <a:latin typeface="+mn-lt"/>
                          <a:ea typeface="+mn-ea"/>
                          <a:cs typeface="+mn-cs"/>
                        </a:rPr>
                        <a:t> week, we began to look at The Catholic Mass. We will continue with that learning this week and you will be able to add more information to your mass guide.</a:t>
                      </a:r>
                    </a:p>
                    <a:p>
                      <a:pPr algn="l">
                        <a:spcAft>
                          <a:spcPts val="0"/>
                        </a:spcAft>
                      </a:pPr>
                      <a:endParaRPr lang="en-GB" sz="1400" b="0" i="0" kern="1200" baseline="0" dirty="0" smtClean="0">
                        <a:solidFill>
                          <a:schemeClr val="dk1"/>
                        </a:solidFill>
                        <a:effectLst/>
                        <a:latin typeface="+mn-lt"/>
                        <a:ea typeface="+mn-ea"/>
                        <a:cs typeface="+mn-cs"/>
                      </a:endParaRPr>
                    </a:p>
                    <a:p>
                      <a:pPr algn="l">
                        <a:spcAft>
                          <a:spcPts val="0"/>
                        </a:spcAft>
                      </a:pPr>
                      <a:r>
                        <a:rPr lang="en-GB" sz="1400" b="0" i="0" kern="1200" dirty="0" smtClean="0">
                          <a:solidFill>
                            <a:schemeClr val="dk1"/>
                          </a:solidFill>
                          <a:effectLst/>
                          <a:latin typeface="+mn-lt"/>
                          <a:ea typeface="+mn-ea"/>
                          <a:cs typeface="+mn-cs"/>
                        </a:rPr>
                        <a:t>In order to receive Holy Communion,</a:t>
                      </a:r>
                      <a:r>
                        <a:rPr lang="en-GB" sz="1400" b="0" i="0" kern="1200" baseline="0" dirty="0" smtClean="0">
                          <a:solidFill>
                            <a:schemeClr val="dk1"/>
                          </a:solidFill>
                          <a:effectLst/>
                          <a:latin typeface="+mn-lt"/>
                          <a:ea typeface="+mn-ea"/>
                          <a:cs typeface="+mn-cs"/>
                        </a:rPr>
                        <a:t> those who have taken their first Holy Communion </a:t>
                      </a:r>
                      <a:r>
                        <a:rPr lang="en-GB" sz="1400" b="0" i="0" kern="1200" dirty="0" smtClean="0">
                          <a:solidFill>
                            <a:schemeClr val="dk1"/>
                          </a:solidFill>
                          <a:effectLst/>
                          <a:latin typeface="+mn-lt"/>
                          <a:ea typeface="+mn-ea"/>
                          <a:cs typeface="+mn-cs"/>
                        </a:rPr>
                        <a:t>will stand by the altar rail. They will first receive the host (bread) from the Priest or a ‘Eucharist Minister’. Then they will move to the person holding the chalice (cup) and take a sip of precious blood. Catholics believe that this is the body and blood of Jesus, whereas Christians of The Church of England believe that it is a</a:t>
                      </a:r>
                      <a:r>
                        <a:rPr lang="en-GB" sz="1400" b="0" i="0" kern="1200" baseline="0" dirty="0" smtClean="0">
                          <a:solidFill>
                            <a:schemeClr val="dk1"/>
                          </a:solidFill>
                          <a:effectLst/>
                          <a:latin typeface="+mn-lt"/>
                          <a:ea typeface="+mn-ea"/>
                          <a:cs typeface="+mn-cs"/>
                        </a:rPr>
                        <a:t> representation of Christ.</a:t>
                      </a:r>
                      <a:r>
                        <a:rPr lang="en-GB" sz="1400" b="0" i="0" kern="1200" dirty="0" smtClean="0">
                          <a:solidFill>
                            <a:schemeClr val="dk1"/>
                          </a:solidFill>
                          <a:effectLst/>
                          <a:latin typeface="+mn-lt"/>
                          <a:ea typeface="+mn-ea"/>
                          <a:cs typeface="+mn-cs"/>
                        </a:rPr>
                        <a:t>  During the service, hymns and even prayers may be sung. In the Catholic church, it is believed that worship of God and prayers are all performed along with the saints. Mary, Jesus’ mother, is one of the most important saints with whom they pray. Catholics believe that Mary speaks on their behalf to God. In their personal prayers, some people have a set of beads called the Rosary of the Virgin Mary, and they use them to say special prayers.</a:t>
                      </a:r>
                    </a:p>
                    <a:p>
                      <a:pPr algn="l">
                        <a:spcAft>
                          <a:spcPts val="0"/>
                        </a:spcAft>
                      </a:pPr>
                      <a:endParaRPr lang="en-GB" sz="1400" b="0" i="0" kern="1200" dirty="0" smtClean="0">
                        <a:solidFill>
                          <a:schemeClr val="dk1"/>
                        </a:solidFill>
                        <a:effectLst/>
                        <a:latin typeface="+mn-lt"/>
                        <a:ea typeface="+mn-ea"/>
                        <a:cs typeface="+mn-cs"/>
                      </a:endParaRPr>
                    </a:p>
                    <a:p>
                      <a:pPr algn="l">
                        <a:spcAft>
                          <a:spcPts val="0"/>
                        </a:spcAft>
                      </a:pPr>
                      <a:r>
                        <a:rPr lang="en-GB" sz="1400" b="0" i="0" kern="1200" dirty="0" smtClean="0">
                          <a:solidFill>
                            <a:schemeClr val="dk1"/>
                          </a:solidFill>
                          <a:effectLst/>
                          <a:latin typeface="+mn-lt"/>
                          <a:ea typeface="+mn-ea"/>
                          <a:cs typeface="+mn-cs"/>
                        </a:rPr>
                        <a:t>Here is a video which explains</a:t>
                      </a:r>
                      <a:r>
                        <a:rPr lang="en-GB" sz="1400" b="0" i="0" kern="1200" baseline="0" dirty="0" smtClean="0">
                          <a:solidFill>
                            <a:schemeClr val="dk1"/>
                          </a:solidFill>
                          <a:effectLst/>
                          <a:latin typeface="+mn-lt"/>
                          <a:ea typeface="+mn-ea"/>
                          <a:cs typeface="+mn-cs"/>
                        </a:rPr>
                        <a:t> mass and the things you may hear or see during Mass. </a:t>
                      </a:r>
                      <a:r>
                        <a:rPr lang="en-GB" sz="1400" b="0" i="0" kern="1200" baseline="0" dirty="0" smtClean="0">
                          <a:solidFill>
                            <a:schemeClr val="dk1"/>
                          </a:solidFill>
                          <a:effectLst/>
                          <a:latin typeface="+mn-lt"/>
                          <a:ea typeface="+mn-ea"/>
                          <a:cs typeface="+mn-cs"/>
                          <a:hlinkClick r:id="rId6"/>
                        </a:rPr>
                        <a:t>http://request.org.uk/wp-content/uploads/2013/06/catholic_mass_avi.mp4</a:t>
                      </a:r>
                      <a:endParaRPr lang="en-GB" sz="1400" b="0" i="0" kern="1200" baseline="0" dirty="0" smtClean="0">
                        <a:solidFill>
                          <a:schemeClr val="dk1"/>
                        </a:solidFill>
                        <a:effectLst/>
                        <a:latin typeface="+mn-lt"/>
                        <a:ea typeface="+mn-ea"/>
                        <a:cs typeface="+mn-cs"/>
                      </a:endParaRPr>
                    </a:p>
                    <a:p>
                      <a:pPr algn="l">
                        <a:spcAft>
                          <a:spcPts val="0"/>
                        </a:spcAft>
                      </a:pPr>
                      <a:endParaRPr lang="en-GB" sz="1400" b="0" i="0" kern="1200" dirty="0" smtClean="0">
                        <a:solidFill>
                          <a:schemeClr val="dk1"/>
                        </a:solidFill>
                        <a:effectLst/>
                        <a:latin typeface="+mn-lt"/>
                        <a:ea typeface="+mn-ea"/>
                        <a:cs typeface="+mn-cs"/>
                      </a:endParaRPr>
                    </a:p>
                    <a:p>
                      <a:pPr algn="l">
                        <a:spcAft>
                          <a:spcPts val="0"/>
                        </a:spcAft>
                      </a:pPr>
                      <a:endParaRPr lang="en-GB" sz="1800" b="0" i="0" kern="1200" baseline="0" dirty="0" smtClean="0">
                        <a:solidFill>
                          <a:schemeClr val="dk1"/>
                        </a:solidFill>
                        <a:effectLst/>
                        <a:latin typeface="+mn-lt"/>
                        <a:ea typeface="+mn-ea"/>
                        <a:cs typeface="+mn-cs"/>
                      </a:endParaRPr>
                    </a:p>
                    <a:p>
                      <a:pPr algn="l">
                        <a:spcAft>
                          <a:spcPts val="0"/>
                        </a:spcAft>
                      </a:pPr>
                      <a:r>
                        <a:rPr lang="en-GB" sz="1400" b="0" i="0" kern="1200" dirty="0" smtClean="0">
                          <a:solidFill>
                            <a:schemeClr val="dk1"/>
                          </a:solidFill>
                          <a:effectLst/>
                          <a:latin typeface="+mn-lt"/>
                          <a:ea typeface="+mn-ea"/>
                          <a:cs typeface="+mn-cs"/>
                        </a:rPr>
                        <a:t>Continue</a:t>
                      </a:r>
                      <a:r>
                        <a:rPr lang="en-GB" sz="1400" b="0" i="0" kern="1200" baseline="0" dirty="0" smtClean="0">
                          <a:solidFill>
                            <a:schemeClr val="dk1"/>
                          </a:solidFill>
                          <a:effectLst/>
                          <a:latin typeface="+mn-lt"/>
                          <a:ea typeface="+mn-ea"/>
                          <a:cs typeface="+mn-cs"/>
                        </a:rPr>
                        <a:t> to d</a:t>
                      </a:r>
                      <a:r>
                        <a:rPr lang="en-GB" sz="1400" b="0" i="0" kern="1200" dirty="0" smtClean="0">
                          <a:solidFill>
                            <a:schemeClr val="dk1"/>
                          </a:solidFill>
                          <a:effectLst/>
                          <a:latin typeface="+mn-lt"/>
                          <a:ea typeface="+mn-ea"/>
                          <a:cs typeface="+mn-cs"/>
                        </a:rPr>
                        <a:t>esign a leaflet that explains mass to a younger child in KS1. </a:t>
                      </a:r>
                      <a:endParaRPr lang="en-GB" sz="1400" dirty="0">
                        <a:effectLst/>
                        <a:latin typeface="+mn-lt"/>
                        <a:ea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pSp>
        <p:nvGrpSpPr>
          <p:cNvPr id="9" name="Group 8"/>
          <p:cNvGrpSpPr/>
          <p:nvPr/>
        </p:nvGrpSpPr>
        <p:grpSpPr>
          <a:xfrm>
            <a:off x="817362" y="4769778"/>
            <a:ext cx="1561927" cy="1603313"/>
            <a:chOff x="8770513" y="572959"/>
            <a:chExt cx="2102744" cy="2102744"/>
          </a:xfrm>
        </p:grpSpPr>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1" name="Rectangle 10"/>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34722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521755"/>
            <a:ext cx="10766739" cy="5814651"/>
          </a:xfrm>
          <a:prstGeom prst="rect">
            <a:avLst/>
          </a:prstGeom>
        </p:spPr>
      </p:pic>
      <p:grpSp>
        <p:nvGrpSpPr>
          <p:cNvPr id="2" name="Group 1"/>
          <p:cNvGrpSpPr/>
          <p:nvPr/>
        </p:nvGrpSpPr>
        <p:grpSpPr>
          <a:xfrm rot="213919">
            <a:off x="-198320" y="-23761"/>
            <a:ext cx="3992315" cy="3546628"/>
            <a:chOff x="3099409" y="3386964"/>
            <a:chExt cx="3992315" cy="3546628"/>
          </a:xfrm>
        </p:grpSpPr>
        <p:grpSp>
          <p:nvGrpSpPr>
            <p:cNvPr id="3" name="Group 2"/>
            <p:cNvGrpSpPr/>
            <p:nvPr/>
          </p:nvGrpSpPr>
          <p:grpSpPr>
            <a:xfrm>
              <a:off x="3099409" y="3386964"/>
              <a:ext cx="3992315" cy="3546628"/>
              <a:chOff x="4250978" y="-156905"/>
              <a:chExt cx="4314790" cy="380766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4" name="TextBox 3"/>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sp>
        <p:nvSpPr>
          <p:cNvPr id="12" name="TextBox 11"/>
          <p:cNvSpPr txBox="1"/>
          <p:nvPr/>
        </p:nvSpPr>
        <p:spPr>
          <a:xfrm>
            <a:off x="3245476" y="567141"/>
            <a:ext cx="8139448" cy="5909310"/>
          </a:xfrm>
          <a:prstGeom prst="rect">
            <a:avLst/>
          </a:prstGeom>
          <a:solidFill>
            <a:schemeClr val="accent1">
              <a:lumMod val="60000"/>
              <a:lumOff val="40000"/>
            </a:schemeClr>
          </a:solidFill>
        </p:spPr>
        <p:txBody>
          <a:bodyPr wrap="square" rtlCol="0">
            <a:spAutoFit/>
          </a:bodyPr>
          <a:lstStyle/>
          <a:p>
            <a:r>
              <a:rPr lang="en-GB" dirty="0" smtClean="0"/>
              <a:t>Sports art:</a:t>
            </a:r>
          </a:p>
          <a:p>
            <a:r>
              <a:rPr lang="en-GB" dirty="0" smtClean="0"/>
              <a:t>There are two art activities that I have for you this week. (You could do lots more of your own)</a:t>
            </a:r>
          </a:p>
          <a:p>
            <a:endParaRPr lang="en-GB" dirty="0"/>
          </a:p>
          <a:p>
            <a:r>
              <a:rPr lang="en-GB" b="1" dirty="0" smtClean="0"/>
              <a:t>Option 1: Positivity </a:t>
            </a:r>
            <a:r>
              <a:rPr lang="en-GB" dirty="0" smtClean="0"/>
              <a:t>– There are so many inspirational quotes to motivate people. Without the fancy text and images, they aren’t as powerful. Find a quote that inspires you. Try using a fancy font and adding colour and pictures to it to emphasise the meaning.</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b="1" dirty="0" smtClean="0"/>
              <a:t>Option 2: Action</a:t>
            </a:r>
          </a:p>
          <a:p>
            <a:r>
              <a:rPr lang="en-GB" dirty="0" smtClean="0"/>
              <a:t>Watch this lady explain how to draw comic strip characters and bring action to them: </a:t>
            </a:r>
            <a:r>
              <a:rPr lang="en-GB" dirty="0">
                <a:hlinkClick r:id="rId5"/>
              </a:rPr>
              <a:t>https://</a:t>
            </a:r>
            <a:r>
              <a:rPr lang="en-GB" dirty="0" smtClean="0">
                <a:hlinkClick r:id="rId5"/>
              </a:rPr>
              <a:t>www.youtube.com/watch?v=DkM6FgbQIGs</a:t>
            </a:r>
            <a:endParaRPr lang="en-GB" dirty="0" smtClean="0"/>
          </a:p>
          <a:p>
            <a:r>
              <a:rPr lang="en-GB" dirty="0" smtClean="0"/>
              <a:t>Can you create some sports pictures? How can you show speed and movement in your character?  Also this video shows you how to build around a stick figure to create action figures: </a:t>
            </a:r>
            <a:r>
              <a:rPr lang="en-GB" dirty="0">
                <a:hlinkClick r:id="rId6"/>
              </a:rPr>
              <a:t>https://www.youtube.com/watch?v=1jA-57wtFWk</a:t>
            </a:r>
            <a:endParaRPr lang="en-GB" dirty="0" smtClean="0"/>
          </a:p>
        </p:txBody>
      </p:sp>
      <p:grpSp>
        <p:nvGrpSpPr>
          <p:cNvPr id="15" name="Group 14"/>
          <p:cNvGrpSpPr/>
          <p:nvPr/>
        </p:nvGrpSpPr>
        <p:grpSpPr>
          <a:xfrm>
            <a:off x="752856" y="4631223"/>
            <a:ext cx="1561927" cy="1603313"/>
            <a:chOff x="8770513" y="572959"/>
            <a:chExt cx="2102744" cy="2102744"/>
          </a:xfrm>
        </p:grpSpPr>
        <p:pic>
          <p:nvPicPr>
            <p:cNvPr id="18" name="Picture 1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9" name="Rectangle 18"/>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8" name="AutoShape 4" descr="26 Best Insect Art images | Insect art, Insect art projects, Ar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26 Best Insect Art images | Insect art, Insect art projects, Art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 descr="17 Motivational Quotes to Inspire You to Be Successful | SUCC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4" descr="17 Motivational Quotes to Inspire You to Be Successful | SUCCES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6" descr="17 Motivational Quotes to Inspire You to Be Successful | SUCCE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4309" y="2814988"/>
            <a:ext cx="1811427" cy="1811427"/>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2054" y="2583607"/>
            <a:ext cx="3118684" cy="2339013"/>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2966" y="2907641"/>
            <a:ext cx="3005517" cy="1690944"/>
          </a:xfrm>
          <a:prstGeom prst="rect">
            <a:avLst/>
          </a:prstGeom>
        </p:spPr>
      </p:pic>
    </p:spTree>
    <p:extLst>
      <p:ext uri="{BB962C8B-B14F-4D97-AF65-F5344CB8AC3E}">
        <p14:creationId xmlns:p14="http://schemas.microsoft.com/office/powerpoint/2010/main" val="198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521755"/>
            <a:ext cx="10766739" cy="5814651"/>
          </a:xfrm>
          <a:prstGeom prst="rect">
            <a:avLst/>
          </a:prstGeom>
        </p:spPr>
      </p:pic>
      <p:sp>
        <p:nvSpPr>
          <p:cNvPr id="10" name="TextBox 9"/>
          <p:cNvSpPr txBox="1"/>
          <p:nvPr/>
        </p:nvSpPr>
        <p:spPr>
          <a:xfrm>
            <a:off x="3211912" y="582147"/>
            <a:ext cx="8214944" cy="5693866"/>
          </a:xfrm>
          <a:prstGeom prst="rect">
            <a:avLst/>
          </a:prstGeom>
          <a:solidFill>
            <a:schemeClr val="accent4">
              <a:lumMod val="40000"/>
              <a:lumOff val="60000"/>
            </a:schemeClr>
          </a:solidFill>
        </p:spPr>
        <p:txBody>
          <a:bodyPr wrap="square" rtlCol="0">
            <a:spAutoFit/>
          </a:bodyPr>
          <a:lstStyle/>
          <a:p>
            <a:r>
              <a:rPr lang="en-GB" sz="1400" b="1" u="sng" dirty="0" smtClean="0"/>
              <a:t>Science</a:t>
            </a:r>
          </a:p>
          <a:p>
            <a:r>
              <a:rPr lang="en-GB" sz="1400" b="1" dirty="0"/>
              <a:t>What you'll need:</a:t>
            </a:r>
            <a:endParaRPr lang="en-GB" sz="1400" dirty="0"/>
          </a:p>
          <a:p>
            <a:r>
              <a:rPr lang="en-GB" sz="1400" dirty="0"/>
              <a:t>A pen or </a:t>
            </a:r>
            <a:r>
              <a:rPr lang="en-GB" sz="1400" dirty="0" smtClean="0"/>
              <a:t>pencil, Paper to </a:t>
            </a:r>
            <a:r>
              <a:rPr lang="en-GB" sz="1400" dirty="0"/>
              <a:t>write your findings </a:t>
            </a:r>
            <a:r>
              <a:rPr lang="en-GB" sz="1400" dirty="0" err="1" smtClean="0"/>
              <a:t>on,An</a:t>
            </a:r>
            <a:r>
              <a:rPr lang="en-GB" sz="1400" dirty="0" smtClean="0"/>
              <a:t> </a:t>
            </a:r>
            <a:r>
              <a:rPr lang="en-GB" sz="1400" dirty="0"/>
              <a:t>empty tube (an old </a:t>
            </a:r>
            <a:r>
              <a:rPr lang="en-GB" sz="1400" dirty="0" smtClean="0"/>
              <a:t>kitchen roll tube </a:t>
            </a:r>
            <a:r>
              <a:rPr lang="en-GB" sz="1400" dirty="0"/>
              <a:t>is </a:t>
            </a:r>
            <a:r>
              <a:rPr lang="en-GB" sz="1400" dirty="0" smtClean="0"/>
              <a:t>good),A </a:t>
            </a:r>
            <a:r>
              <a:rPr lang="en-GB" sz="1400" dirty="0"/>
              <a:t>cup of </a:t>
            </a:r>
            <a:r>
              <a:rPr lang="en-GB" sz="1400" dirty="0" smtClean="0"/>
              <a:t>water, A </a:t>
            </a:r>
            <a:r>
              <a:rPr lang="en-GB" sz="1400" dirty="0"/>
              <a:t>small ball (or something soft you can throw</a:t>
            </a:r>
            <a:r>
              <a:rPr lang="en-GB" sz="1400" dirty="0" smtClean="0"/>
              <a:t>)</a:t>
            </a:r>
          </a:p>
          <a:p>
            <a:r>
              <a:rPr lang="en-GB" sz="1400" b="1" dirty="0"/>
              <a:t>Instructions:</a:t>
            </a:r>
            <a:endParaRPr lang="en-GB" sz="1400" dirty="0"/>
          </a:p>
          <a:p>
            <a:r>
              <a:rPr lang="en-GB" sz="1400" dirty="0"/>
              <a:t>Write ‘left’ or ‘right’ next to each task depending on what side you </a:t>
            </a:r>
            <a:r>
              <a:rPr lang="en-GB" sz="1400" dirty="0" smtClean="0"/>
              <a:t>used/favoured</a:t>
            </a:r>
            <a:r>
              <a:rPr lang="en-GB" sz="1400" dirty="0"/>
              <a:t>.</a:t>
            </a:r>
          </a:p>
          <a:p>
            <a:r>
              <a:rPr lang="en-GB" sz="1400" dirty="0"/>
              <a:t>When you’ve finished all the challenges review your results and make your own conclusions about which is your dominant eye, hand and foot.</a:t>
            </a:r>
          </a:p>
          <a:p>
            <a:endParaRPr lang="en-GB" sz="1400" dirty="0" smtClean="0"/>
          </a:p>
          <a:p>
            <a:r>
              <a:rPr lang="en-GB" sz="1400" b="1" dirty="0"/>
              <a:t>Which eye do you use to </a:t>
            </a:r>
            <a:r>
              <a:rPr lang="en-GB" sz="1400" b="1" dirty="0" smtClean="0"/>
              <a:t>wink? Which </a:t>
            </a:r>
            <a:r>
              <a:rPr lang="en-GB" sz="1400" b="1" dirty="0"/>
              <a:t>eye do you use to look through the empty tube?</a:t>
            </a:r>
          </a:p>
          <a:p>
            <a:r>
              <a:rPr lang="en-GB" sz="1400" dirty="0"/>
              <a:t>Extend your arms in front of your body. Make a triangle shape using your fore fingers and thumbs. Bring your hands together, making the triangle smaller (about the size of a coin is good). Find a small object in the room and focus on it through the hole in your hands (using both eyes). Try closing just your left eye and then just your right, if your view of the object changed when you closed your left eye mark down ‘left’, if it changed when you closed your right eye mark down ‘right</a:t>
            </a:r>
            <a:r>
              <a:rPr lang="en-GB" sz="1400" dirty="0" smtClean="0"/>
              <a:t>’.</a:t>
            </a:r>
          </a:p>
          <a:p>
            <a:endParaRPr lang="en-GB" sz="1400" dirty="0"/>
          </a:p>
          <a:p>
            <a:r>
              <a:rPr lang="en-GB" sz="1400" b="1" dirty="0"/>
              <a:t>Hand/Arm tests:</a:t>
            </a:r>
            <a:endParaRPr lang="en-GB" sz="1400" dirty="0"/>
          </a:p>
          <a:p>
            <a:r>
              <a:rPr lang="en-GB" sz="1400" dirty="0"/>
              <a:t>Which hand do you use to write?</a:t>
            </a:r>
          </a:p>
          <a:p>
            <a:r>
              <a:rPr lang="en-GB" sz="1400" dirty="0"/>
              <a:t>Pick up the cup of water, which hand did you use?</a:t>
            </a:r>
          </a:p>
          <a:p>
            <a:r>
              <a:rPr lang="en-GB" sz="1400" dirty="0"/>
              <a:t>Throw the ball, which arm did you use?</a:t>
            </a:r>
          </a:p>
          <a:p>
            <a:endParaRPr lang="en-GB" sz="1400" dirty="0"/>
          </a:p>
          <a:p>
            <a:r>
              <a:rPr lang="en-GB" sz="1400" b="1" dirty="0"/>
              <a:t>Foot/Leg tests:</a:t>
            </a:r>
            <a:endParaRPr lang="en-GB" sz="1400" dirty="0"/>
          </a:p>
          <a:p>
            <a:r>
              <a:rPr lang="en-GB" sz="1400" dirty="0"/>
              <a:t>Run forward and jump off one leg, which did you jump off?</a:t>
            </a:r>
          </a:p>
          <a:p>
            <a:r>
              <a:rPr lang="en-GB" sz="1400" dirty="0"/>
              <a:t>Drop the ball on the ground and kick it, which foot did you use</a:t>
            </a:r>
            <a:r>
              <a:rPr lang="en-GB" sz="1400" dirty="0" smtClean="0"/>
              <a:t>?</a:t>
            </a:r>
            <a:endParaRPr lang="en-GB" sz="1400" dirty="0"/>
          </a:p>
          <a:p>
            <a:endParaRPr lang="en-GB" sz="1400" dirty="0" smtClean="0"/>
          </a:p>
          <a:p>
            <a:r>
              <a:rPr lang="en-GB" sz="1400" dirty="0" smtClean="0"/>
              <a:t>Continued on the next page…</a:t>
            </a:r>
            <a:endParaRPr lang="en-GB" sz="1400" b="1" u="sng" dirty="0"/>
          </a:p>
        </p:txBody>
      </p:sp>
      <p:grpSp>
        <p:nvGrpSpPr>
          <p:cNvPr id="9" name="Group 8"/>
          <p:cNvGrpSpPr/>
          <p:nvPr/>
        </p:nvGrpSpPr>
        <p:grpSpPr>
          <a:xfrm>
            <a:off x="685562" y="4815188"/>
            <a:ext cx="1561927" cy="1603313"/>
            <a:chOff x="8770513" y="572959"/>
            <a:chExt cx="2102744" cy="2102744"/>
          </a:xfrm>
        </p:grpSpPr>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685562" y="546433"/>
            <a:ext cx="2733053" cy="2778302"/>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57137"/>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Tree>
    <p:extLst>
      <p:ext uri="{BB962C8B-B14F-4D97-AF65-F5344CB8AC3E}">
        <p14:creationId xmlns:p14="http://schemas.microsoft.com/office/powerpoint/2010/main" val="198909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95" y="521755"/>
            <a:ext cx="10766739" cy="5814651"/>
          </a:xfrm>
          <a:prstGeom prst="rect">
            <a:avLst/>
          </a:prstGeom>
        </p:spPr>
      </p:pic>
      <p:sp>
        <p:nvSpPr>
          <p:cNvPr id="10" name="TextBox 9"/>
          <p:cNvSpPr txBox="1"/>
          <p:nvPr/>
        </p:nvSpPr>
        <p:spPr>
          <a:xfrm>
            <a:off x="3189144" y="664127"/>
            <a:ext cx="8214944" cy="5447645"/>
          </a:xfrm>
          <a:prstGeom prst="rect">
            <a:avLst/>
          </a:prstGeom>
          <a:solidFill>
            <a:schemeClr val="accent4">
              <a:lumMod val="40000"/>
              <a:lumOff val="60000"/>
            </a:schemeClr>
          </a:solidFill>
        </p:spPr>
        <p:txBody>
          <a:bodyPr wrap="square" rtlCol="0">
            <a:spAutoFit/>
          </a:bodyPr>
          <a:lstStyle/>
          <a:p>
            <a:r>
              <a:rPr lang="en-GB" b="1" u="sng" dirty="0" smtClean="0"/>
              <a:t>Science Continued…</a:t>
            </a:r>
          </a:p>
          <a:p>
            <a:endParaRPr lang="en-GB" sz="1400" dirty="0" smtClean="0"/>
          </a:p>
          <a:p>
            <a:r>
              <a:rPr lang="en-GB" sz="1400" b="1" u="sng" dirty="0" smtClean="0"/>
              <a:t>Results</a:t>
            </a:r>
          </a:p>
          <a:p>
            <a:r>
              <a:rPr lang="en-GB" sz="1400" dirty="0"/>
              <a:t>So what side do you </a:t>
            </a:r>
            <a:r>
              <a:rPr lang="en-GB" sz="1400" dirty="0" smtClean="0"/>
              <a:t>favour</a:t>
            </a:r>
            <a:r>
              <a:rPr lang="en-GB" sz="1400" dirty="0"/>
              <a:t>? Are you left handed or right handed? Left footed or right footed? Is your right eye dominant or is it your left?</a:t>
            </a:r>
          </a:p>
          <a:p>
            <a:r>
              <a:rPr lang="en-GB" sz="1400" dirty="0"/>
              <a:t>Around 90% of the world’s population is right handed. Why most people </a:t>
            </a:r>
            <a:r>
              <a:rPr lang="en-GB" sz="1400" dirty="0" smtClean="0"/>
              <a:t>favour </a:t>
            </a:r>
            <a:r>
              <a:rPr lang="en-GB" sz="1400" dirty="0"/>
              <a:t>the right side is not completely understood by scientists. Some think that the reason is related to which side of your brain you use for language. The right side of your body is controlled by the left side of your brain, and in around 90% of people the left side of the brain also controls language.</a:t>
            </a:r>
          </a:p>
          <a:p>
            <a:r>
              <a:rPr lang="en-GB" sz="1400" dirty="0"/>
              <a:t>Around 80% of people are right footed and 70% </a:t>
            </a:r>
            <a:r>
              <a:rPr lang="en-GB" sz="1400" dirty="0" smtClean="0"/>
              <a:t>favour </a:t>
            </a:r>
            <a:r>
              <a:rPr lang="en-GB" sz="1400" dirty="0"/>
              <a:t>their right eye. These percentages are lower than those who are right handed and this could be because your body has more freedom of choice in choosing its </a:t>
            </a:r>
            <a:r>
              <a:rPr lang="en-GB" sz="1400" dirty="0" smtClean="0"/>
              <a:t>favoured </a:t>
            </a:r>
            <a:r>
              <a:rPr lang="en-GB" sz="1400" dirty="0"/>
              <a:t>foot and eye than that of its </a:t>
            </a:r>
            <a:r>
              <a:rPr lang="en-GB" sz="1400" dirty="0" smtClean="0"/>
              <a:t>favoured </a:t>
            </a:r>
            <a:r>
              <a:rPr lang="en-GB" sz="1400" dirty="0"/>
              <a:t>hand. In other words you are more likely to be trained to use your right hand than your right foot and even more so than your right eye.</a:t>
            </a:r>
          </a:p>
          <a:p>
            <a:r>
              <a:rPr lang="en-GB" sz="1400" dirty="0"/>
              <a:t>It’s not strange to find people who </a:t>
            </a:r>
            <a:r>
              <a:rPr lang="en-GB" sz="1400" dirty="0" smtClean="0"/>
              <a:t>favour </a:t>
            </a:r>
            <a:r>
              <a:rPr lang="en-GB" sz="1400" dirty="0"/>
              <a:t>the opposite hand and foot (e.g. left hand and right foot), and some people are lucky enough to be ambidextrous, meaning they can use their left and right sides with equal skill.</a:t>
            </a:r>
          </a:p>
          <a:p>
            <a:endParaRPr lang="en-GB" dirty="0" smtClean="0"/>
          </a:p>
          <a:p>
            <a:r>
              <a:rPr lang="en-GB" sz="1400" b="1" u="sng" dirty="0"/>
              <a:t>Extra: </a:t>
            </a:r>
            <a:r>
              <a:rPr lang="en-GB" sz="1400" dirty="0"/>
              <a:t>Are you more likely to be left handed if one of your parents is left handed? </a:t>
            </a:r>
            <a:r>
              <a:rPr lang="en-GB" sz="1400" dirty="0" smtClean="0"/>
              <a:t> Test your family and compare your results. What </a:t>
            </a:r>
            <a:r>
              <a:rPr lang="en-GB" sz="1400" dirty="0"/>
              <a:t>are some of the possible disadvantages for left handed people? (Tools, writing materials </a:t>
            </a:r>
            <a:r>
              <a:rPr lang="en-GB" sz="1400" dirty="0" err="1"/>
              <a:t>etc</a:t>
            </a:r>
            <a:r>
              <a:rPr lang="en-GB" sz="1400" dirty="0"/>
              <a:t>) Do left handed people have an advantage in sports</a:t>
            </a:r>
            <a:r>
              <a:rPr lang="en-GB" sz="1400" dirty="0" smtClean="0"/>
              <a:t>?</a:t>
            </a:r>
          </a:p>
          <a:p>
            <a:endParaRPr lang="en-GB" sz="1400" dirty="0"/>
          </a:p>
          <a:p>
            <a:r>
              <a:rPr lang="en-GB" sz="1400" b="1" u="sng" dirty="0"/>
              <a:t>Interesting fact:</a:t>
            </a:r>
            <a:r>
              <a:rPr lang="en-GB" sz="1400" dirty="0"/>
              <a:t> In 2009</a:t>
            </a:r>
            <a:r>
              <a:rPr lang="en-GB" sz="1400" dirty="0" smtClean="0"/>
              <a:t>, In America,  </a:t>
            </a:r>
            <a:r>
              <a:rPr lang="en-GB" sz="1400" dirty="0"/>
              <a:t>only 7% of the players in the </a:t>
            </a:r>
            <a:r>
              <a:rPr lang="en-GB" sz="1400" dirty="0" smtClean="0"/>
              <a:t>NBA (Basketball) </a:t>
            </a:r>
            <a:r>
              <a:rPr lang="en-GB" sz="1400" dirty="0"/>
              <a:t>were left handed while in 2008 around 26% of </a:t>
            </a:r>
            <a:r>
              <a:rPr lang="en-GB" sz="1400" dirty="0" smtClean="0"/>
              <a:t>MLB (Baseball) </a:t>
            </a:r>
            <a:r>
              <a:rPr lang="en-GB" sz="1400" dirty="0"/>
              <a:t>pitchers were left handed.</a:t>
            </a:r>
          </a:p>
          <a:p>
            <a:r>
              <a:rPr lang="en-GB" sz="1400" dirty="0"/>
              <a:t>Is it better to be left handed in some sports than others? What do you think?</a:t>
            </a:r>
            <a:endParaRPr lang="en-GB" sz="1400" dirty="0" smtClean="0"/>
          </a:p>
          <a:p>
            <a:endParaRPr lang="en-GB" b="1" u="sng" dirty="0"/>
          </a:p>
        </p:txBody>
      </p:sp>
      <p:grpSp>
        <p:nvGrpSpPr>
          <p:cNvPr id="9" name="Group 8"/>
          <p:cNvGrpSpPr/>
          <p:nvPr/>
        </p:nvGrpSpPr>
        <p:grpSpPr>
          <a:xfrm>
            <a:off x="685562" y="4815188"/>
            <a:ext cx="1561927" cy="1603313"/>
            <a:chOff x="8770513" y="572959"/>
            <a:chExt cx="2102744" cy="2102744"/>
          </a:xfrm>
        </p:grpSpPr>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685562" y="546433"/>
            <a:ext cx="2733053" cy="2778302"/>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57137"/>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Tree>
    <p:extLst>
      <p:ext uri="{BB962C8B-B14F-4D97-AF65-F5344CB8AC3E}">
        <p14:creationId xmlns:p14="http://schemas.microsoft.com/office/powerpoint/2010/main" val="2711228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3680</TotalTime>
  <Words>1687</Words>
  <Application>Microsoft Office PowerPoint</Application>
  <PresentationFormat>Widescreen</PresentationFormat>
  <Paragraphs>221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Architects Daughter</vt:lpstr>
      <vt:lpstr>Arial</vt:lpstr>
      <vt:lpstr>Arial Black</vt:lpstr>
      <vt:lpstr>Broadway</vt:lpstr>
      <vt:lpstr>Calibri</vt:lpstr>
      <vt:lpstr>Calibri Light</vt:lpstr>
      <vt:lpstr>Segoe Print</vt:lpstr>
      <vt:lpstr>Times New Roman</vt:lpstr>
      <vt:lpstr>Office Theme</vt:lpstr>
      <vt:lpstr>Summer Term 2 – Week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LINDA BYRNE</cp:lastModifiedBy>
  <cp:revision>142</cp:revision>
  <dcterms:created xsi:type="dcterms:W3CDTF">2020-04-26T11:29:08Z</dcterms:created>
  <dcterms:modified xsi:type="dcterms:W3CDTF">2020-07-06T07:23:07Z</dcterms:modified>
</cp:coreProperties>
</file>