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0" r:id="rId5"/>
    <p:sldId id="266" r:id="rId6"/>
    <p:sldId id="267" r:id="rId7"/>
    <p:sldId id="268" r:id="rId8"/>
    <p:sldId id="259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12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72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79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8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99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00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87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5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32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00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BDEB0-AA0A-4695-8BC0-A00E8B24916D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137C-6327-4C80-B731-9D3730119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58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8.png"/><Relationship Id="rId9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9223" y="260648"/>
            <a:ext cx="770485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/>
              <a:t>Reincarnation</a:t>
            </a:r>
            <a:endParaRPr lang="en-GB" sz="3200" b="1" i="1" dirty="0"/>
          </a:p>
          <a:p>
            <a:r>
              <a:rPr lang="en-GB" sz="3200" b="1" dirty="0"/>
              <a:t> </a:t>
            </a:r>
            <a:endParaRPr lang="en-GB" sz="3200" dirty="0"/>
          </a:p>
          <a:p>
            <a:r>
              <a:rPr lang="en-GB" sz="3200" b="1" dirty="0"/>
              <a:t>Learning Outcome: </a:t>
            </a:r>
            <a:r>
              <a:rPr lang="en-GB" sz="3200" dirty="0" smtClean="0"/>
              <a:t>To </a:t>
            </a:r>
            <a:r>
              <a:rPr lang="en-GB" sz="3200" dirty="0"/>
              <a:t>be able to explain the Hindu belief in reincarnation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270892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STM – team workers</a:t>
            </a:r>
            <a:endParaRPr lang="en-GB" sz="32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501731"/>
              </p:ext>
            </p:extLst>
          </p:nvPr>
        </p:nvGraphicFramePr>
        <p:xfrm>
          <a:off x="7448595" y="2409001"/>
          <a:ext cx="10795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Photo Editor Photo" r:id="rId3" imgW="3666667" imgH="2591162" progId="MSPhotoEd.3">
                  <p:embed/>
                </p:oleObj>
              </mc:Choice>
              <mc:Fallback>
                <p:oleObj name="Photo Editor Photo" r:id="rId3" imgW="3666667" imgH="2591162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595" y="2409001"/>
                        <a:ext cx="107950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535207" y="3861048"/>
            <a:ext cx="7992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“If you knew you would be born again do you think it would encourage people to behave badly?” </a:t>
            </a:r>
            <a:endParaRPr lang="en-GB" sz="3200" dirty="0" smtClean="0"/>
          </a:p>
          <a:p>
            <a:r>
              <a:rPr lang="en-GB" sz="3200" dirty="0" smtClean="0"/>
              <a:t>Give </a:t>
            </a:r>
            <a:r>
              <a:rPr lang="en-GB" sz="3200" dirty="0"/>
              <a:t>two reasons for your point of view.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5207" y="3861048"/>
            <a:ext cx="7709201" cy="22322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1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4643438" y="0"/>
            <a:ext cx="0" cy="6858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0" y="2205038"/>
            <a:ext cx="9144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0" y="4365625"/>
            <a:ext cx="9144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549275"/>
            <a:ext cx="43957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Self Managers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Take responsibility for yourself.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916238" y="1341438"/>
          <a:ext cx="1512887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Photo Editor Photo" r:id="rId3" imgW="3448531" imgH="1666667" progId="MSPhotoEd.3">
                  <p:embed/>
                </p:oleObj>
              </mc:Choice>
              <mc:Fallback>
                <p:oleObj name="Photo Editor Photo" r:id="rId3" imgW="3448531" imgH="1666667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341438"/>
                        <a:ext cx="1512887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87900" y="692150"/>
            <a:ext cx="396081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400" b="1"/>
              <a:t>Team Workers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To collaborate and work with others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8064500" y="188913"/>
          <a:ext cx="10795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Photo Editor Photo" r:id="rId5" imgW="3666667" imgH="2591162" progId="MSPhotoEd.3">
                  <p:embed/>
                </p:oleObj>
              </mc:Choice>
              <mc:Fallback>
                <p:oleObj name="Photo Editor Photo" r:id="rId5" imgW="3666667" imgH="2591162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0" y="188913"/>
                        <a:ext cx="107950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-1588" y="2565400"/>
            <a:ext cx="3079751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Creative Thinkers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Use your imagination</a:t>
            </a:r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3276600" y="2492375"/>
          <a:ext cx="1289050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Photo Editor Photo" r:id="rId7" imgW="2228571" imgH="2553056" progId="MSPhotoEd.3">
                  <p:embed/>
                </p:oleObj>
              </mc:Choice>
              <mc:Fallback>
                <p:oleObj name="Photo Editor Photo" r:id="rId7" imgW="2228571" imgH="255305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492375"/>
                        <a:ext cx="1289050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859338" y="2492375"/>
            <a:ext cx="35337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Independent Enquirers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Be able to work by </a:t>
            </a:r>
          </a:p>
          <a:p>
            <a:r>
              <a:rPr lang="en-GB" sz="2400"/>
              <a:t>yourself</a:t>
            </a:r>
          </a:p>
        </p:txBody>
      </p:sp>
      <p:pic>
        <p:nvPicPr>
          <p:cNvPr id="8204" name="Picture 12" descr="j018610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2600325"/>
            <a:ext cx="1182688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4581525"/>
            <a:ext cx="43624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Reflective Learners</a:t>
            </a:r>
            <a:r>
              <a:rPr lang="en-GB" sz="2400"/>
              <a:t/>
            </a:r>
            <a:br>
              <a:rPr lang="en-GB" sz="2400"/>
            </a:br>
            <a:r>
              <a:rPr lang="en-GB" sz="2400"/>
              <a:t>Monitor your own performance</a:t>
            </a:r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2987675" y="5300663"/>
          <a:ext cx="1527175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Photo Editor Photo" r:id="rId10" imgW="2429214" imgH="2638095" progId="MSPhotoEd.3">
                  <p:embed/>
                </p:oleObj>
              </mc:Choice>
              <mc:Fallback>
                <p:oleObj name="Photo Editor Photo" r:id="rId10" imgW="2429214" imgH="26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300663"/>
                        <a:ext cx="1527175" cy="155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4932363" y="4508500"/>
            <a:ext cx="37814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Effective Participants</a:t>
            </a:r>
          </a:p>
          <a:p>
            <a:r>
              <a:rPr lang="en-GB" sz="2400"/>
              <a:t>Be involved in discussions</a:t>
            </a:r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7596188" y="5589588"/>
          <a:ext cx="1192212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Photo Editor Photo" r:id="rId12" imgW="2685714" imgH="2542857" progId="MSPhotoEd.3">
                  <p:embed/>
                </p:oleObj>
              </mc:Choice>
              <mc:Fallback>
                <p:oleObj name="Photo Editor Photo" r:id="rId12" imgW="2685714" imgH="2542857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5589588"/>
                        <a:ext cx="1192212" cy="12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78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340768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is reincarnation?</a:t>
            </a:r>
          </a:p>
          <a:p>
            <a:endParaRPr lang="en-GB" sz="3600" dirty="0"/>
          </a:p>
          <a:p>
            <a:r>
              <a:rPr lang="en-GB" sz="3600" dirty="0" smtClean="0"/>
              <a:t>Discuss in pairs.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507405" y="446324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600" dirty="0"/>
          </a:p>
          <a:p>
            <a:endParaRPr lang="en-GB" sz="3600" dirty="0" smtClean="0"/>
          </a:p>
          <a:p>
            <a:r>
              <a:rPr lang="en-GB" sz="3600" dirty="0" smtClean="0"/>
              <a:t>Soul = atman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7752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reamyoga.com/wp-content/uploads/2011/06/Samsara-astrolog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8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-14748" y="14748"/>
            <a:ext cx="8259096" cy="3849886"/>
          </a:xfrm>
          <a:custGeom>
            <a:avLst/>
            <a:gdLst>
              <a:gd name="connsiteX0" fmla="*/ 0 w 8259096"/>
              <a:gd name="connsiteY0" fmla="*/ 3849329 h 3849886"/>
              <a:gd name="connsiteX1" fmla="*/ 4144296 w 8259096"/>
              <a:gd name="connsiteY1" fmla="*/ 3215149 h 3849886"/>
              <a:gd name="connsiteX2" fmla="*/ 8259096 w 8259096"/>
              <a:gd name="connsiteY2" fmla="*/ 0 h 384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9096" h="3849886">
                <a:moveTo>
                  <a:pt x="0" y="3849329"/>
                </a:moveTo>
                <a:cubicBezTo>
                  <a:pt x="1383890" y="3853016"/>
                  <a:pt x="2767780" y="3856704"/>
                  <a:pt x="4144296" y="3215149"/>
                </a:cubicBezTo>
                <a:cubicBezTo>
                  <a:pt x="5520812" y="2573594"/>
                  <a:pt x="6889954" y="1286797"/>
                  <a:pt x="825909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-14748" y="737419"/>
            <a:ext cx="9173496" cy="4336393"/>
          </a:xfrm>
          <a:custGeom>
            <a:avLst/>
            <a:gdLst>
              <a:gd name="connsiteX0" fmla="*/ 0 w 9173496"/>
              <a:gd name="connsiteY0" fmla="*/ 4277033 h 4336393"/>
              <a:gd name="connsiteX1" fmla="*/ 3082413 w 9173496"/>
              <a:gd name="connsiteY1" fmla="*/ 4144297 h 4336393"/>
              <a:gd name="connsiteX2" fmla="*/ 6282813 w 9173496"/>
              <a:gd name="connsiteY2" fmla="*/ 2684207 h 4336393"/>
              <a:gd name="connsiteX3" fmla="*/ 9173496 w 9173496"/>
              <a:gd name="connsiteY3" fmla="*/ 0 h 433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3496" h="4336393">
                <a:moveTo>
                  <a:pt x="0" y="4277033"/>
                </a:moveTo>
                <a:cubicBezTo>
                  <a:pt x="1017639" y="4343400"/>
                  <a:pt x="2035278" y="4409768"/>
                  <a:pt x="3082413" y="4144297"/>
                </a:cubicBezTo>
                <a:cubicBezTo>
                  <a:pt x="4129548" y="3878826"/>
                  <a:pt x="5267633" y="3374923"/>
                  <a:pt x="6282813" y="2684207"/>
                </a:cubicBezTo>
                <a:cubicBezTo>
                  <a:pt x="7297994" y="1993491"/>
                  <a:pt x="8235745" y="996745"/>
                  <a:pt x="917349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16" descr="MCNA00024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6286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MCj043764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03" y="4149079"/>
            <a:ext cx="581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MCj0366380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058" y="3482655"/>
            <a:ext cx="5969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9" descr="MCj0310408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975" y="1129786"/>
            <a:ext cx="5334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MCj0428291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49266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847935" y="332656"/>
            <a:ext cx="1166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Brahman</a:t>
            </a:r>
            <a:endParaRPr lang="en-GB" b="1" dirty="0"/>
          </a:p>
        </p:txBody>
      </p:sp>
      <p:sp>
        <p:nvSpPr>
          <p:cNvPr id="27" name="Rectangle 26"/>
          <p:cNvSpPr/>
          <p:nvPr/>
        </p:nvSpPr>
        <p:spPr>
          <a:xfrm>
            <a:off x="-14748" y="20824"/>
            <a:ext cx="6602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Activity to enable students to understand the law of samsara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75" y="739362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Side nearest door to do the good actions which will allow you to move up samsara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980570" y="4247773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Side nearest window to do the bad actions which will send you back down samsara</a:t>
            </a:r>
            <a:endParaRPr lang="en-GB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979542" y="4581128"/>
            <a:ext cx="864096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843808" y="4065373"/>
            <a:ext cx="1223250" cy="36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697799" y="3302113"/>
            <a:ext cx="916154" cy="47661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588224" y="2062998"/>
            <a:ext cx="676751" cy="5725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892182" y="810395"/>
            <a:ext cx="569132" cy="6387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545774" y="1845608"/>
            <a:ext cx="627208" cy="5036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663160" y="3168416"/>
            <a:ext cx="772936" cy="4371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805896" y="3944368"/>
            <a:ext cx="1046024" cy="3034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979542" y="4430173"/>
            <a:ext cx="86409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3" y="6309320"/>
            <a:ext cx="7424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Samsara – the repeated cycle of birth and death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4672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-14748" y="14748"/>
            <a:ext cx="8259096" cy="3849886"/>
          </a:xfrm>
          <a:custGeom>
            <a:avLst/>
            <a:gdLst>
              <a:gd name="connsiteX0" fmla="*/ 0 w 8259096"/>
              <a:gd name="connsiteY0" fmla="*/ 3849329 h 3849886"/>
              <a:gd name="connsiteX1" fmla="*/ 4144296 w 8259096"/>
              <a:gd name="connsiteY1" fmla="*/ 3215149 h 3849886"/>
              <a:gd name="connsiteX2" fmla="*/ 8259096 w 8259096"/>
              <a:gd name="connsiteY2" fmla="*/ 0 h 384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9096" h="3849886">
                <a:moveTo>
                  <a:pt x="0" y="3849329"/>
                </a:moveTo>
                <a:cubicBezTo>
                  <a:pt x="1383890" y="3853016"/>
                  <a:pt x="2767780" y="3856704"/>
                  <a:pt x="4144296" y="3215149"/>
                </a:cubicBezTo>
                <a:cubicBezTo>
                  <a:pt x="5520812" y="2573594"/>
                  <a:pt x="6889954" y="1286797"/>
                  <a:pt x="825909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-14748" y="737419"/>
            <a:ext cx="9173496" cy="4336393"/>
          </a:xfrm>
          <a:custGeom>
            <a:avLst/>
            <a:gdLst>
              <a:gd name="connsiteX0" fmla="*/ 0 w 9173496"/>
              <a:gd name="connsiteY0" fmla="*/ 4277033 h 4336393"/>
              <a:gd name="connsiteX1" fmla="*/ 3082413 w 9173496"/>
              <a:gd name="connsiteY1" fmla="*/ 4144297 h 4336393"/>
              <a:gd name="connsiteX2" fmla="*/ 6282813 w 9173496"/>
              <a:gd name="connsiteY2" fmla="*/ 2684207 h 4336393"/>
              <a:gd name="connsiteX3" fmla="*/ 9173496 w 9173496"/>
              <a:gd name="connsiteY3" fmla="*/ 0 h 433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3496" h="4336393">
                <a:moveTo>
                  <a:pt x="0" y="4277033"/>
                </a:moveTo>
                <a:cubicBezTo>
                  <a:pt x="1017639" y="4343400"/>
                  <a:pt x="2035278" y="4409768"/>
                  <a:pt x="3082413" y="4144297"/>
                </a:cubicBezTo>
                <a:cubicBezTo>
                  <a:pt x="4129548" y="3878826"/>
                  <a:pt x="5267633" y="3374923"/>
                  <a:pt x="6282813" y="2684207"/>
                </a:cubicBezTo>
                <a:cubicBezTo>
                  <a:pt x="7297994" y="1993491"/>
                  <a:pt x="8235745" y="996745"/>
                  <a:pt x="917349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16" descr="MCNA00024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6286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MCj043764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03" y="4149079"/>
            <a:ext cx="581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MCj0366380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058" y="3482655"/>
            <a:ext cx="5969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9" descr="MCj0310408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975" y="1129786"/>
            <a:ext cx="5334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MCj0428291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49266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847935" y="332656"/>
            <a:ext cx="1166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Brahman</a:t>
            </a:r>
            <a:endParaRPr lang="en-GB" b="1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979542" y="4581128"/>
            <a:ext cx="864096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843808" y="4065373"/>
            <a:ext cx="1223250" cy="36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697799" y="3302113"/>
            <a:ext cx="916154" cy="47661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588224" y="2062998"/>
            <a:ext cx="676751" cy="5725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892182" y="810395"/>
            <a:ext cx="569132" cy="6387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545774" y="1845608"/>
            <a:ext cx="627208" cy="5036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663160" y="3168416"/>
            <a:ext cx="772936" cy="4371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805896" y="3944368"/>
            <a:ext cx="1046024" cy="3034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979542" y="4430173"/>
            <a:ext cx="86409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5-Point Star 2"/>
          <p:cNvSpPr/>
          <p:nvPr/>
        </p:nvSpPr>
        <p:spPr>
          <a:xfrm>
            <a:off x="4697799" y="1240327"/>
            <a:ext cx="2994895" cy="2790414"/>
          </a:xfrm>
          <a:prstGeom prst="star5">
            <a:avLst/>
          </a:prstGeom>
          <a:solidFill>
            <a:schemeClr val="accent1">
              <a:alpha val="0"/>
            </a:schemeClr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707904" y="1240327"/>
            <a:ext cx="2088232" cy="822671"/>
          </a:xfrm>
          <a:prstGeom prst="straightConnector1">
            <a:avLst/>
          </a:prstGeom>
          <a:ln w="25400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520" y="418125"/>
            <a:ext cx="33479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Hindus believe you can be reborn as a human being many times</a:t>
            </a:r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55776" y="5949280"/>
            <a:ext cx="645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Reincarnation – the belief that your soul moves onto another being when you die</a:t>
            </a:r>
            <a:endParaRPr lang="en-GB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55812" y="5349115"/>
            <a:ext cx="20791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b="1" dirty="0"/>
          </a:p>
          <a:p>
            <a:endParaRPr lang="en-GB" sz="2400" b="1" dirty="0" smtClean="0"/>
          </a:p>
          <a:p>
            <a:r>
              <a:rPr lang="en-GB" sz="2400" b="1" dirty="0" smtClean="0"/>
              <a:t>Soul = atman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971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5" y="548680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/>
              <a:t>The four </a:t>
            </a:r>
            <a:r>
              <a:rPr lang="en-GB" sz="3600" b="1" dirty="0" err="1" smtClean="0"/>
              <a:t>ashramas</a:t>
            </a:r>
            <a:r>
              <a:rPr lang="en-GB" sz="3600" b="1" dirty="0" smtClean="0"/>
              <a:t>  </a:t>
            </a:r>
            <a:r>
              <a:rPr lang="en-GB" sz="3600" dirty="0" smtClean="0"/>
              <a:t>(stages of life)</a:t>
            </a:r>
          </a:p>
          <a:p>
            <a:endParaRPr lang="en-GB" sz="3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3600" dirty="0" smtClean="0"/>
              <a:t>name </a:t>
            </a:r>
            <a:r>
              <a:rPr lang="en-GB" sz="3600" dirty="0"/>
              <a:t>of stage of </a:t>
            </a:r>
            <a:r>
              <a:rPr lang="en-GB" sz="3600" dirty="0" smtClean="0"/>
              <a:t>life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600" dirty="0" smtClean="0"/>
              <a:t>what </a:t>
            </a:r>
            <a:r>
              <a:rPr lang="en-GB" sz="3600" dirty="0"/>
              <a:t>they are expected to </a:t>
            </a:r>
            <a:r>
              <a:rPr lang="en-GB" sz="3600" dirty="0" smtClean="0"/>
              <a:t>do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600" dirty="0" smtClean="0"/>
              <a:t>how </a:t>
            </a:r>
            <a:r>
              <a:rPr lang="en-GB" sz="3600" dirty="0"/>
              <a:t>can they move up in the next </a:t>
            </a:r>
            <a:r>
              <a:rPr lang="en-GB" sz="3600" dirty="0" smtClean="0"/>
              <a:t>life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600" dirty="0" smtClean="0"/>
              <a:t>Why would they want to move up a stage</a:t>
            </a:r>
            <a:endParaRPr lang="en-GB" sz="3600" dirty="0"/>
          </a:p>
        </p:txBody>
      </p:sp>
      <p:pic>
        <p:nvPicPr>
          <p:cNvPr id="3" name="Picture 20" descr="MCj042829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81128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0" descr="MCj042829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670" y="4593325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0" descr="MCj042829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862" y="4593325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 descr="MCj031040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982" y="4581128"/>
            <a:ext cx="5334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96336" y="4772067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B</a:t>
            </a:r>
            <a:r>
              <a:rPr lang="en-GB" sz="2400" b="1" dirty="0" smtClean="0"/>
              <a:t>rahman</a:t>
            </a:r>
            <a:endParaRPr lang="en-GB" sz="2400" b="1" dirty="0"/>
          </a:p>
        </p:txBody>
      </p:sp>
      <p:sp>
        <p:nvSpPr>
          <p:cNvPr id="8" name="Right Arrow 7"/>
          <p:cNvSpPr/>
          <p:nvPr/>
        </p:nvSpPr>
        <p:spPr>
          <a:xfrm>
            <a:off x="6732240" y="4874241"/>
            <a:ext cx="720080" cy="25731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325" y="90872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/>
              <a:t>The 1</a:t>
            </a:r>
            <a:r>
              <a:rPr lang="en-GB" sz="2800" b="1" baseline="30000" dirty="0" smtClean="0"/>
              <a:t>st</a:t>
            </a:r>
            <a:r>
              <a:rPr lang="en-GB" sz="2800" b="1" dirty="0" smtClean="0"/>
              <a:t>/2</a:t>
            </a:r>
            <a:r>
              <a:rPr lang="en-GB" sz="2800" b="1" baseline="30000" dirty="0" smtClean="0"/>
              <a:t>nd</a:t>
            </a:r>
            <a:r>
              <a:rPr lang="en-GB" sz="2800" b="1" dirty="0" smtClean="0"/>
              <a:t>/3</a:t>
            </a:r>
            <a:r>
              <a:rPr lang="en-GB" sz="2800" b="1" baseline="30000" dirty="0" smtClean="0"/>
              <a:t>rd</a:t>
            </a:r>
            <a:r>
              <a:rPr lang="en-GB" sz="2800" b="1" dirty="0" smtClean="0"/>
              <a:t>/4th </a:t>
            </a:r>
            <a:r>
              <a:rPr lang="en-GB" sz="2800" b="1" dirty="0"/>
              <a:t>stage of life</a:t>
            </a:r>
            <a:r>
              <a:rPr lang="en-GB" sz="2800" dirty="0"/>
              <a:t> is </a:t>
            </a:r>
            <a:r>
              <a:rPr lang="en-GB" sz="2800" dirty="0" smtClean="0"/>
              <a:t>called................</a:t>
            </a:r>
          </a:p>
          <a:p>
            <a:endParaRPr lang="en-GB" sz="2800" dirty="0" smtClean="0"/>
          </a:p>
          <a:p>
            <a:r>
              <a:rPr lang="en-GB" sz="2800" dirty="0" smtClean="0"/>
              <a:t>In </a:t>
            </a:r>
            <a:r>
              <a:rPr lang="en-GB" sz="2800" dirty="0"/>
              <a:t>this stage they are expected </a:t>
            </a:r>
            <a:r>
              <a:rPr lang="en-GB" sz="2800" dirty="0" smtClean="0"/>
              <a:t>to…………………………</a:t>
            </a:r>
          </a:p>
          <a:p>
            <a:endParaRPr lang="en-GB" sz="2800" dirty="0" smtClean="0"/>
          </a:p>
          <a:p>
            <a:r>
              <a:rPr lang="en-GB" sz="2800" dirty="0" smtClean="0"/>
              <a:t>This </a:t>
            </a:r>
            <a:r>
              <a:rPr lang="en-GB" sz="2800" dirty="0"/>
              <a:t>is </a:t>
            </a:r>
            <a:r>
              <a:rPr lang="en-GB" sz="2800" dirty="0" smtClean="0"/>
              <a:t>because……………………………………………..</a:t>
            </a:r>
          </a:p>
          <a:p>
            <a:endParaRPr lang="en-GB" sz="2800" dirty="0" smtClean="0"/>
          </a:p>
          <a:p>
            <a:r>
              <a:rPr lang="en-GB" sz="2800" dirty="0" smtClean="0"/>
              <a:t>They </a:t>
            </a:r>
            <a:r>
              <a:rPr lang="en-GB" sz="2800" dirty="0"/>
              <a:t>can move to the next life </a:t>
            </a:r>
            <a:r>
              <a:rPr lang="en-GB" sz="2800" dirty="0" smtClean="0"/>
              <a:t>by……………………………</a:t>
            </a:r>
          </a:p>
          <a:p>
            <a:endParaRPr lang="en-GB" sz="2800" dirty="0" smtClean="0"/>
          </a:p>
          <a:p>
            <a:r>
              <a:rPr lang="en-GB" sz="2800" dirty="0" smtClean="0"/>
              <a:t>Hindu’s </a:t>
            </a:r>
            <a:r>
              <a:rPr lang="en-GB" sz="2800" dirty="0"/>
              <a:t>would want to move up a stage </a:t>
            </a:r>
            <a:r>
              <a:rPr lang="en-GB" sz="2800" dirty="0" smtClean="0"/>
              <a:t>because……………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51380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/>
              <a:t>The four </a:t>
            </a:r>
            <a:r>
              <a:rPr lang="en-GB" sz="2800" dirty="0" err="1"/>
              <a:t>ashramas</a:t>
            </a:r>
            <a:r>
              <a:rPr lang="en-GB" sz="2800" dirty="0"/>
              <a:t>  (stages of life)</a:t>
            </a:r>
          </a:p>
        </p:txBody>
      </p:sp>
      <p:pic>
        <p:nvPicPr>
          <p:cNvPr id="4" name="Picture 20" descr="MCj042829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48" y="5577043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0" descr="MCj042829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326" y="5589240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0" descr="MCj042829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518" y="5589240"/>
            <a:ext cx="6762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 descr="MCj031040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638" y="5577043"/>
            <a:ext cx="5334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62992" y="576798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B</a:t>
            </a:r>
            <a:r>
              <a:rPr lang="en-GB" sz="2400" b="1" dirty="0" smtClean="0"/>
              <a:t>rahman</a:t>
            </a:r>
            <a:endParaRPr lang="en-GB" sz="2400" b="1" dirty="0"/>
          </a:p>
        </p:txBody>
      </p:sp>
      <p:sp>
        <p:nvSpPr>
          <p:cNvPr id="9" name="Right Arrow 8"/>
          <p:cNvSpPr/>
          <p:nvPr/>
        </p:nvSpPr>
        <p:spPr>
          <a:xfrm>
            <a:off x="6398896" y="5870156"/>
            <a:ext cx="720080" cy="25731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7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Box 10"/>
          <p:cNvSpPr txBox="1">
            <a:spLocks noChangeArrowheads="1"/>
          </p:cNvSpPr>
          <p:nvPr/>
        </p:nvSpPr>
        <p:spPr bwMode="auto">
          <a:xfrm>
            <a:off x="6058" y="621843"/>
            <a:ext cx="903043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400" dirty="0" smtClean="0">
                <a:latin typeface="Calibri" pitchFamily="34" charset="0"/>
              </a:rPr>
              <a:t>1. If </a:t>
            </a:r>
            <a:r>
              <a:rPr lang="en-GB" sz="2400" dirty="0">
                <a:latin typeface="Calibri" pitchFamily="34" charset="0"/>
              </a:rPr>
              <a:t>you thought </a:t>
            </a:r>
            <a:r>
              <a:rPr lang="en-GB" sz="2400" dirty="0" smtClean="0">
                <a:latin typeface="Calibri" pitchFamily="34" charset="0"/>
              </a:rPr>
              <a:t>you had many human lives, </a:t>
            </a:r>
            <a:r>
              <a:rPr lang="en-GB" sz="2400" dirty="0">
                <a:latin typeface="Calibri" pitchFamily="34" charset="0"/>
              </a:rPr>
              <a:t>do you think it would </a:t>
            </a:r>
            <a:r>
              <a:rPr lang="en-GB" sz="2400" dirty="0" smtClean="0">
                <a:latin typeface="Calibri" pitchFamily="34" charset="0"/>
              </a:rPr>
              <a:t>make this life </a:t>
            </a:r>
            <a:r>
              <a:rPr lang="en-GB" sz="2400" dirty="0">
                <a:latin typeface="Calibri" pitchFamily="34" charset="0"/>
              </a:rPr>
              <a:t>less important or more important? Why?</a:t>
            </a:r>
          </a:p>
          <a:p>
            <a:pPr eaLnBrk="1" hangingPunct="1"/>
            <a:endParaRPr lang="en-GB" sz="2400" dirty="0" smtClean="0">
              <a:latin typeface="Calibri" pitchFamily="34" charset="0"/>
            </a:endParaRPr>
          </a:p>
          <a:p>
            <a:pPr eaLnBrk="1" hangingPunct="1"/>
            <a:endParaRPr lang="en-GB" sz="2400" dirty="0" smtClean="0">
              <a:latin typeface="Calibri" pitchFamily="34" charset="0"/>
            </a:endParaRPr>
          </a:p>
          <a:p>
            <a:pPr eaLnBrk="1" hangingPunct="1"/>
            <a:r>
              <a:rPr lang="en-GB" sz="2400" dirty="0" smtClean="0">
                <a:latin typeface="Calibri" pitchFamily="34" charset="0"/>
              </a:rPr>
              <a:t>2. Why do you think not all Hindu’s follow each stage of human life?</a:t>
            </a:r>
          </a:p>
          <a:p>
            <a:pPr eaLnBrk="1" hangingPunct="1"/>
            <a:endParaRPr lang="en-GB" sz="2400" dirty="0" smtClean="0">
              <a:latin typeface="Calibri" pitchFamily="34" charset="0"/>
            </a:endParaRPr>
          </a:p>
          <a:p>
            <a:pPr eaLnBrk="1" hangingPunct="1"/>
            <a:endParaRPr lang="en-GB" sz="2400" dirty="0">
              <a:latin typeface="Calibri" pitchFamily="34" charset="0"/>
            </a:endParaRPr>
          </a:p>
          <a:p>
            <a:pPr eaLnBrk="1" hangingPunct="1"/>
            <a:r>
              <a:rPr lang="en-GB" sz="2400" dirty="0" smtClean="0">
                <a:latin typeface="Calibri" pitchFamily="34" charset="0"/>
              </a:rPr>
              <a:t>3. Hindu’s believe in the 3</a:t>
            </a:r>
            <a:r>
              <a:rPr lang="en-GB" sz="2400" baseline="30000" dirty="0" smtClean="0">
                <a:latin typeface="Calibri" pitchFamily="34" charset="0"/>
              </a:rPr>
              <a:t>rd</a:t>
            </a:r>
            <a:r>
              <a:rPr lang="en-GB" sz="2400" dirty="0" smtClean="0">
                <a:latin typeface="Calibri" pitchFamily="34" charset="0"/>
              </a:rPr>
              <a:t> and 4</a:t>
            </a:r>
            <a:r>
              <a:rPr lang="en-GB" sz="2400" baseline="30000" dirty="0" smtClean="0">
                <a:latin typeface="Calibri" pitchFamily="34" charset="0"/>
              </a:rPr>
              <a:t>th</a:t>
            </a:r>
            <a:r>
              <a:rPr lang="en-GB" sz="2400" dirty="0" smtClean="0">
                <a:latin typeface="Calibri" pitchFamily="34" charset="0"/>
              </a:rPr>
              <a:t> stage you are most likely to achieve Moksha, why do you think this is?</a:t>
            </a:r>
            <a:endParaRPr lang="en-GB" sz="2400" dirty="0">
              <a:latin typeface="Calibri" pitchFamily="34" charset="0"/>
            </a:endParaRPr>
          </a:p>
          <a:p>
            <a:pPr eaLnBrk="1" hangingPunct="1"/>
            <a:endParaRPr lang="en-GB" sz="2000" b="1" dirty="0">
              <a:latin typeface="Calibri" pitchFamily="34" charset="0"/>
            </a:endParaRPr>
          </a:p>
          <a:p>
            <a:pPr eaLnBrk="1" hangingPunct="1"/>
            <a:endParaRPr lang="en-GB" dirty="0">
              <a:latin typeface="Calibri" pitchFamily="34" charset="0"/>
            </a:endParaRPr>
          </a:p>
          <a:p>
            <a:pPr eaLnBrk="1" hangingPunct="1"/>
            <a:endParaRPr lang="en-GB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076"/>
            <a:ext cx="81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Activity to enable students to make links between behaviour and rebirth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4958" y="4869160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Are they correct (use your info. sheet), what could they add to their answer?  What was good about their answer?</a:t>
            </a:r>
            <a:endParaRPr lang="en-GB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634958" y="4869160"/>
            <a:ext cx="7537442" cy="1728192"/>
          </a:xfrm>
          <a:prstGeom prst="round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150713" y="4221088"/>
            <a:ext cx="681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Moksha – the release of your soul from being reborn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95190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692696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True or False?  Can you give me extra detail?</a:t>
            </a:r>
          </a:p>
          <a:p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 smtClean="0"/>
              <a:t>The worst life you can live is with Brahman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 smtClean="0"/>
              <a:t>The soul of a bug is different to the soul of a human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 smtClean="0"/>
              <a:t>The aim of samsara is to achieve bad karma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 smtClean="0"/>
              <a:t>You only live one human life before reaching moksha</a:t>
            </a:r>
            <a:endParaRPr lang="en-GB" sz="3200" dirty="0"/>
          </a:p>
        </p:txBody>
      </p:sp>
      <p:sp>
        <p:nvSpPr>
          <p:cNvPr id="6" name="Rectangle 5"/>
          <p:cNvSpPr/>
          <p:nvPr/>
        </p:nvSpPr>
        <p:spPr>
          <a:xfrm>
            <a:off x="-12138" y="-23421"/>
            <a:ext cx="7176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Activity to check students beliefs about reincarnation</a:t>
            </a:r>
          </a:p>
        </p:txBody>
      </p:sp>
    </p:spTree>
    <p:extLst>
      <p:ext uri="{BB962C8B-B14F-4D97-AF65-F5344CB8AC3E}">
        <p14:creationId xmlns:p14="http://schemas.microsoft.com/office/powerpoint/2010/main" val="373250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400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Thomas More Catholic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Morton</dc:creator>
  <cp:lastModifiedBy>LINDA BYRNE</cp:lastModifiedBy>
  <cp:revision>32</cp:revision>
  <dcterms:created xsi:type="dcterms:W3CDTF">2012-07-03T11:35:43Z</dcterms:created>
  <dcterms:modified xsi:type="dcterms:W3CDTF">2020-06-22T07:52:24Z</dcterms:modified>
</cp:coreProperties>
</file>