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3" d="100"/>
          <a:sy n="83" d="100"/>
        </p:scale>
        <p:origin x="94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557EFF4-602F-4AB0-B056-26BDE04575D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19201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7EFF4-602F-4AB0-B056-26BDE04575D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1079510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7EFF4-602F-4AB0-B056-26BDE04575D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1017161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57EFF4-602F-4AB0-B056-26BDE04575D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319156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57EFF4-602F-4AB0-B056-26BDE04575DF}" type="datetimeFigureOut">
              <a:rPr lang="en-GB" smtClean="0"/>
              <a:t>22/06/2020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2499714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557EFF4-602F-4AB0-B056-26BDE04575D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259954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557EFF4-602F-4AB0-B056-26BDE04575DF}" type="datetimeFigureOut">
              <a:rPr lang="en-GB" smtClean="0"/>
              <a:t>22/06/2020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2997922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57EFF4-602F-4AB0-B056-26BDE04575DF}" type="datetimeFigureOut">
              <a:rPr lang="en-GB" smtClean="0"/>
              <a:t>22/06/2020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400264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7EFF4-602F-4AB0-B056-26BDE04575DF}" type="datetimeFigureOut">
              <a:rPr lang="en-GB" smtClean="0"/>
              <a:t>22/06/2020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302342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7EFF4-602F-4AB0-B056-26BDE04575D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249950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7EFF4-602F-4AB0-B056-26BDE04575DF}" type="datetimeFigureOut">
              <a:rPr lang="en-GB" smtClean="0"/>
              <a:t>22/06/2020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5D36995-C44B-4664-B6C5-CF93E9C6F3DD}" type="slidenum">
              <a:rPr lang="en-GB" smtClean="0"/>
              <a:t>‹#›</a:t>
            </a:fld>
            <a:endParaRPr lang="en-GB"/>
          </a:p>
        </p:txBody>
      </p:sp>
    </p:spTree>
    <p:extLst>
      <p:ext uri="{BB962C8B-B14F-4D97-AF65-F5344CB8AC3E}">
        <p14:creationId xmlns:p14="http://schemas.microsoft.com/office/powerpoint/2010/main" val="1021722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7EFF4-602F-4AB0-B056-26BDE04575DF}" type="datetimeFigureOut">
              <a:rPr lang="en-GB" smtClean="0"/>
              <a:t>22/06/2020</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36995-C44B-4664-B6C5-CF93E9C6F3DD}" type="slidenum">
              <a:rPr lang="en-GB" smtClean="0"/>
              <a:t>‹#›</a:t>
            </a:fld>
            <a:endParaRPr lang="en-GB"/>
          </a:p>
        </p:txBody>
      </p:sp>
    </p:spTree>
    <p:extLst>
      <p:ext uri="{BB962C8B-B14F-4D97-AF65-F5344CB8AC3E}">
        <p14:creationId xmlns:p14="http://schemas.microsoft.com/office/powerpoint/2010/main" val="40041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4438"/>
            <a:ext cx="9144000" cy="3816429"/>
          </a:xfrm>
          <a:prstGeom prst="rect">
            <a:avLst/>
          </a:prstGeom>
          <a:noFill/>
        </p:spPr>
        <p:txBody>
          <a:bodyPr wrap="square" rtlCol="0">
            <a:spAutoFit/>
          </a:bodyPr>
          <a:lstStyle/>
          <a:p>
            <a:r>
              <a:rPr lang="en-GB" sz="1100" b="1" dirty="0" smtClean="0"/>
              <a:t>Reincarnation</a:t>
            </a:r>
          </a:p>
          <a:p>
            <a:pPr algn="ctr"/>
            <a:endParaRPr lang="en-GB" sz="1100" b="1" dirty="0" smtClean="0"/>
          </a:p>
          <a:p>
            <a:pPr lvl="0" fontAlgn="base">
              <a:spcBef>
                <a:spcPct val="0"/>
              </a:spcBef>
              <a:spcAft>
                <a:spcPct val="0"/>
              </a:spcAft>
            </a:pPr>
            <a:r>
              <a:rPr lang="en-GB" sz="1100" dirty="0" smtClean="0"/>
              <a:t>Reincarnation is the belief that your soul moves onto another being when you die.  Hindu’s call the soul the atman.  They believe that the atman in everything is the same.  So the atman of a plant, animal, or human is the same.  They believe that the atman moves in a series of steps.  It begins in plants and animals, and moves up to human beings.  When someone dies, their atman moves on to another person.  The repeated cycle of birth and death is called Samsara.  </a:t>
            </a:r>
          </a:p>
          <a:p>
            <a:pPr lvl="0" fontAlgn="base">
              <a:spcBef>
                <a:spcPct val="0"/>
              </a:spcBef>
              <a:spcAft>
                <a:spcPct val="0"/>
              </a:spcAft>
            </a:pPr>
            <a:endParaRPr lang="en-GB" sz="1100" dirty="0"/>
          </a:p>
          <a:p>
            <a:pPr lvl="0" fontAlgn="base">
              <a:spcBef>
                <a:spcPct val="0"/>
              </a:spcBef>
              <a:spcAft>
                <a:spcPct val="0"/>
              </a:spcAft>
            </a:pPr>
            <a:r>
              <a:rPr lang="en-GB" sz="1100" b="1" dirty="0" smtClean="0">
                <a:cs typeface="Arial" pitchFamily="34" charset="0"/>
              </a:rPr>
              <a:t>Karma</a:t>
            </a:r>
          </a:p>
          <a:p>
            <a:pPr lvl="0" fontAlgn="base">
              <a:spcBef>
                <a:spcPct val="0"/>
              </a:spcBef>
              <a:spcAft>
                <a:spcPct val="0"/>
              </a:spcAft>
            </a:pPr>
            <a:r>
              <a:rPr lang="en-GB" sz="1100" dirty="0" smtClean="0">
                <a:cs typeface="Arial" pitchFamily="34" charset="0"/>
              </a:rPr>
              <a:t>Karma means action.  It is the way Hindu’s explain how the atman moves from one being to another.  All of your good karma is stored, like a bank account. In your next life, or possibly later on in this life, you should see the rewards for being a good person.  If you have good karma (have lived a good caring life) in this life you will be reborn into a better life next time, if you have bad karma (have lived a bad or selfish life) you will be reborn into a life worse than you have now. </a:t>
            </a:r>
          </a:p>
          <a:p>
            <a:pPr lvl="0" fontAlgn="base">
              <a:spcBef>
                <a:spcPct val="0"/>
              </a:spcBef>
              <a:spcAft>
                <a:spcPct val="0"/>
              </a:spcAft>
            </a:pPr>
            <a:r>
              <a:rPr lang="en-GB" sz="1100" dirty="0" smtClean="0">
                <a:cs typeface="Arial" pitchFamily="34" charset="0"/>
              </a:rPr>
              <a:t>The </a:t>
            </a:r>
            <a:r>
              <a:rPr lang="en-GB" sz="1100" dirty="0">
                <a:cs typeface="Arial" pitchFamily="34" charset="0"/>
              </a:rPr>
              <a:t>aim of samsara is to acquire no bad karma through your actions. </a:t>
            </a:r>
            <a:endParaRPr lang="en-US" dirty="0">
              <a:cs typeface="Arial" pitchFamily="34" charset="0"/>
            </a:endParaRPr>
          </a:p>
          <a:p>
            <a:pPr lvl="0" fontAlgn="base">
              <a:spcBef>
                <a:spcPct val="0"/>
              </a:spcBef>
              <a:spcAft>
                <a:spcPct val="0"/>
              </a:spcAft>
            </a:pPr>
            <a:endParaRPr lang="en-GB" sz="1100" dirty="0" smtClean="0">
              <a:cs typeface="Arial" pitchFamily="34" charset="0"/>
            </a:endParaRPr>
          </a:p>
          <a:p>
            <a:pPr lvl="0" fontAlgn="base">
              <a:spcBef>
                <a:spcPct val="0"/>
              </a:spcBef>
              <a:spcAft>
                <a:spcPct val="0"/>
              </a:spcAft>
            </a:pPr>
            <a:r>
              <a:rPr lang="en-GB" sz="1100" b="1" dirty="0" smtClean="0">
                <a:cs typeface="Arial" pitchFamily="34" charset="0"/>
              </a:rPr>
              <a:t>Aim of reincarnation - Moksha</a:t>
            </a:r>
            <a:endParaRPr lang="en-GB" sz="1100" b="1" dirty="0">
              <a:cs typeface="Arial" pitchFamily="34" charset="0"/>
            </a:endParaRPr>
          </a:p>
          <a:p>
            <a:pPr lvl="0" fontAlgn="base">
              <a:spcBef>
                <a:spcPct val="0"/>
              </a:spcBef>
              <a:spcAft>
                <a:spcPct val="0"/>
              </a:spcAft>
            </a:pPr>
            <a:r>
              <a:rPr lang="en-GB" sz="1100" dirty="0" smtClean="0">
                <a:cs typeface="Arial" pitchFamily="34" charset="0"/>
              </a:rPr>
              <a:t>The </a:t>
            </a:r>
            <a:r>
              <a:rPr lang="en-GB" sz="1100" dirty="0">
                <a:cs typeface="Arial" pitchFamily="34" charset="0"/>
              </a:rPr>
              <a:t>aim of this process is to make the soul perfect so that it can be free from being reincarnated in different bodies. This release is known as moksha.  At this stage, the soul is reunited with Brahman.  </a:t>
            </a:r>
            <a:r>
              <a:rPr lang="en-GB" sz="1100" dirty="0" smtClean="0">
                <a:cs typeface="Arial" pitchFamily="34" charset="0"/>
              </a:rPr>
              <a:t>This is what every Hindu aims to achieve.</a:t>
            </a:r>
            <a:endParaRPr lang="en-GB" sz="1100" dirty="0">
              <a:cs typeface="Arial" pitchFamily="34" charset="0"/>
            </a:endParaRPr>
          </a:p>
          <a:p>
            <a:pPr lvl="0" fontAlgn="base">
              <a:spcBef>
                <a:spcPct val="0"/>
              </a:spcBef>
              <a:spcAft>
                <a:spcPct val="0"/>
              </a:spcAft>
            </a:pPr>
            <a:r>
              <a:rPr lang="en-GB" sz="1100" dirty="0">
                <a:cs typeface="Arial" pitchFamily="34" charset="0"/>
              </a:rPr>
              <a:t>Moksha can only be reached if the soul gains good karma during its lifetimes. </a:t>
            </a:r>
            <a:r>
              <a:rPr lang="en-GB" sz="1100" dirty="0" smtClean="0">
                <a:cs typeface="Arial" pitchFamily="34" charset="0"/>
              </a:rPr>
              <a:t>  For </a:t>
            </a:r>
            <a:r>
              <a:rPr lang="en-GB" sz="1100" dirty="0">
                <a:cs typeface="Arial" pitchFamily="34" charset="0"/>
              </a:rPr>
              <a:t>this reason, souls can go down as well as up on this scale, moving further away from moksha when they perform selfish or evil actions</a:t>
            </a:r>
            <a:r>
              <a:rPr lang="en-GB" sz="1100" dirty="0" smtClean="0">
                <a:cs typeface="Arial" pitchFamily="34" charset="0"/>
              </a:rPr>
              <a:t>.</a:t>
            </a:r>
          </a:p>
          <a:p>
            <a:pPr lvl="0" fontAlgn="base">
              <a:spcBef>
                <a:spcPct val="0"/>
              </a:spcBef>
              <a:spcAft>
                <a:spcPct val="0"/>
              </a:spcAft>
            </a:pPr>
            <a:endParaRPr lang="en-GB" sz="1100" dirty="0">
              <a:cs typeface="Arial" pitchFamily="34" charset="0"/>
            </a:endParaRPr>
          </a:p>
          <a:p>
            <a:pPr lvl="0" fontAlgn="base">
              <a:spcBef>
                <a:spcPct val="0"/>
              </a:spcBef>
              <a:spcAft>
                <a:spcPct val="0"/>
              </a:spcAft>
            </a:pPr>
            <a:r>
              <a:rPr lang="en-GB" sz="1100" b="1" dirty="0" smtClean="0">
                <a:cs typeface="Arial" pitchFamily="34" charset="0"/>
              </a:rPr>
              <a:t>The law of samsara</a:t>
            </a:r>
            <a:endParaRPr lang="en-GB" sz="1100" b="1" dirty="0">
              <a:cs typeface="Arial" pitchFamily="34" charset="0"/>
            </a:endParaRPr>
          </a:p>
          <a:p>
            <a:pPr lvl="0"/>
            <a:r>
              <a:rPr lang="en-GB" sz="1100" dirty="0" smtClean="0">
                <a:latin typeface="Comic Sans MS" pitchFamily="66" charset="0"/>
                <a:cs typeface="Arial" pitchFamily="34" charset="0"/>
              </a:rPr>
              <a:t> </a:t>
            </a:r>
            <a:endParaRPr lang="en-GB" sz="1100" dirty="0">
              <a:latin typeface="Comic Sans MS" pitchFamily="66" charset="0"/>
              <a:cs typeface="Arial" pitchFamily="34" charset="0"/>
            </a:endParaRPr>
          </a:p>
          <a:p>
            <a:endParaRPr lang="en-GB" sz="1100" dirty="0"/>
          </a:p>
        </p:txBody>
      </p:sp>
      <p:sp>
        <p:nvSpPr>
          <p:cNvPr id="6" name="Text Box 5"/>
          <p:cNvSpPr txBox="1">
            <a:spLocks noChangeArrowheads="1"/>
          </p:cNvSpPr>
          <p:nvPr/>
        </p:nvSpPr>
        <p:spPr bwMode="auto">
          <a:xfrm>
            <a:off x="247953" y="3754725"/>
            <a:ext cx="2203873" cy="8489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000" b="0" i="0" u="none" strike="noStrike" cap="none" normalizeH="0" baseline="0" dirty="0" smtClean="0">
                <a:ln>
                  <a:noFill/>
                </a:ln>
                <a:solidFill>
                  <a:schemeClr val="tx1"/>
                </a:solidFill>
                <a:effectLst/>
                <a:cs typeface="Arial" pitchFamily="34" charset="0"/>
              </a:rPr>
              <a:t>The atman’s toughest journey towards moksha (the end of the cycle) is in the form of </a:t>
            </a:r>
            <a:r>
              <a:rPr kumimoji="0" lang="en-GB" sz="1000" b="1" i="0" u="none" strike="noStrike" cap="none" normalizeH="0" baseline="0" dirty="0" smtClean="0">
                <a:ln>
                  <a:noFill/>
                </a:ln>
                <a:solidFill>
                  <a:schemeClr val="tx1"/>
                </a:solidFill>
                <a:effectLst/>
                <a:cs typeface="Arial" pitchFamily="34" charset="0"/>
              </a:rPr>
              <a:t>a plant</a:t>
            </a:r>
            <a:r>
              <a:rPr kumimoji="0" lang="en-GB" sz="1000" b="0" i="0" u="none" strike="noStrike" cap="none" normalizeH="0" baseline="0" dirty="0" smtClean="0">
                <a:ln>
                  <a:noFill/>
                </a:ln>
                <a:solidFill>
                  <a:schemeClr val="tx1"/>
                </a:solidFill>
                <a:effectLst/>
                <a:cs typeface="Arial" pitchFamily="34" charset="0"/>
              </a:rPr>
              <a:t>, where it can do no real harm or collect bad karma. However, neither can it perform compassionate acts that show love and kindness.</a:t>
            </a:r>
            <a:endParaRPr kumimoji="0" lang="en-US" sz="2400" b="0" i="0" u="none" strike="noStrike" cap="none" normalizeH="0" baseline="0" dirty="0" smtClean="0">
              <a:ln>
                <a:noFill/>
              </a:ln>
              <a:solidFill>
                <a:schemeClr val="tx1"/>
              </a:solidFill>
              <a:effectLst/>
              <a:cs typeface="Arial" pitchFamily="34" charset="0"/>
            </a:endParaRPr>
          </a:p>
        </p:txBody>
      </p:sp>
      <p:sp>
        <p:nvSpPr>
          <p:cNvPr id="7" name="Text Box 4"/>
          <p:cNvSpPr txBox="1">
            <a:spLocks noChangeArrowheads="1"/>
          </p:cNvSpPr>
          <p:nvPr/>
        </p:nvSpPr>
        <p:spPr bwMode="auto">
          <a:xfrm>
            <a:off x="1475656" y="5500497"/>
            <a:ext cx="1611923" cy="4774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000" b="0" i="0" u="none" strike="noStrike" cap="none" normalizeH="0" baseline="0" dirty="0" smtClean="0">
                <a:ln>
                  <a:noFill/>
                </a:ln>
                <a:solidFill>
                  <a:schemeClr val="tx1"/>
                </a:solidFill>
                <a:effectLst/>
                <a:cs typeface="Arial" pitchFamily="34" charset="0"/>
              </a:rPr>
              <a:t>When the plant dies, the atman is released and can move up the scale to a small </a:t>
            </a:r>
            <a:r>
              <a:rPr kumimoji="0" lang="en-GB" sz="1000" b="1" i="0" u="none" strike="noStrike" cap="none" normalizeH="0" baseline="0" dirty="0" smtClean="0">
                <a:ln>
                  <a:noFill/>
                </a:ln>
                <a:solidFill>
                  <a:schemeClr val="tx1"/>
                </a:solidFill>
                <a:effectLst/>
                <a:cs typeface="Arial" pitchFamily="34" charset="0"/>
              </a:rPr>
              <a:t>insect or bug</a:t>
            </a:r>
            <a:endParaRPr kumimoji="0" lang="en-US" sz="2400" b="1" i="0" u="none" strike="noStrike" cap="none" normalizeH="0" baseline="0" dirty="0" smtClean="0">
              <a:ln>
                <a:noFill/>
              </a:ln>
              <a:solidFill>
                <a:schemeClr val="tx1"/>
              </a:solidFill>
              <a:effectLst/>
              <a:cs typeface="Arial" pitchFamily="34" charset="0"/>
            </a:endParaRPr>
          </a:p>
        </p:txBody>
      </p:sp>
      <p:sp>
        <p:nvSpPr>
          <p:cNvPr id="8" name="Text Box 3"/>
          <p:cNvSpPr txBox="1">
            <a:spLocks noChangeArrowheads="1"/>
          </p:cNvSpPr>
          <p:nvPr/>
        </p:nvSpPr>
        <p:spPr bwMode="auto">
          <a:xfrm>
            <a:off x="3392957" y="3944035"/>
            <a:ext cx="1729078" cy="8143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000" b="0" i="0" u="none" strike="noStrike" cap="none" normalizeH="0" baseline="0" dirty="0" smtClean="0">
                <a:ln>
                  <a:noFill/>
                </a:ln>
                <a:solidFill>
                  <a:schemeClr val="tx1"/>
                </a:solidFill>
                <a:effectLst/>
                <a:cs typeface="Arial" pitchFamily="34" charset="0"/>
              </a:rPr>
              <a:t>If it was a good bug, it will be reincarnated in the next life as an </a:t>
            </a:r>
            <a:r>
              <a:rPr kumimoji="0" lang="en-GB" sz="1000" b="1" i="0" u="none" strike="noStrike" cap="none" normalizeH="0" baseline="0" dirty="0" smtClean="0">
                <a:ln>
                  <a:noFill/>
                </a:ln>
                <a:solidFill>
                  <a:schemeClr val="tx1"/>
                </a:solidFill>
                <a:effectLst/>
                <a:cs typeface="Arial" pitchFamily="34" charset="0"/>
              </a:rPr>
              <a:t>animal</a:t>
            </a:r>
            <a:r>
              <a:rPr kumimoji="0" lang="en-GB" sz="1000" b="0" i="0" u="none" strike="noStrike" cap="none" normalizeH="0" baseline="0" dirty="0" smtClean="0">
                <a:ln>
                  <a:noFill/>
                </a:ln>
                <a:solidFill>
                  <a:schemeClr val="tx1"/>
                </a:solidFill>
                <a:effectLst/>
                <a:cs typeface="Arial" pitchFamily="34" charset="0"/>
              </a:rPr>
              <a:t>, and may live many times as an animal until earning its way up to being reincarnated as a human</a:t>
            </a:r>
            <a:endParaRPr kumimoji="0" lang="en-US" sz="2400" b="0" i="0" u="none" strike="noStrike" cap="none" normalizeH="0" baseline="0" dirty="0" smtClean="0">
              <a:ln>
                <a:noFill/>
              </a:ln>
              <a:solidFill>
                <a:schemeClr val="tx1"/>
              </a:solidFill>
              <a:effectLst/>
              <a:cs typeface="Arial" pitchFamily="34" charset="0"/>
            </a:endParaRPr>
          </a:p>
        </p:txBody>
      </p:sp>
      <p:sp>
        <p:nvSpPr>
          <p:cNvPr id="9" name="Text Box 2"/>
          <p:cNvSpPr txBox="1">
            <a:spLocks noChangeArrowheads="1"/>
          </p:cNvSpPr>
          <p:nvPr/>
        </p:nvSpPr>
        <p:spPr bwMode="auto">
          <a:xfrm>
            <a:off x="5580112" y="5014722"/>
            <a:ext cx="2340703" cy="9715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000" b="0" i="0" u="none" strike="noStrike" cap="none" normalizeH="0" baseline="0" dirty="0" smtClean="0">
                <a:ln>
                  <a:noFill/>
                </a:ln>
                <a:solidFill>
                  <a:schemeClr val="tx1"/>
                </a:solidFill>
                <a:effectLst/>
                <a:cs typeface="Arial" pitchFamily="34" charset="0"/>
              </a:rPr>
              <a:t>An atman may live a few or possibly thousands of lifetimes as a</a:t>
            </a:r>
            <a:r>
              <a:rPr kumimoji="0" lang="en-GB" sz="1000" b="1" i="0" u="none" strike="noStrike" cap="none" normalizeH="0" baseline="0" dirty="0" smtClean="0">
                <a:ln>
                  <a:noFill/>
                </a:ln>
                <a:solidFill>
                  <a:schemeClr val="tx1"/>
                </a:solidFill>
                <a:effectLst/>
                <a:cs typeface="Arial" pitchFamily="34" charset="0"/>
              </a:rPr>
              <a:t> human</a:t>
            </a:r>
            <a:r>
              <a:rPr kumimoji="0" lang="en-GB" sz="1000" b="0" i="0" u="none" strike="noStrike" cap="none" normalizeH="0" baseline="0" dirty="0" smtClean="0">
                <a:ln>
                  <a:noFill/>
                </a:ln>
                <a:solidFill>
                  <a:schemeClr val="tx1"/>
                </a:solidFill>
                <a:effectLst/>
                <a:cs typeface="Arial" pitchFamily="34" charset="0"/>
              </a:rPr>
              <a:t>, trying to lead a good life that values others and treats all living creatures with respect and compassion. This will help the atman to acquire good karma, bringing it nearer to moksha.</a:t>
            </a:r>
            <a:endParaRPr kumimoji="0" lang="en-US" sz="2400" b="0" i="0" u="none" strike="noStrike" cap="none" normalizeH="0" baseline="0" dirty="0" smtClean="0">
              <a:ln>
                <a:noFill/>
              </a:ln>
              <a:solidFill>
                <a:schemeClr val="tx1"/>
              </a:solidFill>
              <a:effectLst/>
              <a:cs typeface="Arial" pitchFamily="34" charset="0"/>
            </a:endParaRPr>
          </a:p>
        </p:txBody>
      </p:sp>
      <p:sp>
        <p:nvSpPr>
          <p:cNvPr id="10" name="Text Box 25"/>
          <p:cNvSpPr txBox="1">
            <a:spLocks noChangeArrowheads="1"/>
          </p:cNvSpPr>
          <p:nvPr/>
        </p:nvSpPr>
        <p:spPr bwMode="auto">
          <a:xfrm>
            <a:off x="7778541" y="3674358"/>
            <a:ext cx="1157816" cy="50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1000" b="0" i="0" u="none" strike="noStrike" cap="none" normalizeH="0" baseline="0" dirty="0" smtClean="0">
                <a:ln>
                  <a:noFill/>
                </a:ln>
                <a:solidFill>
                  <a:schemeClr val="tx1"/>
                </a:solidFill>
                <a:effectLst/>
                <a:cs typeface="Arial" pitchFamily="34" charset="0"/>
              </a:rPr>
              <a:t>To dedicate your life to wisdom or worship is the ultimate way for your atman to reach moksha</a:t>
            </a:r>
            <a:endParaRPr kumimoji="0" lang="en-US" sz="2400" b="0" i="0" u="none" strike="noStrike" cap="none" normalizeH="0" baseline="0" dirty="0" smtClean="0">
              <a:ln>
                <a:noFill/>
              </a:ln>
              <a:solidFill>
                <a:schemeClr val="tx1"/>
              </a:solidFill>
              <a:effectLst/>
              <a:cs typeface="Arial" pitchFamily="34" charset="0"/>
            </a:endParaRPr>
          </a:p>
        </p:txBody>
      </p:sp>
      <p:cxnSp>
        <p:nvCxnSpPr>
          <p:cNvPr id="12" name="Straight Arrow Connector 11"/>
          <p:cNvCxnSpPr/>
          <p:nvPr/>
        </p:nvCxnSpPr>
        <p:spPr>
          <a:xfrm>
            <a:off x="1691680" y="4758423"/>
            <a:ext cx="504056" cy="74207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915816" y="4984709"/>
            <a:ext cx="620325" cy="58836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168117" y="4351229"/>
            <a:ext cx="1276091" cy="66349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6948264" y="4179183"/>
            <a:ext cx="830277" cy="83553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93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14748" y="14748"/>
            <a:ext cx="8259096" cy="3849886"/>
          </a:xfrm>
          <a:custGeom>
            <a:avLst/>
            <a:gdLst>
              <a:gd name="connsiteX0" fmla="*/ 0 w 8259096"/>
              <a:gd name="connsiteY0" fmla="*/ 3849329 h 3849886"/>
              <a:gd name="connsiteX1" fmla="*/ 4144296 w 8259096"/>
              <a:gd name="connsiteY1" fmla="*/ 3215149 h 3849886"/>
              <a:gd name="connsiteX2" fmla="*/ 8259096 w 8259096"/>
              <a:gd name="connsiteY2" fmla="*/ 0 h 3849886"/>
            </a:gdLst>
            <a:ahLst/>
            <a:cxnLst>
              <a:cxn ang="0">
                <a:pos x="connsiteX0" y="connsiteY0"/>
              </a:cxn>
              <a:cxn ang="0">
                <a:pos x="connsiteX1" y="connsiteY1"/>
              </a:cxn>
              <a:cxn ang="0">
                <a:pos x="connsiteX2" y="connsiteY2"/>
              </a:cxn>
            </a:cxnLst>
            <a:rect l="l" t="t" r="r" b="b"/>
            <a:pathLst>
              <a:path w="8259096" h="3849886">
                <a:moveTo>
                  <a:pt x="0" y="3849329"/>
                </a:moveTo>
                <a:cubicBezTo>
                  <a:pt x="1383890" y="3853016"/>
                  <a:pt x="2767780" y="3856704"/>
                  <a:pt x="4144296" y="3215149"/>
                </a:cubicBezTo>
                <a:cubicBezTo>
                  <a:pt x="5520812" y="2573594"/>
                  <a:pt x="6889954" y="1286797"/>
                  <a:pt x="825909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7"/>
          <p:cNvSpPr/>
          <p:nvPr/>
        </p:nvSpPr>
        <p:spPr>
          <a:xfrm>
            <a:off x="-14748" y="737419"/>
            <a:ext cx="9173496" cy="4336393"/>
          </a:xfrm>
          <a:custGeom>
            <a:avLst/>
            <a:gdLst>
              <a:gd name="connsiteX0" fmla="*/ 0 w 9173496"/>
              <a:gd name="connsiteY0" fmla="*/ 4277033 h 4336393"/>
              <a:gd name="connsiteX1" fmla="*/ 3082413 w 9173496"/>
              <a:gd name="connsiteY1" fmla="*/ 4144297 h 4336393"/>
              <a:gd name="connsiteX2" fmla="*/ 6282813 w 9173496"/>
              <a:gd name="connsiteY2" fmla="*/ 2684207 h 4336393"/>
              <a:gd name="connsiteX3" fmla="*/ 9173496 w 9173496"/>
              <a:gd name="connsiteY3" fmla="*/ 0 h 4336393"/>
            </a:gdLst>
            <a:ahLst/>
            <a:cxnLst>
              <a:cxn ang="0">
                <a:pos x="connsiteX0" y="connsiteY0"/>
              </a:cxn>
              <a:cxn ang="0">
                <a:pos x="connsiteX1" y="connsiteY1"/>
              </a:cxn>
              <a:cxn ang="0">
                <a:pos x="connsiteX2" y="connsiteY2"/>
              </a:cxn>
              <a:cxn ang="0">
                <a:pos x="connsiteX3" y="connsiteY3"/>
              </a:cxn>
            </a:cxnLst>
            <a:rect l="l" t="t" r="r" b="b"/>
            <a:pathLst>
              <a:path w="9173496" h="4336393">
                <a:moveTo>
                  <a:pt x="0" y="4277033"/>
                </a:moveTo>
                <a:cubicBezTo>
                  <a:pt x="1017639" y="4343400"/>
                  <a:pt x="2035278" y="4409768"/>
                  <a:pt x="3082413" y="4144297"/>
                </a:cubicBezTo>
                <a:cubicBezTo>
                  <a:pt x="4129548" y="3878826"/>
                  <a:pt x="5267633" y="3374923"/>
                  <a:pt x="6282813" y="2684207"/>
                </a:cubicBezTo>
                <a:cubicBezTo>
                  <a:pt x="7297994" y="1993491"/>
                  <a:pt x="8235745" y="996745"/>
                  <a:pt x="917349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16" descr="MCNA00024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149080"/>
            <a:ext cx="6286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7" descr="MCj0437641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5003" y="4149079"/>
            <a:ext cx="5810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8" descr="MCj036638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67058" y="3482655"/>
            <a:ext cx="5969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9" descr="MCj0310408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64975" y="1129786"/>
            <a:ext cx="5334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0" descr="MCj0428291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96136" y="2349266"/>
            <a:ext cx="67627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7847935" y="332656"/>
            <a:ext cx="1166113" cy="369332"/>
          </a:xfrm>
          <a:prstGeom prst="rect">
            <a:avLst/>
          </a:prstGeom>
          <a:noFill/>
        </p:spPr>
        <p:txBody>
          <a:bodyPr wrap="square" rtlCol="0">
            <a:spAutoFit/>
          </a:bodyPr>
          <a:lstStyle/>
          <a:p>
            <a:r>
              <a:rPr lang="en-GB" b="1" dirty="0" smtClean="0"/>
              <a:t>Brahman</a:t>
            </a:r>
            <a:endParaRPr lang="en-GB" b="1" dirty="0"/>
          </a:p>
        </p:txBody>
      </p:sp>
      <p:cxnSp>
        <p:nvCxnSpPr>
          <p:cNvPr id="16" name="Straight Arrow Connector 15"/>
          <p:cNvCxnSpPr/>
          <p:nvPr/>
        </p:nvCxnSpPr>
        <p:spPr>
          <a:xfrm flipV="1">
            <a:off x="979542" y="4581128"/>
            <a:ext cx="864096" cy="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843808" y="4065373"/>
            <a:ext cx="1223250" cy="36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4697799" y="3302113"/>
            <a:ext cx="916154" cy="47661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6588224" y="2062998"/>
            <a:ext cx="676751" cy="5725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892182" y="810395"/>
            <a:ext cx="569132" cy="63878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6545774" y="1845608"/>
            <a:ext cx="627208" cy="50365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663160" y="3168416"/>
            <a:ext cx="772936" cy="43710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805896" y="3944368"/>
            <a:ext cx="1046024" cy="30340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979542" y="4430173"/>
            <a:ext cx="864097"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4244" y="-693"/>
            <a:ext cx="2794692" cy="784830"/>
          </a:xfrm>
          <a:prstGeom prst="rect">
            <a:avLst/>
          </a:prstGeom>
          <a:noFill/>
        </p:spPr>
        <p:txBody>
          <a:bodyPr wrap="square" rtlCol="0">
            <a:spAutoFit/>
          </a:bodyPr>
          <a:lstStyle/>
          <a:p>
            <a:r>
              <a:rPr lang="en-GB" sz="1200" b="1" dirty="0" smtClean="0"/>
              <a:t>Good life</a:t>
            </a:r>
          </a:p>
          <a:p>
            <a:r>
              <a:rPr lang="en-GB" sz="1100" dirty="0" smtClean="0"/>
              <a:t>Add an example of a good act for each step that would allow you to be reborn into a better life</a:t>
            </a:r>
            <a:endParaRPr lang="en-GB" sz="1100" dirty="0"/>
          </a:p>
        </p:txBody>
      </p:sp>
      <p:sp>
        <p:nvSpPr>
          <p:cNvPr id="31" name="TextBox 30"/>
          <p:cNvSpPr txBox="1"/>
          <p:nvPr/>
        </p:nvSpPr>
        <p:spPr>
          <a:xfrm>
            <a:off x="6334599" y="6078196"/>
            <a:ext cx="2794692" cy="784830"/>
          </a:xfrm>
          <a:prstGeom prst="rect">
            <a:avLst/>
          </a:prstGeom>
          <a:noFill/>
        </p:spPr>
        <p:txBody>
          <a:bodyPr wrap="square" rtlCol="0">
            <a:spAutoFit/>
          </a:bodyPr>
          <a:lstStyle/>
          <a:p>
            <a:r>
              <a:rPr lang="en-GB" sz="1200" b="1" dirty="0" smtClean="0"/>
              <a:t>Bad life</a:t>
            </a:r>
          </a:p>
          <a:p>
            <a:r>
              <a:rPr lang="en-GB" sz="1100" dirty="0" smtClean="0"/>
              <a:t>Add an example of a bad act for each step that would mean you were reborn into a worse life</a:t>
            </a:r>
            <a:endParaRPr lang="en-GB" sz="1100" dirty="0"/>
          </a:p>
        </p:txBody>
      </p:sp>
    </p:spTree>
    <p:extLst>
      <p:ext uri="{BB962C8B-B14F-4D97-AF65-F5344CB8AC3E}">
        <p14:creationId xmlns:p14="http://schemas.microsoft.com/office/powerpoint/2010/main" val="1420428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549</Words>
  <Application>Microsoft Office PowerPoint</Application>
  <PresentationFormat>On-screen Show (4:3)</PresentationFormat>
  <Paragraphs>24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Comic Sans MS</vt:lpstr>
      <vt:lpstr>Office Theme</vt:lpstr>
      <vt:lpstr>PowerPoint Presentation</vt:lpstr>
      <vt:lpstr>PowerPoint Presentation</vt:lpstr>
    </vt:vector>
  </TitlesOfParts>
  <Company>St. Thomas More Catholic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Morton</dc:creator>
  <cp:lastModifiedBy>LINDA BYRNE</cp:lastModifiedBy>
  <cp:revision>13</cp:revision>
  <dcterms:created xsi:type="dcterms:W3CDTF">2012-07-04T07:07:24Z</dcterms:created>
  <dcterms:modified xsi:type="dcterms:W3CDTF">2020-06-22T07:50:52Z</dcterms:modified>
</cp:coreProperties>
</file>