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3" r:id="rId5"/>
    <p:sldId id="260" r:id="rId6"/>
    <p:sldId id="261" r:id="rId7"/>
    <p:sldId id="262" r:id="rId8"/>
    <p:sldId id="258" r:id="rId9"/>
    <p:sldId id="259" r:id="rId10"/>
    <p:sldId id="269" r:id="rId11"/>
    <p:sldId id="26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01/06/2020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ropbox.com/sh/dfm6gywfe7x3nm6/AAAmb7XvffC_Nt-vj-k_mio7a?dl=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7JSSOCj7PKg" TargetMode="External"/><Relationship Id="rId3" Type="http://schemas.openxmlformats.org/officeDocument/2006/relationships/image" Target="../media/image30.jpe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hyperlink" Target="https://youtu.be/USx4JJrCAIw" TargetMode="External"/><Relationship Id="rId1" Type="http://schemas.openxmlformats.org/officeDocument/2006/relationships/slideLayout" Target="../slideLayouts/slideLayout7.xml"/><Relationship Id="rId6" Type="http://schemas.openxmlformats.org/officeDocument/2006/relationships/hyperlink" Target="https://youtu.be/I38DLrCBeAA" TargetMode="External"/><Relationship Id="rId11" Type="http://schemas.openxmlformats.org/officeDocument/2006/relationships/image" Target="../media/image34.jpg"/><Relationship Id="rId5" Type="http://schemas.openxmlformats.org/officeDocument/2006/relationships/image" Target="../media/image31.jpeg"/><Relationship Id="rId10" Type="http://schemas.openxmlformats.org/officeDocument/2006/relationships/hyperlink" Target="https://youtu.be/ij6NURPqnck" TargetMode="External"/><Relationship Id="rId4" Type="http://schemas.openxmlformats.org/officeDocument/2006/relationships/hyperlink" Target="https://youtu.be/Tb40hA0vip0" TargetMode="External"/><Relationship Id="rId9" Type="http://schemas.openxmlformats.org/officeDocument/2006/relationships/image" Target="../media/image33.jp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youtu.be/eqnFUASMthY" TargetMode="External"/><Relationship Id="rId3" Type="http://schemas.openxmlformats.org/officeDocument/2006/relationships/slide" Target="slide3.xml"/><Relationship Id="rId7" Type="http://schemas.openxmlformats.org/officeDocument/2006/relationships/hyperlink" Target="https://www.getepic.com/app/profile-select" TargetMode="External"/><Relationship Id="rId12" Type="http://schemas.openxmlformats.org/officeDocument/2006/relationships/hyperlink" Target="https://youtu.be/8_iS28GdE0A"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s://youtu.be/Tb40hA0vip0" TargetMode="External"/><Relationship Id="rId5" Type="http://schemas.openxmlformats.org/officeDocument/2006/relationships/hyperlink" Target="https://readtheory.org/auth/login" TargetMode="External"/><Relationship Id="rId10" Type="http://schemas.openxmlformats.org/officeDocument/2006/relationships/image" Target="../media/image38.jpg"/><Relationship Id="rId4" Type="http://schemas.openxmlformats.org/officeDocument/2006/relationships/image" Target="../media/image23.png"/><Relationship Id="rId9" Type="http://schemas.openxmlformats.org/officeDocument/2006/relationships/hyperlink" Target="https://youtu.be/H7UD4sbQJxM" TargetMode="External"/><Relationship Id="rId14" Type="http://schemas.openxmlformats.org/officeDocument/2006/relationships/hyperlink" Target="https://youtu.be/rBmQDa8lJ9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17.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23.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3.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thenational.academy/online-classroom/schedule/#schedule" TargetMode="External"/><Relationship Id="rId13" Type="http://schemas.openxmlformats.org/officeDocument/2006/relationships/image" Target="../media/image8.png"/><Relationship Id="rId18" Type="http://schemas.openxmlformats.org/officeDocument/2006/relationships/image" Target="../media/image11.png"/><Relationship Id="rId26" Type="http://schemas.openxmlformats.org/officeDocument/2006/relationships/slide" Target="slide12.xml"/><Relationship Id="rId3" Type="http://schemas.openxmlformats.org/officeDocument/2006/relationships/hyperlink" Target="https://www.morningchallenge.co.uk/home" TargetMode="External"/><Relationship Id="rId21" Type="http://schemas.openxmlformats.org/officeDocument/2006/relationships/image" Target="../media/image13.png"/><Relationship Id="rId34" Type="http://schemas.openxmlformats.org/officeDocument/2006/relationships/image" Target="../media/image21.png"/><Relationship Id="rId7" Type="http://schemas.openxmlformats.org/officeDocument/2006/relationships/hyperlink" Target="https://www.getepic.com/sign-in/educator" TargetMode="External"/><Relationship Id="rId12" Type="http://schemas.openxmlformats.org/officeDocument/2006/relationships/slide" Target="slide8.xml"/><Relationship Id="rId17" Type="http://schemas.openxmlformats.org/officeDocument/2006/relationships/slide" Target="slide7.xml"/><Relationship Id="rId25" Type="http://schemas.openxmlformats.org/officeDocument/2006/relationships/image" Target="../media/image16.png"/><Relationship Id="rId33" Type="http://schemas.openxmlformats.org/officeDocument/2006/relationships/slide" Target="slide11.xml"/><Relationship Id="rId2" Type="http://schemas.openxmlformats.org/officeDocument/2006/relationships/image" Target="../media/image4.png"/><Relationship Id="rId16" Type="http://schemas.openxmlformats.org/officeDocument/2006/relationships/image" Target="../media/image10.png"/><Relationship Id="rId20" Type="http://schemas.openxmlformats.org/officeDocument/2006/relationships/slide" Target="slide6.xml"/><Relationship Id="rId29"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7.png"/><Relationship Id="rId24" Type="http://schemas.openxmlformats.org/officeDocument/2006/relationships/image" Target="../media/image15.png"/><Relationship Id="rId32" Type="http://schemas.openxmlformats.org/officeDocument/2006/relationships/image" Target="../media/image20.png"/><Relationship Id="rId5" Type="http://schemas.openxmlformats.org/officeDocument/2006/relationships/hyperlink" Target="https://whiterosemaths.com/homelearning/" TargetMode="External"/><Relationship Id="rId15" Type="http://schemas.openxmlformats.org/officeDocument/2006/relationships/image" Target="../media/image9.gif"/><Relationship Id="rId23" Type="http://schemas.openxmlformats.org/officeDocument/2006/relationships/slide" Target="slide9.xml"/><Relationship Id="rId28" Type="http://schemas.openxmlformats.org/officeDocument/2006/relationships/hyperlink" Target="https://www.bbc.co.uk/bitesize/levels/zbr9wmn" TargetMode="External"/><Relationship Id="rId10" Type="http://schemas.openxmlformats.org/officeDocument/2006/relationships/image" Target="../media/image6.png"/><Relationship Id="rId19" Type="http://schemas.openxmlformats.org/officeDocument/2006/relationships/image" Target="../media/image12.png"/><Relationship Id="rId31" Type="http://schemas.openxmlformats.org/officeDocument/2006/relationships/hyperlink" Target="https://www.thenational.academy/assembly" TargetMode="External"/><Relationship Id="rId4" Type="http://schemas.openxmlformats.org/officeDocument/2006/relationships/hyperlink" Target="https://ttrockstars.com/" TargetMode="External"/><Relationship Id="rId9" Type="http://schemas.openxmlformats.org/officeDocument/2006/relationships/image" Target="../media/image5.png"/><Relationship Id="rId14" Type="http://schemas.openxmlformats.org/officeDocument/2006/relationships/slide" Target="slide4.xml"/><Relationship Id="rId22" Type="http://schemas.openxmlformats.org/officeDocument/2006/relationships/image" Target="../media/image14.png"/><Relationship Id="rId27" Type="http://schemas.openxmlformats.org/officeDocument/2006/relationships/image" Target="../media/image17.jpg"/><Relationship Id="rId30" Type="http://schemas.openxmlformats.org/officeDocument/2006/relationships/image" Target="../media/image19.png"/><Relationship Id="rId35"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bbc.co.uk/teach/supermovers/ks1--ks2-mfl-french-greetings-with-ben-shires/zdpdvk7" TargetMode="External"/><Relationship Id="rId4" Type="http://schemas.openxmlformats.org/officeDocument/2006/relationships/hyperlink" Target="https://www.bbc.co.uk/bitesize/subjects/z39d7t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Firststopsafetytraininguk/" TargetMode="External"/><Relationship Id="rId13" Type="http://schemas.openxmlformats.org/officeDocument/2006/relationships/hyperlink" Target="https://www.gonoodle.com/" TargetMode="External"/><Relationship Id="rId3" Type="http://schemas.openxmlformats.org/officeDocument/2006/relationships/image" Target="../media/image24.png"/><Relationship Id="rId7" Type="http://schemas.openxmlformats.org/officeDocument/2006/relationships/hyperlink" Target="https://www.facebook.com/shapercaper/" TargetMode="External"/><Relationship Id="rId12" Type="http://schemas.openxmlformats.org/officeDocument/2006/relationships/hyperlink" Target="https://www.youtube.com/channel/UCAxW1XT0iEJo0TYlRfn6rYQ" TargetMode="External"/><Relationship Id="rId2" Type="http://schemas.openxmlformats.org/officeDocument/2006/relationships/image" Target="../media/image10.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instagram.com/diannebuswell/" TargetMode="External"/><Relationship Id="rId11" Type="http://schemas.openxmlformats.org/officeDocument/2006/relationships/hyperlink" Target="https://www.instagram.com/theballetcoach/" TargetMode="External"/><Relationship Id="rId5" Type="http://schemas.openxmlformats.org/officeDocument/2006/relationships/hyperlink" Target="https://www.instagram.com/kimberlywyatt/" TargetMode="External"/><Relationship Id="rId15" Type="http://schemas.openxmlformats.org/officeDocument/2006/relationships/image" Target="../media/image23.png"/><Relationship Id="rId10" Type="http://schemas.openxmlformats.org/officeDocument/2006/relationships/hyperlink" Target="https://www.facebook.com/sfcacademy1/" TargetMode="External"/><Relationship Id="rId4" Type="http://schemas.openxmlformats.org/officeDocument/2006/relationships/hyperlink" Target="https://www.youtube.com/channel/UC8PDFwCV0HHcl08-1SzdiBw" TargetMode="External"/><Relationship Id="rId9" Type="http://schemas.openxmlformats.org/officeDocument/2006/relationships/hyperlink" Target="https://www.facebook.com/diversedancemix/" TargetMode="Externa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liturgyoffice.org.uk/Resources/Marriage/Reflections/OCM-Lectionary-N9-R.pdf" TargetMode="External"/><Relationship Id="rId5" Type="http://schemas.openxmlformats.org/officeDocument/2006/relationships/hyperlink" Target="https://youtu.be/KwJJJoSGw84" TargetMode="External"/><Relationship Id="rId4" Type="http://schemas.openxmlformats.org/officeDocument/2006/relationships/hyperlink" Target="https://www.youtube.com/watch?v=bGZC24FNGR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3.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3.xml"/><Relationship Id="rId4" Type="http://schemas.openxmlformats.org/officeDocument/2006/relationships/hyperlink" Target="http://ypte.org.uk/factsheets/minibeasts/grouping-invertebrat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www.purplemash.com/sch/stjosephssn16" TargetMode="External"/><Relationship Id="rId4" Type="http://schemas.openxmlformats.org/officeDocument/2006/relationships/hyperlink" Target="https://www.bbc.co.uk/bitesize/topics/zf2f9j6/articles/z3c6t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3839" y="1389653"/>
            <a:ext cx="10744116" cy="5049783"/>
          </a:xfrm>
          <a:solidFill>
            <a:schemeClr val="accent4">
              <a:lumMod val="40000"/>
              <a:lumOff val="60000"/>
            </a:schemeClr>
          </a:solidFill>
        </p:spPr>
        <p:txBody>
          <a:bodyPr>
            <a:noAutofit/>
          </a:bodyPr>
          <a:lstStyle/>
          <a:p>
            <a:r>
              <a:rPr lang="en-GB" sz="1800" dirty="0" smtClean="0"/>
              <a:t>Hello everyone! I hope you had a wonderful half term and enjoyed the amazing weather that we’ve been having. I’d love to hear what you’ve been up to.</a:t>
            </a:r>
          </a:p>
          <a:p>
            <a:r>
              <a:rPr lang="en-GB" sz="1800" dirty="0"/>
              <a:t>This half </a:t>
            </a:r>
            <a:r>
              <a:rPr lang="en-GB" sz="1800" dirty="0" smtClean="0"/>
              <a:t>term our topic is Beast Creator. We’ll explore </a:t>
            </a:r>
            <a:r>
              <a:rPr lang="en-GB" sz="1800" dirty="0"/>
              <a:t>a range of </a:t>
            </a:r>
            <a:r>
              <a:rPr lang="en-GB" sz="1800" dirty="0" err="1"/>
              <a:t>minibeasts</a:t>
            </a:r>
            <a:r>
              <a:rPr lang="en-GB" sz="1800" dirty="0"/>
              <a:t> and small creatures. Taking photographs, making notes and listening carefully to expert explanations will help us to understand how </a:t>
            </a:r>
            <a:r>
              <a:rPr lang="en-GB" sz="1800" dirty="0" err="1"/>
              <a:t>minibeasts</a:t>
            </a:r>
            <a:r>
              <a:rPr lang="en-GB" sz="1800" dirty="0"/>
              <a:t> move, what they eat and where they live. Using what we’ve learned, we’ll write an interesting </a:t>
            </a:r>
            <a:r>
              <a:rPr lang="en-GB" sz="1800" dirty="0" err="1"/>
              <a:t>minibeast</a:t>
            </a:r>
            <a:r>
              <a:rPr lang="en-GB" sz="1800" dirty="0"/>
              <a:t> report. In science, we’ll learn how to categorise </a:t>
            </a:r>
            <a:r>
              <a:rPr lang="en-GB" sz="1800" dirty="0" err="1"/>
              <a:t>minibeasts</a:t>
            </a:r>
            <a:r>
              <a:rPr lang="en-GB" sz="1800" dirty="0"/>
              <a:t> and investigate woodlice habitats. We’ll make detailed drawings of our </a:t>
            </a:r>
            <a:r>
              <a:rPr lang="en-GB" sz="1800" dirty="0" err="1" smtClean="0"/>
              <a:t>minibeasts</a:t>
            </a:r>
            <a:r>
              <a:rPr lang="en-GB" sz="1800" dirty="0" smtClean="0"/>
              <a:t> and present </a:t>
            </a:r>
            <a:r>
              <a:rPr lang="en-GB" sz="1800" dirty="0"/>
              <a:t>data about </a:t>
            </a:r>
            <a:r>
              <a:rPr lang="en-GB" sz="1800" dirty="0" smtClean="0"/>
              <a:t>them. </a:t>
            </a:r>
            <a:r>
              <a:rPr lang="en-GB" sz="1800" dirty="0"/>
              <a:t>Using wood, stones, garden canes and other natural materials, </a:t>
            </a:r>
            <a:r>
              <a:rPr lang="en-GB" sz="1800" dirty="0" smtClean="0"/>
              <a:t>you can create </a:t>
            </a:r>
            <a:r>
              <a:rPr lang="en-GB" sz="1800" dirty="0"/>
              <a:t>‘</a:t>
            </a:r>
            <a:r>
              <a:rPr lang="en-GB" sz="1800" dirty="0" err="1"/>
              <a:t>minibeast</a:t>
            </a:r>
            <a:r>
              <a:rPr lang="en-GB" sz="1800" dirty="0"/>
              <a:t> hotels’ and write adverts to attract </a:t>
            </a:r>
            <a:r>
              <a:rPr lang="en-GB" sz="1800" dirty="0" err="1"/>
              <a:t>minibeasts</a:t>
            </a:r>
            <a:r>
              <a:rPr lang="en-GB" sz="1800" dirty="0"/>
              <a:t> to stay in them. We’ll create a comic about deadly creatures and use interesting vocabulary to write </a:t>
            </a:r>
            <a:r>
              <a:rPr lang="en-GB" sz="1800" dirty="0" err="1"/>
              <a:t>minibeast</a:t>
            </a:r>
            <a:r>
              <a:rPr lang="en-GB" sz="1800" dirty="0"/>
              <a:t> poems. </a:t>
            </a:r>
            <a:r>
              <a:rPr lang="en-GB" sz="1800" dirty="0" smtClean="0"/>
              <a:t>At </a:t>
            </a:r>
            <a:r>
              <a:rPr lang="en-GB" sz="1800" dirty="0"/>
              <a:t>the end of the project, </a:t>
            </a:r>
            <a:r>
              <a:rPr lang="en-GB" sz="1800" dirty="0" smtClean="0"/>
              <a:t>you can </a:t>
            </a:r>
            <a:r>
              <a:rPr lang="en-GB" sz="1800" dirty="0"/>
              <a:t>write fantasy stories about a </a:t>
            </a:r>
            <a:r>
              <a:rPr lang="en-GB" sz="1800" dirty="0" err="1"/>
              <a:t>minibeast’s</a:t>
            </a:r>
            <a:r>
              <a:rPr lang="en-GB" sz="1800" dirty="0"/>
              <a:t> adventures, make a fantastic fact file and create a 3-D </a:t>
            </a:r>
            <a:r>
              <a:rPr lang="en-GB" sz="1800" dirty="0" err="1"/>
              <a:t>minibeast</a:t>
            </a:r>
            <a:r>
              <a:rPr lang="en-GB" sz="1800" dirty="0"/>
              <a:t> using a range of </a:t>
            </a:r>
            <a:r>
              <a:rPr lang="en-GB" sz="1800" dirty="0" smtClean="0"/>
              <a:t>materials. Can you start your project by going on </a:t>
            </a:r>
            <a:r>
              <a:rPr lang="en-GB" sz="1800" dirty="0"/>
              <a:t>a </a:t>
            </a:r>
            <a:r>
              <a:rPr lang="en-GB" sz="1800" dirty="0" err="1"/>
              <a:t>minibeast</a:t>
            </a:r>
            <a:r>
              <a:rPr lang="en-GB" sz="1800" dirty="0"/>
              <a:t> hunt? Take plenty of photos and use an app or spotting guide to identify different creatures</a:t>
            </a:r>
            <a:r>
              <a:rPr lang="en-GB" sz="1800" dirty="0" smtClean="0"/>
              <a:t>. What do you find? Where does it like to live?  I’ve added a huge library of topic books to your Get Epic reading lists too, there/s some really interesting stuff in there.</a:t>
            </a:r>
          </a:p>
          <a:p>
            <a:r>
              <a:rPr lang="en-GB" sz="1800" dirty="0" smtClean="0"/>
              <a:t>Maths will continue on White Rose Hub and English via The Oak academy. A heap of resources for this term can be found in the Dropbox link here</a:t>
            </a:r>
            <a:r>
              <a:rPr lang="en-GB" sz="1800" dirty="0"/>
              <a:t>: </a:t>
            </a:r>
            <a:r>
              <a:rPr lang="en-GB" sz="1800" dirty="0">
                <a:hlinkClick r:id="rId2"/>
              </a:rPr>
              <a:t>https://</a:t>
            </a:r>
            <a:r>
              <a:rPr lang="en-GB" sz="1800" dirty="0" smtClean="0">
                <a:hlinkClick r:id="rId2"/>
              </a:rPr>
              <a:t>www.dropbox.com/sh/dfm6gywfe7x3nm6/AAAmb7XvffC_Nt-vj-k_mio7a?dl=0</a:t>
            </a:r>
            <a:r>
              <a:rPr lang="en-GB" sz="1800" dirty="0" smtClean="0"/>
              <a:t> </a:t>
            </a:r>
          </a:p>
          <a:p>
            <a:r>
              <a:rPr lang="en-GB" sz="1800" dirty="0" smtClean="0"/>
              <a:t>Looking forward to some amazing work this term!</a:t>
            </a:r>
          </a:p>
          <a:p>
            <a:endParaRPr lang="en-GB" sz="1800" dirty="0" smtClean="0"/>
          </a:p>
        </p:txBody>
      </p:sp>
      <p:sp>
        <p:nvSpPr>
          <p:cNvPr id="2" name="Title 1"/>
          <p:cNvSpPr>
            <a:spLocks noGrp="1"/>
          </p:cNvSpPr>
          <p:nvPr>
            <p:ph type="ctrTitle"/>
          </p:nvPr>
        </p:nvSpPr>
        <p:spPr>
          <a:xfrm>
            <a:off x="2137893" y="397808"/>
            <a:ext cx="9144000" cy="991846"/>
          </a:xfrm>
        </p:spPr>
        <p:txBody>
          <a:bodyPr/>
          <a:lstStyle/>
          <a:p>
            <a:r>
              <a:rPr lang="en-GB" u="sng" dirty="0" smtClean="0"/>
              <a:t>Summer Term 2 – Week 1</a:t>
            </a:r>
            <a:endParaRPr lang="en-GB" u="sng" dirty="0"/>
          </a:p>
        </p:txBody>
      </p:sp>
      <p:pic>
        <p:nvPicPr>
          <p:cNvPr id="1026" name="Picture 2" descr="Bitmoji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83" y="226100"/>
            <a:ext cx="1826700" cy="116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428" y="811369"/>
            <a:ext cx="2885974" cy="2540912"/>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880" y="3350157"/>
            <a:ext cx="2802905" cy="2802905"/>
          </a:xfrm>
          <a:prstGeom prst="rect">
            <a:avLst/>
          </a:prstGeom>
        </p:spPr>
      </p:pic>
      <p:pic>
        <p:nvPicPr>
          <p:cNvPr id="1028" name="Picture 4" descr="Bitmoji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7846251" y="317419"/>
            <a:ext cx="2675788" cy="1764406"/>
          </a:xfrm>
          <a:prstGeom prst="wedgeRoundRectCallout">
            <a:avLst>
              <a:gd name="adj1" fmla="val 46069"/>
              <a:gd name="adj2" fmla="val 902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spTree>
    <p:extLst>
      <p:ext uri="{BB962C8B-B14F-4D97-AF65-F5344CB8AC3E}">
        <p14:creationId xmlns:p14="http://schemas.microsoft.com/office/powerpoint/2010/main" val="385724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 y="2187104"/>
            <a:ext cx="4210363" cy="42103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50760" y="202404"/>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3" name="Picture 2">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15044" t="18103" r="14773" b="27739"/>
          <a:stretch/>
        </p:blipFill>
        <p:spPr>
          <a:xfrm>
            <a:off x="9835168" y="789877"/>
            <a:ext cx="1485362" cy="1146219"/>
          </a:xfrm>
          <a:prstGeom prst="rect">
            <a:avLst/>
          </a:prstGeom>
        </p:spPr>
      </p:pic>
      <p:sp>
        <p:nvSpPr>
          <p:cNvPr id="8" name="Right Arrow 7"/>
          <p:cNvSpPr/>
          <p:nvPr/>
        </p:nvSpPr>
        <p:spPr>
          <a:xfrm>
            <a:off x="6355821" y="911159"/>
            <a:ext cx="3447247" cy="903652"/>
          </a:xfrm>
          <a:prstGeom prst="rightArrow">
            <a:avLst>
              <a:gd name="adj1" fmla="val 92756"/>
              <a:gd name="adj2" fmla="val 50000"/>
            </a:avLst>
          </a:prstGeom>
          <a:solidFill>
            <a:srgbClr val="D75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04052" y="947487"/>
            <a:ext cx="1943930" cy="830997"/>
          </a:xfrm>
          <a:prstGeom prst="rect">
            <a:avLst/>
          </a:prstGeom>
          <a:noFill/>
        </p:spPr>
        <p:txBody>
          <a:bodyPr wrap="non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Log in and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complete your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comprehension tasks</a:t>
            </a:r>
            <a:endParaRPr lang="en-US" sz="16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1523" y="2017690"/>
            <a:ext cx="1412651" cy="1412651"/>
          </a:xfrm>
          <a:prstGeom prst="rect">
            <a:avLst/>
          </a:prstGeom>
        </p:spPr>
      </p:pic>
      <p:sp>
        <p:nvSpPr>
          <p:cNvPr id="11" name="Right Arrow 10"/>
          <p:cNvSpPr/>
          <p:nvPr/>
        </p:nvSpPr>
        <p:spPr>
          <a:xfrm>
            <a:off x="6352393" y="2264795"/>
            <a:ext cx="3447247" cy="903652"/>
          </a:xfrm>
          <a:prstGeom prst="rightArrow">
            <a:avLst>
              <a:gd name="adj1" fmla="val 92756"/>
              <a:gd name="adj2" fmla="val 50000"/>
            </a:avLst>
          </a:prstGeom>
          <a:solidFill>
            <a:srgbClr val="D75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Read for pleasure</a:t>
            </a:r>
            <a:endParaRPr lang="en-GB" dirty="0">
              <a:solidFill>
                <a:schemeClr val="tx1"/>
              </a:solidFill>
            </a:endParaRPr>
          </a:p>
        </p:txBody>
      </p:sp>
      <p:pic>
        <p:nvPicPr>
          <p:cNvPr id="2" name="Picture 1">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9817" y="3754713"/>
            <a:ext cx="1280901" cy="2120697"/>
          </a:xfrm>
          <a:prstGeom prst="rect">
            <a:avLst/>
          </a:prstGeom>
        </p:spPr>
      </p:pic>
      <p:pic>
        <p:nvPicPr>
          <p:cNvPr id="12" name="Picture 11">
            <a:hlinkClick r:id="rId11"/>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88496" y="3754713"/>
            <a:ext cx="1280901" cy="2120697"/>
          </a:xfrm>
          <a:prstGeom prst="rect">
            <a:avLst/>
          </a:prstGeom>
        </p:spPr>
      </p:pic>
      <p:pic>
        <p:nvPicPr>
          <p:cNvPr id="13" name="Picture 12">
            <a:hlinkClick r:id="rId12"/>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1068" y="3754713"/>
            <a:ext cx="1280901" cy="2120697"/>
          </a:xfrm>
          <a:prstGeom prst="rect">
            <a:avLst/>
          </a:prstGeom>
        </p:spPr>
      </p:pic>
      <p:pic>
        <p:nvPicPr>
          <p:cNvPr id="14" name="Picture 13">
            <a:hlinkClick r:id="rId13"/>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7531" y="3754713"/>
            <a:ext cx="1280901" cy="2120697"/>
          </a:xfrm>
          <a:prstGeom prst="rect">
            <a:avLst/>
          </a:prstGeom>
        </p:spPr>
      </p:pic>
      <p:pic>
        <p:nvPicPr>
          <p:cNvPr id="15" name="Picture 14">
            <a:hlinkClick r:id="rId14"/>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7397" y="3754713"/>
            <a:ext cx="1280901" cy="2120697"/>
          </a:xfrm>
          <a:prstGeom prst="rect">
            <a:avLst/>
          </a:prstGeom>
        </p:spPr>
      </p:pic>
      <p:sp>
        <p:nvSpPr>
          <p:cNvPr id="10" name="TextBox 9"/>
          <p:cNvSpPr txBox="1"/>
          <p:nvPr/>
        </p:nvSpPr>
        <p:spPr>
          <a:xfrm>
            <a:off x="3629767" y="5842361"/>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5313968" y="5860303"/>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619023" y="5844325"/>
            <a:ext cx="1792289" cy="461665"/>
          </a:xfrm>
          <a:prstGeom prst="rect">
            <a:avLst/>
          </a:prstGeom>
          <a:noFill/>
        </p:spPr>
        <p:txBody>
          <a:bodyPr wrap="square" rtlCol="0">
            <a:spAutoFit/>
          </a:bodyPr>
          <a:lstStyle/>
          <a:p>
            <a:r>
              <a:rPr lang="en-GB" sz="2400" b="1" dirty="0" smtClean="0">
                <a:solidFill>
                  <a:srgbClr val="7030A0"/>
                </a:solidFill>
              </a:rPr>
              <a:t>Wednesday</a:t>
            </a:r>
            <a:endParaRPr lang="en-GB" sz="2400" b="1" dirty="0">
              <a:solidFill>
                <a:srgbClr val="7030A0"/>
              </a:solidFill>
            </a:endParaRPr>
          </a:p>
        </p:txBody>
      </p:sp>
      <p:sp>
        <p:nvSpPr>
          <p:cNvPr id="19" name="TextBox 18"/>
          <p:cNvSpPr txBox="1"/>
          <p:nvPr/>
        </p:nvSpPr>
        <p:spPr>
          <a:xfrm>
            <a:off x="8390489" y="5872077"/>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10137907" y="5842360"/>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2540892" y="947486"/>
            <a:ext cx="3739618" cy="2220961"/>
          </a:xfrm>
          <a:prstGeom prst="wedgeEllipseCallout">
            <a:avLst>
              <a:gd name="adj1" fmla="val -56916"/>
              <a:gd name="adj2" fmla="val 575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Click on the book covers each day to go to the video of me reading!</a:t>
            </a:r>
          </a:p>
          <a:p>
            <a:pPr algn="ctr"/>
            <a:r>
              <a:rPr lang="en-GB" dirty="0" smtClean="0"/>
              <a:t>(or listen to them together if you can’t wait)</a:t>
            </a:r>
            <a:endParaRPr lang="en-GB" dirty="0"/>
          </a:p>
        </p:txBody>
      </p:sp>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5352" t="21206" r="7570" b="10967"/>
          <a:stretch/>
        </p:blipFill>
        <p:spPr>
          <a:xfrm>
            <a:off x="2195443" y="1116782"/>
            <a:ext cx="8178084" cy="4649273"/>
          </a:xfrm>
          <a:prstGeom prst="rect">
            <a:avLst/>
          </a:prstGeom>
        </p:spPr>
      </p:pic>
      <p:sp>
        <p:nvSpPr>
          <p:cNvPr id="3" name="Line Callout 1 2"/>
          <p:cNvSpPr/>
          <p:nvPr/>
        </p:nvSpPr>
        <p:spPr>
          <a:xfrm>
            <a:off x="7376672" y="267287"/>
            <a:ext cx="2785403" cy="1026941"/>
          </a:xfrm>
          <a:prstGeom prst="borderCallout1">
            <a:avLst>
              <a:gd name="adj1" fmla="val 37928"/>
              <a:gd name="adj2" fmla="val 758"/>
              <a:gd name="adj3" fmla="val 157706"/>
              <a:gd name="adj4" fmla="val -34293"/>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subject icons to visit the slide with more information.</a:t>
            </a:r>
            <a:endParaRPr lang="en-GB" b="1" dirty="0">
              <a:solidFill>
                <a:schemeClr val="tx1"/>
              </a:solidFill>
            </a:endParaRPr>
          </a:p>
        </p:txBody>
      </p:sp>
      <p:sp>
        <p:nvSpPr>
          <p:cNvPr id="4" name="Line Callout 1 3"/>
          <p:cNvSpPr/>
          <p:nvPr/>
        </p:nvSpPr>
        <p:spPr>
          <a:xfrm>
            <a:off x="9132789" y="5620041"/>
            <a:ext cx="2785403" cy="1026941"/>
          </a:xfrm>
          <a:prstGeom prst="borderCallout1">
            <a:avLst>
              <a:gd name="adj1" fmla="val 37928"/>
              <a:gd name="adj2" fmla="val 758"/>
              <a:gd name="adj3" fmla="val -121746"/>
              <a:gd name="adj4" fmla="val -48434"/>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text to visit the website of your task.</a:t>
            </a:r>
            <a:endParaRPr lang="en-GB" b="1" dirty="0">
              <a:solidFill>
                <a:schemeClr val="tx1"/>
              </a:solidFill>
            </a:endParaRPr>
          </a:p>
        </p:txBody>
      </p:sp>
      <p:sp>
        <p:nvSpPr>
          <p:cNvPr id="5" name="Line Callout 1 4"/>
          <p:cNvSpPr/>
          <p:nvPr/>
        </p:nvSpPr>
        <p:spPr>
          <a:xfrm>
            <a:off x="3966068" y="5725549"/>
            <a:ext cx="2785403" cy="1026941"/>
          </a:xfrm>
          <a:prstGeom prst="borderCallout1">
            <a:avLst>
              <a:gd name="adj1" fmla="val -1798"/>
              <a:gd name="adj2" fmla="val 67425"/>
              <a:gd name="adj3" fmla="val -76637"/>
              <a:gd name="adj4" fmla="val 8768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TV icon to visit BBC live lessons.</a:t>
            </a:r>
            <a:endParaRPr lang="en-GB" b="1" dirty="0">
              <a:solidFill>
                <a:schemeClr val="tx1"/>
              </a:solidFill>
            </a:endParaRPr>
          </a:p>
        </p:txBody>
      </p:sp>
      <p:sp>
        <p:nvSpPr>
          <p:cNvPr id="6" name="Line Callout 1 5"/>
          <p:cNvSpPr/>
          <p:nvPr/>
        </p:nvSpPr>
        <p:spPr>
          <a:xfrm>
            <a:off x="529112" y="2414477"/>
            <a:ext cx="1951234" cy="1026941"/>
          </a:xfrm>
          <a:prstGeom prst="borderCallout1">
            <a:avLst>
              <a:gd name="adj1" fmla="val 100942"/>
              <a:gd name="adj2" fmla="val 89683"/>
              <a:gd name="adj3" fmla="val 111825"/>
              <a:gd name="adj4" fmla="val 15179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sticker to visit the slide with extra tasks.</a:t>
            </a:r>
            <a:endParaRPr lang="en-GB" b="1" dirty="0">
              <a:solidFill>
                <a:schemeClr val="tx1"/>
              </a:solidFill>
            </a:endParaRPr>
          </a:p>
        </p:txBody>
      </p:sp>
      <p:sp>
        <p:nvSpPr>
          <p:cNvPr id="7" name="Line Callout 2 6"/>
          <p:cNvSpPr/>
          <p:nvPr/>
        </p:nvSpPr>
        <p:spPr>
          <a:xfrm>
            <a:off x="10325686" y="2124222"/>
            <a:ext cx="1477108" cy="1477107"/>
          </a:xfrm>
          <a:prstGeom prst="borderCallout2">
            <a:avLst>
              <a:gd name="adj1" fmla="val 53988"/>
              <a:gd name="adj2" fmla="val 1191"/>
              <a:gd name="adj3" fmla="val 18750"/>
              <a:gd name="adj4" fmla="val -16667"/>
              <a:gd name="adj5" fmla="val 3928"/>
              <a:gd name="adj6" fmla="val -119048"/>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do these things daily.</a:t>
            </a:r>
            <a:endParaRPr lang="en-GB" dirty="0"/>
          </a:p>
        </p:txBody>
      </p:sp>
      <p:sp>
        <p:nvSpPr>
          <p:cNvPr id="8" name="Line Callout 2 7"/>
          <p:cNvSpPr/>
          <p:nvPr/>
        </p:nvSpPr>
        <p:spPr>
          <a:xfrm>
            <a:off x="10308014" y="366605"/>
            <a:ext cx="1477108" cy="1477107"/>
          </a:xfrm>
          <a:prstGeom prst="borderCallout2">
            <a:avLst>
              <a:gd name="adj1" fmla="val 60614"/>
              <a:gd name="adj2" fmla="val 842"/>
              <a:gd name="adj3" fmla="val 73613"/>
              <a:gd name="adj4" fmla="val -86312"/>
              <a:gd name="adj5" fmla="val 76068"/>
              <a:gd name="adj6" fmla="val -230167"/>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choose from the subjects if you can.</a:t>
            </a:r>
            <a:endParaRPr lang="en-GB" dirty="0"/>
          </a:p>
        </p:txBody>
      </p:sp>
      <p:sp>
        <p:nvSpPr>
          <p:cNvPr id="9" name="Rectangle 8"/>
          <p:cNvSpPr/>
          <p:nvPr/>
        </p:nvSpPr>
        <p:spPr>
          <a:xfrm>
            <a:off x="2868484" y="262092"/>
            <a:ext cx="388298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use…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Line Callout 1 10"/>
          <p:cNvSpPr/>
          <p:nvPr/>
        </p:nvSpPr>
        <p:spPr>
          <a:xfrm>
            <a:off x="6954593" y="5831059"/>
            <a:ext cx="2047740" cy="815923"/>
          </a:xfrm>
          <a:prstGeom prst="borderCallout1">
            <a:avLst>
              <a:gd name="adj1" fmla="val 3202"/>
              <a:gd name="adj2" fmla="val 22771"/>
              <a:gd name="adj3" fmla="val -60793"/>
              <a:gd name="adj4" fmla="val 38999"/>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the icon to visit the assembly menu.</a:t>
            </a:r>
            <a:endParaRPr lang="en-GB" b="1" dirty="0">
              <a:solidFill>
                <a:schemeClr val="tx1"/>
              </a:solidFill>
            </a:endParaRPr>
          </a:p>
        </p:txBody>
      </p:sp>
      <p:sp>
        <p:nvSpPr>
          <p:cNvPr id="13" name="Line Callout 1 12"/>
          <p:cNvSpPr/>
          <p:nvPr/>
        </p:nvSpPr>
        <p:spPr>
          <a:xfrm>
            <a:off x="973015" y="5753683"/>
            <a:ext cx="2785403" cy="1026941"/>
          </a:xfrm>
          <a:prstGeom prst="borderCallout1">
            <a:avLst>
              <a:gd name="adj1" fmla="val -1798"/>
              <a:gd name="adj2" fmla="val 67425"/>
              <a:gd name="adj3" fmla="val -70366"/>
              <a:gd name="adj4" fmla="val 16259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Oak icon to visit The National Oak Academy website.</a:t>
            </a:r>
            <a:endParaRPr lang="en-GB" b="1" dirty="0">
              <a:solidFill>
                <a:schemeClr val="tx1"/>
              </a:solidFill>
            </a:endParaRPr>
          </a:p>
        </p:txBody>
      </p:sp>
      <p:sp>
        <p:nvSpPr>
          <p:cNvPr id="15" name="Line Callout 1 14"/>
          <p:cNvSpPr/>
          <p:nvPr/>
        </p:nvSpPr>
        <p:spPr>
          <a:xfrm>
            <a:off x="421301" y="3923016"/>
            <a:ext cx="1951234" cy="1026941"/>
          </a:xfrm>
          <a:prstGeom prst="borderCallout1">
            <a:avLst>
              <a:gd name="adj1" fmla="val 100942"/>
              <a:gd name="adj2" fmla="val 89683"/>
              <a:gd name="adj3" fmla="val 57899"/>
              <a:gd name="adj4" fmla="val 1300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reading page.</a:t>
            </a:r>
            <a:endParaRPr lang="en-GB" b="1" dirty="0">
              <a:solidFill>
                <a:schemeClr val="tx1"/>
              </a:solidFill>
            </a:endParaRPr>
          </a:p>
        </p:txBody>
      </p:sp>
      <p:sp>
        <p:nvSpPr>
          <p:cNvPr id="16" name="Line Callout 1 15"/>
          <p:cNvSpPr/>
          <p:nvPr/>
        </p:nvSpPr>
        <p:spPr>
          <a:xfrm>
            <a:off x="529112" y="671951"/>
            <a:ext cx="1951234" cy="1026941"/>
          </a:xfrm>
          <a:prstGeom prst="borderCallout1">
            <a:avLst>
              <a:gd name="adj1" fmla="val 100942"/>
              <a:gd name="adj2" fmla="val 89683"/>
              <a:gd name="adj3" fmla="val 165751"/>
              <a:gd name="adj4" fmla="val 1399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video walkthroughs</a:t>
            </a:r>
            <a:endParaRPr lang="en-GB" b="1" dirty="0">
              <a:solidFill>
                <a:schemeClr val="tx1"/>
              </a:solidFill>
            </a:endParaRPr>
          </a:p>
        </p:txBody>
      </p:sp>
    </p:spTree>
    <p:extLst>
      <p:ext uri="{BB962C8B-B14F-4D97-AF65-F5344CB8AC3E}">
        <p14:creationId xmlns:p14="http://schemas.microsoft.com/office/powerpoint/2010/main" val="158448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8"/>
                </a:rPr>
                <a:t>English work</a:t>
              </a: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2469" y="4040729"/>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grpSp>
        <p:nvGrpSpPr>
          <p:cNvPr id="53" name="Group 52"/>
          <p:cNvGrpSpPr/>
          <p:nvPr/>
        </p:nvGrpSpPr>
        <p:grpSpPr>
          <a:xfrm>
            <a:off x="2992663" y="330562"/>
            <a:ext cx="2733053" cy="2778302"/>
            <a:chOff x="3035258" y="557875"/>
            <a:chExt cx="2733053" cy="2778302"/>
          </a:xfrm>
        </p:grpSpPr>
        <p:grpSp>
          <p:nvGrpSpPr>
            <p:cNvPr id="35" name="Group 34"/>
            <p:cNvGrpSpPr/>
            <p:nvPr/>
          </p:nvGrpSpPr>
          <p:grpSpPr>
            <a:xfrm>
              <a:off x="3035258" y="557875"/>
              <a:ext cx="2733053" cy="2778302"/>
              <a:chOff x="2843197" y="930918"/>
              <a:chExt cx="2901581" cy="2916089"/>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3197" y="930918"/>
                <a:ext cx="2901581" cy="2916089"/>
              </a:xfrm>
              <a:prstGeom prst="rect">
                <a:avLst/>
              </a:prstGeom>
            </p:spPr>
          </p:pic>
          <p:pic>
            <p:nvPicPr>
              <p:cNvPr id="34" name="Picture 33">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246994">
                <a:off x="3378576" y="1542181"/>
                <a:ext cx="1559469" cy="1288859"/>
              </a:xfrm>
              <a:prstGeom prst="rect">
                <a:avLst/>
              </a:prstGeom>
            </p:spPr>
          </p:pic>
        </p:grpSp>
        <p:sp>
          <p:nvSpPr>
            <p:cNvPr id="52" name="TextBox 51"/>
            <p:cNvSpPr txBox="1"/>
            <p:nvPr/>
          </p:nvSpPr>
          <p:spPr>
            <a:xfrm rot="21298157">
              <a:off x="3904783" y="2472686"/>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grpSp>
        <p:nvGrpSpPr>
          <p:cNvPr id="55" name="Group 54"/>
          <p:cNvGrpSpPr/>
          <p:nvPr/>
        </p:nvGrpSpPr>
        <p:grpSpPr>
          <a:xfrm>
            <a:off x="5193394" y="2222261"/>
            <a:ext cx="2718770" cy="2732364"/>
            <a:chOff x="5193394" y="2222261"/>
            <a:chExt cx="2718770" cy="2732364"/>
          </a:xfrm>
        </p:grpSpPr>
        <p:grpSp>
          <p:nvGrpSpPr>
            <p:cNvPr id="48" name="Group 47"/>
            <p:cNvGrpSpPr/>
            <p:nvPr/>
          </p:nvGrpSpPr>
          <p:grpSpPr>
            <a:xfrm>
              <a:off x="5193394" y="2222261"/>
              <a:ext cx="2718770" cy="2732364"/>
              <a:chOff x="4941487" y="3688522"/>
              <a:chExt cx="2718770" cy="2732364"/>
            </a:xfrm>
          </p:grpSpPr>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40" name="Picture 39">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54" name="TextBox 5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grpSp>
        <p:nvGrpSpPr>
          <p:cNvPr id="59" name="Group 58"/>
          <p:cNvGrpSpPr/>
          <p:nvPr/>
        </p:nvGrpSpPr>
        <p:grpSpPr>
          <a:xfrm rot="20917006">
            <a:off x="2532108" y="2370629"/>
            <a:ext cx="3992315" cy="3546628"/>
            <a:chOff x="3099409" y="3386964"/>
            <a:chExt cx="3992315" cy="3546628"/>
          </a:xfrm>
        </p:grpSpPr>
        <p:grpSp>
          <p:nvGrpSpPr>
            <p:cNvPr id="38" name="Group 37"/>
            <p:cNvGrpSpPr/>
            <p:nvPr/>
          </p:nvGrpSpPr>
          <p:grpSpPr>
            <a:xfrm>
              <a:off x="3099409" y="3386964"/>
              <a:ext cx="3992315" cy="3546628"/>
              <a:chOff x="4250978" y="-156905"/>
              <a:chExt cx="4314790" cy="3807665"/>
            </a:xfrm>
          </p:grpSpPr>
          <p:pic>
            <p:nvPicPr>
              <p:cNvPr id="31" name="Picture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37" name="Picture 36">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56" name="TextBox 55"/>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grpSp>
        <p:nvGrpSpPr>
          <p:cNvPr id="58" name="Group 57"/>
          <p:cNvGrpSpPr/>
          <p:nvPr/>
        </p:nvGrpSpPr>
        <p:grpSpPr>
          <a:xfrm>
            <a:off x="1835826" y="3946276"/>
            <a:ext cx="2801695" cy="2860478"/>
            <a:chOff x="2254014" y="3819408"/>
            <a:chExt cx="2801695" cy="2860478"/>
          </a:xfrm>
        </p:grpSpPr>
        <p:grpSp>
          <p:nvGrpSpPr>
            <p:cNvPr id="47" name="Group 46"/>
            <p:cNvGrpSpPr/>
            <p:nvPr/>
          </p:nvGrpSpPr>
          <p:grpSpPr>
            <a:xfrm>
              <a:off x="2254014" y="3819408"/>
              <a:ext cx="2801695" cy="2860478"/>
              <a:chOff x="2528440" y="3399799"/>
              <a:chExt cx="3106162" cy="3106162"/>
            </a:xfrm>
          </p:grpSpPr>
          <p:pic>
            <p:nvPicPr>
              <p:cNvPr id="32" name="Picture 3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41" name="Picture 40">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57" name="TextBox 56"/>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grpSp>
        <p:nvGrpSpPr>
          <p:cNvPr id="63" name="Group 62"/>
          <p:cNvGrpSpPr/>
          <p:nvPr/>
        </p:nvGrpSpPr>
        <p:grpSpPr>
          <a:xfrm>
            <a:off x="5289442" y="263461"/>
            <a:ext cx="2464014" cy="2441856"/>
            <a:chOff x="5289442" y="263461"/>
            <a:chExt cx="2464014" cy="2441856"/>
          </a:xfrm>
        </p:grpSpPr>
        <p:grpSp>
          <p:nvGrpSpPr>
            <p:cNvPr id="61" name="Group 60"/>
            <p:cNvGrpSpPr/>
            <p:nvPr/>
          </p:nvGrpSpPr>
          <p:grpSpPr>
            <a:xfrm>
              <a:off x="5289442" y="263461"/>
              <a:ext cx="2464014" cy="2441856"/>
              <a:chOff x="5289442" y="263461"/>
              <a:chExt cx="2464014" cy="2441856"/>
            </a:xfrm>
          </p:grpSpPr>
          <p:pic>
            <p:nvPicPr>
              <p:cNvPr id="51" name="Picture 5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0" name="Picture 59">
                <a:hlinkClick r:id="rId23" action="ppaction://hlinksldjump"/>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62" name="TextBox 61"/>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pic>
        <p:nvPicPr>
          <p:cNvPr id="65" name="Picture 6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26" action="ppaction://hlinksldjump"/>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20844999">
            <a:off x="1947086" y="2786438"/>
            <a:ext cx="1306169" cy="1306169"/>
          </a:xfrm>
          <a:prstGeom prst="ellipse">
            <a:avLst/>
          </a:prstGeom>
        </p:spPr>
      </p:pic>
      <p:pic>
        <p:nvPicPr>
          <p:cNvPr id="68" name="Picture 67">
            <a:hlinkClick r:id="rId28"/>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29271" y="4805866"/>
            <a:ext cx="1844082" cy="1844082"/>
          </a:xfrm>
          <a:prstGeom prst="rect">
            <a:avLst/>
          </a:prstGeom>
        </p:spPr>
      </p:pic>
      <p:sp>
        <p:nvSpPr>
          <p:cNvPr id="69" name="TextBox 68"/>
          <p:cNvSpPr txBox="1"/>
          <p:nvPr/>
        </p:nvSpPr>
        <p:spPr>
          <a:xfrm>
            <a:off x="6123821" y="5854718"/>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8"/>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503169" y="5079231"/>
            <a:ext cx="1630529" cy="1630529"/>
          </a:xfrm>
          <a:prstGeom prst="rect">
            <a:avLst/>
          </a:prstGeom>
        </p:spPr>
      </p:pic>
      <p:pic>
        <p:nvPicPr>
          <p:cNvPr id="16" name="Picture 15">
            <a:hlinkClick r:id="rId31"/>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753456" y="5795215"/>
            <a:ext cx="1585518" cy="837873"/>
          </a:xfrm>
          <a:prstGeom prst="rect">
            <a:avLst/>
          </a:prstGeom>
        </p:spPr>
      </p:pic>
      <p:pic>
        <p:nvPicPr>
          <p:cNvPr id="4098" name="Picture 2" descr="bookworm">
            <a:hlinkClick r:id="rId33" action="ppaction://hlinksldjump"/>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1184" y="3858990"/>
            <a:ext cx="2474006" cy="24740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33" action="ppaction://hlinksldjump"/>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416739">
            <a:off x="818342" y="534138"/>
            <a:ext cx="2718770" cy="2732364"/>
            <a:chOff x="5193394" y="2222261"/>
            <a:chExt cx="2718770" cy="2732364"/>
          </a:xfrm>
        </p:grpSpPr>
        <p:grpSp>
          <p:nvGrpSpPr>
            <p:cNvPr id="3" name="Group 2"/>
            <p:cNvGrpSpPr/>
            <p:nvPr/>
          </p:nvGrpSpPr>
          <p:grpSpPr>
            <a:xfrm>
              <a:off x="5193394" y="2222261"/>
              <a:ext cx="2718770" cy="2732364"/>
              <a:chOff x="4941487" y="3688522"/>
              <a:chExt cx="2718770" cy="273236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4" name="TextBox 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sp>
        <p:nvSpPr>
          <p:cNvPr id="7" name="Rectangle 6"/>
          <p:cNvSpPr/>
          <p:nvPr/>
        </p:nvSpPr>
        <p:spPr>
          <a:xfrm>
            <a:off x="1039298" y="3519799"/>
            <a:ext cx="9499204" cy="1200329"/>
          </a:xfrm>
          <a:prstGeom prst="rect">
            <a:avLst/>
          </a:prstGeom>
          <a:solidFill>
            <a:schemeClr val="tx2">
              <a:lumMod val="20000"/>
              <a:lumOff val="80000"/>
            </a:schemeClr>
          </a:solidFill>
        </p:spPr>
        <p:txBody>
          <a:bodyPr wrap="none">
            <a:spAutoFit/>
          </a:bodyPr>
          <a:lstStyle/>
          <a:p>
            <a:r>
              <a:rPr lang="en-GB" dirty="0">
                <a:hlinkClick r:id="rId4"/>
              </a:rPr>
              <a:t>https://</a:t>
            </a:r>
            <a:r>
              <a:rPr lang="en-GB" dirty="0" smtClean="0">
                <a:hlinkClick r:id="rId4"/>
              </a:rPr>
              <a:t>www.bbc.co.uk/bitesize/subjects/z39d7ty</a:t>
            </a:r>
            <a:endParaRPr lang="en-GB" dirty="0" smtClean="0"/>
          </a:p>
          <a:p>
            <a:endParaRPr lang="en-GB" dirty="0"/>
          </a:p>
          <a:p>
            <a:r>
              <a:rPr lang="en-GB" dirty="0">
                <a:hlinkClick r:id="rId5"/>
              </a:rPr>
              <a:t>https://www.bbc.co.uk/teach/supermovers/ks1--ks2-mfl-french-greetings-with-ben-shires/zdpdvk7</a:t>
            </a:r>
            <a:endParaRPr lang="en-GB" dirty="0" smtClean="0"/>
          </a:p>
          <a:p>
            <a:endParaRPr lang="en-GB" dirty="0"/>
          </a:p>
        </p:txBody>
      </p:sp>
      <p:grpSp>
        <p:nvGrpSpPr>
          <p:cNvPr id="11" name="Group 10"/>
          <p:cNvGrpSpPr/>
          <p:nvPr/>
        </p:nvGrpSpPr>
        <p:grpSpPr>
          <a:xfrm>
            <a:off x="10071279" y="4737915"/>
            <a:ext cx="1561927" cy="1603313"/>
            <a:chOff x="8770513" y="572959"/>
            <a:chExt cx="2102744" cy="2102744"/>
          </a:xfrm>
        </p:grpSpPr>
        <p:pic>
          <p:nvPicPr>
            <p:cNvPr id="9" name="Picture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88643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49609"/>
            <a:ext cx="4128700" cy="3267160"/>
            <a:chOff x="-452627" y="2466447"/>
            <a:chExt cx="4367934" cy="385456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27" y="2466447"/>
              <a:ext cx="4367934" cy="38545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601" y="3407087"/>
              <a:ext cx="1783591" cy="1918604"/>
            </a:xfrm>
            <a:prstGeom prst="rect">
              <a:avLst/>
            </a:prstGeom>
          </p:spPr>
        </p:pic>
        <p:sp>
          <p:nvSpPr>
            <p:cNvPr id="5" name="TextBox 4"/>
            <p:cNvSpPr txBox="1"/>
            <p:nvPr/>
          </p:nvSpPr>
          <p:spPr>
            <a:xfrm>
              <a:off x="606495" y="3312861"/>
              <a:ext cx="1756568" cy="1089336"/>
            </a:xfrm>
            <a:prstGeom prst="rect">
              <a:avLst/>
            </a:prstGeom>
            <a:noFill/>
          </p:spPr>
          <p:txBody>
            <a:bodyPr wrap="square" rtlCol="0">
              <a:spAutoFit/>
            </a:bodyPr>
            <a:lstStyle/>
            <a:p>
              <a:r>
                <a:rPr lang="en-GB" b="1" dirty="0" smtClean="0">
                  <a:latin typeface="Segoe Print" panose="02000600000000000000" pitchFamily="2" charset="0"/>
                </a:rPr>
                <a:t>Remember to stay active!</a:t>
              </a:r>
              <a:endParaRPr lang="en-GB" b="1" dirty="0">
                <a:latin typeface="Segoe Print" panose="02000600000000000000" pitchFamily="2"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523628303"/>
              </p:ext>
            </p:extLst>
          </p:nvPr>
        </p:nvGraphicFramePr>
        <p:xfrm>
          <a:off x="3446584" y="645031"/>
          <a:ext cx="6521663" cy="5484614"/>
        </p:xfrm>
        <a:graphic>
          <a:graphicData uri="http://schemas.openxmlformats.org/drawingml/2006/table">
            <a:tbl>
              <a:tblPr>
                <a:tableStyleId>{5C22544A-7EE6-4342-B048-85BDC9FD1C3A}</a:tableStyleId>
              </a:tblPr>
              <a:tblGrid>
                <a:gridCol w="6521663"/>
              </a:tblGrid>
              <a:tr h="5484614">
                <a:tc>
                  <a:txBody>
                    <a:bodyPr/>
                    <a:lstStyle/>
                    <a:p>
                      <a:pPr>
                        <a:lnSpc>
                          <a:spcPct val="107000"/>
                        </a:lnSpc>
                        <a:spcAft>
                          <a:spcPts val="0"/>
                        </a:spcAft>
                      </a:pPr>
                      <a:r>
                        <a:rPr lang="en-GB" sz="1600" dirty="0">
                          <a:effectLst/>
                        </a:rPr>
                        <a:t> </a:t>
                      </a:r>
                    </a:p>
                    <a:p>
                      <a:pPr>
                        <a:lnSpc>
                          <a:spcPct val="107000"/>
                        </a:lnSpc>
                        <a:spcAft>
                          <a:spcPts val="0"/>
                        </a:spcAft>
                      </a:pPr>
                      <a:r>
                        <a:rPr lang="en-GB" sz="1600" u="sng" dirty="0">
                          <a:effectLst/>
                          <a:hlinkClick r:id="rId4"/>
                        </a:rPr>
                        <a:t>Jumpstart Johnny</a:t>
                      </a:r>
                      <a:r>
                        <a:rPr lang="en-GB" sz="1600" dirty="0">
                          <a:effectLst/>
                          <a:hlinkClick r:id="rId4"/>
                        </a:rPr>
                        <a:t> </a:t>
                      </a:r>
                      <a:r>
                        <a:rPr lang="en-GB" sz="1600" dirty="0">
                          <a:effectLst/>
                        </a:rPr>
                        <a:t>Daily 9am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5"/>
                        </a:rPr>
                        <a:t>Kimberly Wyatt Dance</a:t>
                      </a:r>
                      <a:r>
                        <a:rPr lang="en-GB" sz="1600" dirty="0">
                          <a:effectLst/>
                        </a:rPr>
                        <a:t> Wed/Fri 10am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6"/>
                        </a:rPr>
                        <a:t>Strictly dance</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7"/>
                        </a:rPr>
                        <a:t>Dance movement</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8"/>
                        </a:rPr>
                        <a:t>Lifesaving</a:t>
                      </a:r>
                      <a:r>
                        <a:rPr lang="en-GB" sz="1600" dirty="0">
                          <a:effectLst/>
                        </a:rPr>
                        <a:t> 11am Fridays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9"/>
                        </a:rPr>
                        <a:t>Shake up</a:t>
                      </a:r>
                      <a:r>
                        <a:rPr lang="en-GB" sz="1600" dirty="0">
                          <a:effectLst/>
                        </a:rPr>
                        <a:t> 1:30 weekdays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0"/>
                        </a:rPr>
                        <a:t>Footy fitness</a:t>
                      </a:r>
                      <a:r>
                        <a:rPr lang="en-GB" sz="1600" dirty="0">
                          <a:effectLst/>
                        </a:rPr>
                        <a:t> 3:30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1"/>
                        </a:rPr>
                        <a:t>KS2 Ballet</a:t>
                      </a:r>
                      <a:r>
                        <a:rPr lang="en-GB" sz="1600" dirty="0">
                          <a:effectLst/>
                        </a:rPr>
                        <a:t> 4pm </a:t>
                      </a:r>
                      <a:r>
                        <a:rPr lang="en-GB" sz="1600" dirty="0" smtClean="0">
                          <a:effectLst/>
                        </a:rPr>
                        <a:t>daily</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r>
                        <a:rPr lang="en-GB" sz="1800" u="sng" kern="1200" dirty="0" smtClean="0">
                          <a:solidFill>
                            <a:schemeClr val="dk1"/>
                          </a:solidFill>
                          <a:effectLst/>
                          <a:latin typeface="+mn-lt"/>
                          <a:ea typeface="+mn-ea"/>
                          <a:cs typeface="+mn-cs"/>
                          <a:hlinkClick r:id="rId12"/>
                        </a:rPr>
                        <a:t>Joe Wicks PE</a:t>
                      </a:r>
                      <a:r>
                        <a:rPr lang="en-GB" sz="1800" kern="1200" dirty="0" smtClean="0">
                          <a:solidFill>
                            <a:schemeClr val="dk1"/>
                          </a:solidFill>
                          <a:effectLst/>
                          <a:latin typeface="+mn-lt"/>
                          <a:ea typeface="+mn-ea"/>
                          <a:cs typeface="+mn-cs"/>
                        </a:rPr>
                        <a:t>  daily 9am</a:t>
                      </a:r>
                    </a:p>
                    <a:p>
                      <a:endParaRPr lang="en-GB" sz="1800" kern="1200" dirty="0" smtClean="0">
                        <a:solidFill>
                          <a:schemeClr val="dk1"/>
                        </a:solidFill>
                        <a:effectLst/>
                        <a:latin typeface="+mn-lt"/>
                        <a:ea typeface="+mn-ea"/>
                        <a:cs typeface="+mn-cs"/>
                      </a:endParaRPr>
                    </a:p>
                    <a:p>
                      <a:r>
                        <a:rPr lang="en-GB" sz="1800" kern="1200" dirty="0" err="1" smtClean="0">
                          <a:solidFill>
                            <a:schemeClr val="dk1"/>
                          </a:solidFill>
                          <a:effectLst/>
                          <a:latin typeface="+mn-lt"/>
                          <a:ea typeface="+mn-ea"/>
                          <a:cs typeface="+mn-cs"/>
                          <a:hlinkClick r:id="rId13"/>
                        </a:rPr>
                        <a:t>GoNoodle</a:t>
                      </a:r>
                      <a:r>
                        <a:rPr lang="en-GB" sz="1800" kern="1200" dirty="0" smtClean="0">
                          <a:solidFill>
                            <a:schemeClr val="dk1"/>
                          </a:solidFill>
                          <a:effectLst/>
                          <a:latin typeface="+mn-lt"/>
                          <a:ea typeface="+mn-ea"/>
                          <a:cs typeface="+mn-cs"/>
                        </a:rPr>
                        <a:t> on demand</a:t>
                      </a:r>
                      <a:endParaRPr lang="en-GB" sz="1600" dirty="0">
                        <a:effectLst/>
                      </a:endParaRPr>
                    </a:p>
                    <a:p>
                      <a:pPr>
                        <a:lnSpc>
                          <a:spcPct val="107000"/>
                        </a:lnSpc>
                        <a:spcAft>
                          <a:spcPts val="0"/>
                        </a:spcAft>
                      </a:pPr>
                      <a:r>
                        <a:rPr lang="en-GB" sz="800" dirty="0">
                          <a:effectLst/>
                        </a:rPr>
                        <a:t> </a:t>
                      </a:r>
                      <a:endParaRPr lang="en-GB" sz="900" dirty="0">
                        <a:solidFill>
                          <a:srgbClr val="000000"/>
                        </a:solidFill>
                        <a:effectLst/>
                        <a:latin typeface="Architects Daughter"/>
                        <a:ea typeface="Calibri" panose="020F0502020204030204" pitchFamily="34" charset="0"/>
                        <a:cs typeface="Architects Daughter"/>
                      </a:endParaRPr>
                    </a:p>
                  </a:txBody>
                  <a:tcPr marL="50410" marR="50410" marT="0" marB="0"/>
                </a:tc>
              </a:tr>
            </a:tbl>
          </a:graphicData>
        </a:graphic>
      </p:graphicFrame>
      <p:grpSp>
        <p:nvGrpSpPr>
          <p:cNvPr id="8" name="Group 7"/>
          <p:cNvGrpSpPr/>
          <p:nvPr/>
        </p:nvGrpSpPr>
        <p:grpSpPr>
          <a:xfrm>
            <a:off x="10071279" y="4737915"/>
            <a:ext cx="1561927" cy="1603313"/>
            <a:chOff x="8770513" y="572959"/>
            <a:chExt cx="2102744" cy="2102744"/>
          </a:xfrm>
        </p:grpSpPr>
        <p:pic>
          <p:nvPicPr>
            <p:cNvPr id="9" name="Picture 8">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050" name="Picture 2" descr="Bitmoji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6383518" y="2248543"/>
            <a:ext cx="3703464"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6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8208" y="555962"/>
            <a:ext cx="2801695" cy="2860478"/>
            <a:chOff x="2254014" y="3819408"/>
            <a:chExt cx="2801695" cy="2860478"/>
          </a:xfrm>
        </p:grpSpPr>
        <p:grpSp>
          <p:nvGrpSpPr>
            <p:cNvPr id="3" name="Group 2"/>
            <p:cNvGrpSpPr/>
            <p:nvPr/>
          </p:nvGrpSpPr>
          <p:grpSpPr>
            <a:xfrm>
              <a:off x="2254014" y="3819408"/>
              <a:ext cx="2801695" cy="2860478"/>
              <a:chOff x="2528440" y="3399799"/>
              <a:chExt cx="3106162" cy="310616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4" name="TextBox 3"/>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sp>
        <p:nvSpPr>
          <p:cNvPr id="12" name="Rectangle 11"/>
          <p:cNvSpPr/>
          <p:nvPr/>
        </p:nvSpPr>
        <p:spPr>
          <a:xfrm>
            <a:off x="3296992" y="700170"/>
            <a:ext cx="8139447" cy="1477328"/>
          </a:xfrm>
          <a:prstGeom prst="rect">
            <a:avLst/>
          </a:prstGeom>
          <a:solidFill>
            <a:schemeClr val="accent6">
              <a:lumMod val="20000"/>
              <a:lumOff val="80000"/>
            </a:schemeClr>
          </a:solidFill>
        </p:spPr>
        <p:txBody>
          <a:bodyPr wrap="square">
            <a:spAutoFit/>
          </a:bodyPr>
          <a:lstStyle/>
          <a:p>
            <a:r>
              <a:rPr lang="en-GB" dirty="0" smtClean="0"/>
              <a:t>Children’s liturgy for this week:</a:t>
            </a:r>
          </a:p>
          <a:p>
            <a:endParaRPr lang="en-GB" dirty="0"/>
          </a:p>
          <a:p>
            <a:r>
              <a:rPr lang="en-GB" dirty="0">
                <a:hlinkClick r:id="rId4"/>
              </a:rPr>
              <a:t>https://www.youtube.com/watch?v=bGZC24FNGR0</a:t>
            </a:r>
            <a:endParaRPr lang="en-GB" dirty="0" smtClean="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78767659"/>
              </p:ext>
            </p:extLst>
          </p:nvPr>
        </p:nvGraphicFramePr>
        <p:xfrm>
          <a:off x="920839" y="3198558"/>
          <a:ext cx="10515600" cy="3200400"/>
        </p:xfrm>
        <a:graphic>
          <a:graphicData uri="http://schemas.openxmlformats.org/drawingml/2006/table">
            <a:tbl>
              <a:tblPr>
                <a:tableStyleId>{5C22544A-7EE6-4342-B048-85BDC9FD1C3A}</a:tableStyleId>
              </a:tblPr>
              <a:tblGrid>
                <a:gridCol w="10515600"/>
              </a:tblGrid>
              <a:tr h="3073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Watch</a:t>
                      </a:r>
                      <a:r>
                        <a:rPr lang="en-GB" sz="1600" baseline="0" dirty="0" smtClean="0"/>
                        <a:t> a cartoon version of the </a:t>
                      </a:r>
                      <a:r>
                        <a:rPr lang="en-GB" sz="1600" dirty="0" smtClean="0"/>
                        <a:t>story of the Coming of the Holy Spirit Acts Ch2.   </a:t>
                      </a:r>
                      <a:r>
                        <a:rPr lang="en-GB" sz="1800" kern="1200" dirty="0" smtClean="0">
                          <a:solidFill>
                            <a:schemeClr val="dk1"/>
                          </a:solidFill>
                          <a:effectLst/>
                          <a:latin typeface="+mn-lt"/>
                          <a:ea typeface="+mn-ea"/>
                          <a:cs typeface="+mn-cs"/>
                          <a:hlinkClick r:id="rId5"/>
                        </a:rPr>
                        <a:t>https://youtu.be/KwJJJoSGw84</a:t>
                      </a:r>
                      <a:r>
                        <a:rPr lang="en-GB" sz="1800" kern="1200" dirty="0" smtClean="0">
                          <a:solidFill>
                            <a:schemeClr val="dk1"/>
                          </a:solidFill>
                          <a:effectLst/>
                          <a:latin typeface="+mn-lt"/>
                          <a:ea typeface="+mn-ea"/>
                          <a:cs typeface="+mn-cs"/>
                        </a:rPr>
                        <a:t> </a:t>
                      </a: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Remember</a:t>
                      </a:r>
                      <a:r>
                        <a:rPr lang="en-GB" sz="1600" baseline="0" dirty="0" smtClean="0"/>
                        <a:t> that</a:t>
                      </a:r>
                      <a:r>
                        <a:rPr lang="en-GB" sz="1600" dirty="0" smtClean="0"/>
                        <a:t> this account was written by Luke who also wrote one of the Gospels. He is recounting what happened to the followers of Jesus after Jesus rose from the dead. Although this is a historical account, Luke wasn’t just giving the facts, he was trying to say how people felt and how they felt this event changed them. No one can really describe what happens when the Spirit comes, so Luke uses symbols and similes to try and describe the Spirit and its effects. Remember they were there to celebrate the Jewish feast of Pentecost or </a:t>
                      </a:r>
                      <a:r>
                        <a:rPr lang="en-GB" sz="1600" dirty="0" err="1" smtClean="0"/>
                        <a:t>Shavu’ot</a:t>
                      </a:r>
                      <a:r>
                        <a:rPr lang="en-GB" sz="1600" dirty="0" smtClean="0"/>
                        <a:t>. </a:t>
                      </a:r>
                      <a:r>
                        <a:rPr lang="en-GB" sz="1600" baseline="0" dirty="0" smtClean="0"/>
                        <a:t> </a:t>
                      </a:r>
                      <a:r>
                        <a:rPr lang="en-GB" sz="1600" dirty="0" smtClean="0"/>
                        <a:t>After the event Christians took over the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Read St Paul’s letter to the Colossians </a:t>
                      </a:r>
                      <a:r>
                        <a:rPr lang="en-GB" sz="1600" dirty="0" err="1" smtClean="0"/>
                        <a:t>Ch</a:t>
                      </a:r>
                      <a:r>
                        <a:rPr lang="en-GB" sz="1600" dirty="0" smtClean="0"/>
                        <a:t> 3: 12 – 17 Your New Life With Each Other  </a:t>
                      </a:r>
                      <a:r>
                        <a:rPr lang="en-GB" sz="1600" dirty="0" smtClean="0">
                          <a:hlinkClick r:id="rId6"/>
                        </a:rPr>
                        <a:t>https://www.liturgyoffice.org.uk/Resources/Marriage/Reflections/OCM-Lectionary-N9-R.pdf</a:t>
                      </a: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Discuss the qualities needed to witness Jesus. Which are the most important? Why? Can you write a letter</a:t>
                      </a:r>
                      <a:r>
                        <a:rPr lang="en-GB" sz="1600" baseline="0" dirty="0" smtClean="0"/>
                        <a:t> advertising for a witness of The Holy Spirit. Specify the qualities that the person must have.</a:t>
                      </a:r>
                      <a:endParaRPr lang="en-GB" sz="1600" dirty="0" smtClean="0"/>
                    </a:p>
                    <a:p>
                      <a:pPr algn="l">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r>
            </a:tbl>
          </a:graphicData>
        </a:graphic>
      </p:graphicFrame>
      <p:grpSp>
        <p:nvGrpSpPr>
          <p:cNvPr id="9" name="Group 8"/>
          <p:cNvGrpSpPr/>
          <p:nvPr/>
        </p:nvGrpSpPr>
        <p:grpSpPr>
          <a:xfrm>
            <a:off x="9874512" y="1438834"/>
            <a:ext cx="1561927" cy="1603313"/>
            <a:chOff x="8770513" y="572959"/>
            <a:chExt cx="2102744" cy="2102744"/>
          </a:xfrm>
        </p:grpSpPr>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1" name="Rectangle 10"/>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34722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213919">
            <a:off x="-14145" y="120701"/>
            <a:ext cx="3992315" cy="3546628"/>
            <a:chOff x="3099409" y="3386964"/>
            <a:chExt cx="3992315" cy="3546628"/>
          </a:xfrm>
        </p:grpSpPr>
        <p:grpSp>
          <p:nvGrpSpPr>
            <p:cNvPr id="3" name="Group 2"/>
            <p:cNvGrpSpPr/>
            <p:nvPr/>
          </p:nvGrpSpPr>
          <p:grpSpPr>
            <a:xfrm>
              <a:off x="3099409" y="3386964"/>
              <a:ext cx="3992315" cy="3546628"/>
              <a:chOff x="4250978" y="-156905"/>
              <a:chExt cx="4314790" cy="380766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4" name="TextBox 3"/>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sp>
        <p:nvSpPr>
          <p:cNvPr id="12" name="TextBox 11"/>
          <p:cNvSpPr txBox="1"/>
          <p:nvPr/>
        </p:nvSpPr>
        <p:spPr>
          <a:xfrm>
            <a:off x="3835541" y="807683"/>
            <a:ext cx="3183445" cy="4247317"/>
          </a:xfrm>
          <a:prstGeom prst="rect">
            <a:avLst/>
          </a:prstGeom>
          <a:solidFill>
            <a:schemeClr val="accent1">
              <a:lumMod val="60000"/>
              <a:lumOff val="40000"/>
            </a:schemeClr>
          </a:solidFill>
        </p:spPr>
        <p:txBody>
          <a:bodyPr wrap="square" rtlCol="0">
            <a:spAutoFit/>
          </a:bodyPr>
          <a:lstStyle/>
          <a:p>
            <a:r>
              <a:rPr lang="en-GB" dirty="0" smtClean="0"/>
              <a:t>Make a map of your </a:t>
            </a:r>
            <a:r>
              <a:rPr lang="en-GB" dirty="0" err="1" smtClean="0"/>
              <a:t>minibeast</a:t>
            </a:r>
            <a:r>
              <a:rPr lang="en-GB" dirty="0" smtClean="0"/>
              <a:t> hunt. Can you add a key to identify where certain creatures were found?</a:t>
            </a:r>
          </a:p>
          <a:p>
            <a:endParaRPr lang="en-GB" dirty="0" smtClean="0"/>
          </a:p>
          <a:p>
            <a:r>
              <a:rPr lang="en-GB" dirty="0" smtClean="0"/>
              <a:t>You could make a </a:t>
            </a:r>
            <a:r>
              <a:rPr lang="en-GB" dirty="0" err="1" smtClean="0"/>
              <a:t>fairytale</a:t>
            </a:r>
            <a:r>
              <a:rPr lang="en-GB" dirty="0" smtClean="0"/>
              <a:t> map where talking insects live and label the different towns. This could be a great stimulus for some free writing.</a:t>
            </a:r>
          </a:p>
          <a:p>
            <a:endParaRPr lang="en-GB" dirty="0"/>
          </a:p>
          <a:p>
            <a:r>
              <a:rPr lang="en-GB" dirty="0" smtClean="0"/>
              <a:t>Create an observational drawing of a </a:t>
            </a:r>
            <a:r>
              <a:rPr lang="en-GB" dirty="0" err="1" smtClean="0"/>
              <a:t>minibeast</a:t>
            </a:r>
            <a:r>
              <a:rPr lang="en-GB" dirty="0" smtClean="0"/>
              <a:t> that you find. Snail shells are always interesting to draw.</a:t>
            </a:r>
            <a:endParaRPr lang="en-GB" dirty="0"/>
          </a:p>
        </p:txBody>
      </p:sp>
      <p:grpSp>
        <p:nvGrpSpPr>
          <p:cNvPr id="15" name="Group 14"/>
          <p:cNvGrpSpPr/>
          <p:nvPr/>
        </p:nvGrpSpPr>
        <p:grpSpPr>
          <a:xfrm>
            <a:off x="842072" y="4609127"/>
            <a:ext cx="1561927" cy="1603313"/>
            <a:chOff x="8770513" y="572959"/>
            <a:chExt cx="2102744" cy="2102744"/>
          </a:xfrm>
        </p:grpSpPr>
        <p:pic>
          <p:nvPicPr>
            <p:cNvPr id="18" name="Picture 1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9" name="Rectangle 18"/>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787" y="3065600"/>
            <a:ext cx="1907978" cy="16998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9749" y="2625614"/>
            <a:ext cx="4188827" cy="2485073"/>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t="33689"/>
          <a:stretch/>
        </p:blipFill>
        <p:spPr>
          <a:xfrm>
            <a:off x="7330217" y="807683"/>
            <a:ext cx="4018945" cy="1499064"/>
          </a:xfrm>
          <a:prstGeom prst="rect">
            <a:avLst/>
          </a:prstGeom>
        </p:spPr>
      </p:pic>
    </p:spTree>
    <p:extLst>
      <p:ext uri="{BB962C8B-B14F-4D97-AF65-F5344CB8AC3E}">
        <p14:creationId xmlns:p14="http://schemas.microsoft.com/office/powerpoint/2010/main" val="198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562" y="527510"/>
            <a:ext cx="2733053" cy="2778302"/>
            <a:chOff x="3035258" y="557875"/>
            <a:chExt cx="2733053" cy="2778302"/>
          </a:xfrm>
        </p:grpSpPr>
        <p:grpSp>
          <p:nvGrpSpPr>
            <p:cNvPr id="3" name="Group 2"/>
            <p:cNvGrpSpPr/>
            <p:nvPr/>
          </p:nvGrpSpPr>
          <p:grpSpPr>
            <a:xfrm>
              <a:off x="3035258" y="557875"/>
              <a:ext cx="2733053" cy="2778302"/>
              <a:chOff x="2843197" y="930918"/>
              <a:chExt cx="2901581" cy="291608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197" y="930918"/>
                <a:ext cx="2901581" cy="29160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46994">
                <a:off x="3378576" y="1542181"/>
                <a:ext cx="1559469" cy="1288859"/>
              </a:xfrm>
              <a:prstGeom prst="rect">
                <a:avLst/>
              </a:prstGeom>
            </p:spPr>
          </p:pic>
        </p:grpSp>
        <p:sp>
          <p:nvSpPr>
            <p:cNvPr id="4" name="TextBox 3"/>
            <p:cNvSpPr txBox="1"/>
            <p:nvPr/>
          </p:nvSpPr>
          <p:spPr>
            <a:xfrm rot="21298157">
              <a:off x="3904783" y="2472686"/>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
        <p:nvSpPr>
          <p:cNvPr id="10" name="TextBox 9"/>
          <p:cNvSpPr txBox="1"/>
          <p:nvPr/>
        </p:nvSpPr>
        <p:spPr>
          <a:xfrm>
            <a:off x="3411450" y="396336"/>
            <a:ext cx="8218513" cy="6186309"/>
          </a:xfrm>
          <a:prstGeom prst="rect">
            <a:avLst/>
          </a:prstGeom>
          <a:solidFill>
            <a:schemeClr val="accent4">
              <a:lumMod val="40000"/>
              <a:lumOff val="60000"/>
            </a:schemeClr>
          </a:solidFill>
        </p:spPr>
        <p:txBody>
          <a:bodyPr wrap="square" rtlCol="0">
            <a:spAutoFit/>
          </a:bodyPr>
          <a:lstStyle/>
          <a:p>
            <a:r>
              <a:rPr lang="en-GB" dirty="0"/>
              <a:t>Analyse a range of non-fiction texts with a </a:t>
            </a:r>
            <a:r>
              <a:rPr lang="en-GB" dirty="0" err="1"/>
              <a:t>minibeast</a:t>
            </a:r>
            <a:r>
              <a:rPr lang="en-GB" dirty="0"/>
              <a:t> </a:t>
            </a:r>
            <a:r>
              <a:rPr lang="en-GB" dirty="0" smtClean="0"/>
              <a:t>theme (Get Epic has LOADS! And I’ve added one to </a:t>
            </a:r>
            <a:r>
              <a:rPr lang="en-GB" dirty="0"/>
              <a:t>D</a:t>
            </a:r>
            <a:r>
              <a:rPr lang="en-GB" dirty="0" smtClean="0"/>
              <a:t>ropbox about the Hercules beetle) , identify </a:t>
            </a:r>
            <a:r>
              <a:rPr lang="en-GB" dirty="0"/>
              <a:t>specific conventions </a:t>
            </a:r>
            <a:r>
              <a:rPr lang="en-GB" dirty="0" smtClean="0"/>
              <a:t>(features) of </a:t>
            </a:r>
            <a:r>
              <a:rPr lang="en-GB" dirty="0"/>
              <a:t>the </a:t>
            </a:r>
            <a:r>
              <a:rPr lang="en-GB" dirty="0" smtClean="0"/>
              <a:t>genre by making notes or screen shot a page and annotate the features. </a:t>
            </a:r>
          </a:p>
          <a:p>
            <a:endParaRPr lang="en-GB" dirty="0"/>
          </a:p>
          <a:p>
            <a:r>
              <a:rPr lang="en-GB" dirty="0" smtClean="0"/>
              <a:t>Collect </a:t>
            </a:r>
            <a:r>
              <a:rPr lang="en-GB" dirty="0"/>
              <a:t>technical and ‘wow’ words related to the theme and start building a topic-specific word bank. Highlight any unfamiliar words and look up their meaning in a dictionary</a:t>
            </a:r>
            <a:r>
              <a:rPr lang="en-GB" dirty="0" smtClean="0"/>
              <a:t>.</a:t>
            </a:r>
          </a:p>
          <a:p>
            <a:r>
              <a:rPr lang="en-GB" dirty="0" smtClean="0"/>
              <a:t>How many impressive words can you send to me this week?</a:t>
            </a:r>
          </a:p>
          <a:p>
            <a:endParaRPr lang="en-GB" dirty="0"/>
          </a:p>
          <a:p>
            <a:r>
              <a:rPr lang="en-GB" dirty="0" smtClean="0"/>
              <a:t>Choose a favourite </a:t>
            </a:r>
            <a:r>
              <a:rPr lang="en-GB" dirty="0" err="1" smtClean="0"/>
              <a:t>minibeast</a:t>
            </a:r>
            <a:r>
              <a:rPr lang="en-GB" dirty="0" smtClean="0"/>
              <a:t> to gather information about, </a:t>
            </a:r>
            <a:r>
              <a:rPr lang="en-GB" dirty="0"/>
              <a:t>draft </a:t>
            </a:r>
            <a:r>
              <a:rPr lang="en-GB" dirty="0" smtClean="0"/>
              <a:t>notes for a </a:t>
            </a:r>
            <a:r>
              <a:rPr lang="en-GB" dirty="0"/>
              <a:t>non-chronological report. Think about </a:t>
            </a:r>
            <a:r>
              <a:rPr lang="en-GB" dirty="0" smtClean="0"/>
              <a:t>your </a:t>
            </a:r>
            <a:r>
              <a:rPr lang="en-GB" dirty="0"/>
              <a:t>target audience – perhaps a younger reader, a scientist or a visitor. What would they want to know?</a:t>
            </a:r>
          </a:p>
          <a:p>
            <a:r>
              <a:rPr lang="en-GB" dirty="0" smtClean="0"/>
              <a:t>*Your final report will need to include </a:t>
            </a:r>
            <a:r>
              <a:rPr lang="en-GB" dirty="0"/>
              <a:t>a title, subtitle, a general opening statement about the topic, </a:t>
            </a:r>
            <a:r>
              <a:rPr lang="en-GB" dirty="0" smtClean="0"/>
              <a:t>impressive vocabulary, </a:t>
            </a:r>
            <a:r>
              <a:rPr lang="en-GB" dirty="0"/>
              <a:t>varied sentence openers, paragraphs, conjunctions, an impersonal style (third person), pictures and diagrams, labels and captions, facts (not opinions), subject-specific vocabulary and a concluding </a:t>
            </a:r>
            <a:r>
              <a:rPr lang="en-GB" dirty="0" smtClean="0"/>
              <a:t>statement, so plan carefully to make sure that you have all of the information you need.</a:t>
            </a:r>
          </a:p>
          <a:p>
            <a:endParaRPr lang="en-GB" dirty="0"/>
          </a:p>
          <a:p>
            <a:r>
              <a:rPr lang="en-GB" dirty="0" smtClean="0"/>
              <a:t>Learn how we group and classify </a:t>
            </a:r>
            <a:r>
              <a:rPr lang="en-GB" dirty="0" err="1" smtClean="0"/>
              <a:t>minibeasts</a:t>
            </a:r>
            <a:r>
              <a:rPr lang="en-GB" dirty="0" smtClean="0"/>
              <a:t> </a:t>
            </a:r>
            <a:r>
              <a:rPr lang="en-GB" dirty="0">
                <a:hlinkClick r:id="rId4"/>
              </a:rPr>
              <a:t>http://ypte.org.uk/factsheets/minibeasts/grouping-invertebrates</a:t>
            </a:r>
            <a:endParaRPr lang="en-GB" dirty="0"/>
          </a:p>
          <a:p>
            <a:endParaRPr lang="en-GB" dirty="0"/>
          </a:p>
        </p:txBody>
      </p:sp>
      <p:grpSp>
        <p:nvGrpSpPr>
          <p:cNvPr id="9" name="Group 8"/>
          <p:cNvGrpSpPr/>
          <p:nvPr/>
        </p:nvGrpSpPr>
        <p:grpSpPr>
          <a:xfrm>
            <a:off x="685562" y="4815188"/>
            <a:ext cx="1561927" cy="1603313"/>
            <a:chOff x="8770513" y="572959"/>
            <a:chExt cx="2102744" cy="2102744"/>
          </a:xfrm>
        </p:grpSpPr>
        <p:pic>
          <p:nvPicPr>
            <p:cNvPr id="11" name="Picture 1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8909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5915" y="685492"/>
            <a:ext cx="2464014" cy="2441856"/>
            <a:chOff x="5289442" y="263461"/>
            <a:chExt cx="2464014" cy="2441856"/>
          </a:xfrm>
        </p:grpSpPr>
        <p:grpSp>
          <p:nvGrpSpPr>
            <p:cNvPr id="3" name="Group 2"/>
            <p:cNvGrpSpPr/>
            <p:nvPr/>
          </p:nvGrpSpPr>
          <p:grpSpPr>
            <a:xfrm>
              <a:off x="5289442" y="263461"/>
              <a:ext cx="2464014" cy="2441856"/>
              <a:chOff x="5289442" y="263461"/>
              <a:chExt cx="2464014" cy="244185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4" name="TextBox 3"/>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sp>
        <p:nvSpPr>
          <p:cNvPr id="7" name="Rectangle 6"/>
          <p:cNvSpPr/>
          <p:nvPr/>
        </p:nvSpPr>
        <p:spPr>
          <a:xfrm>
            <a:off x="1225618" y="5133176"/>
            <a:ext cx="9807428" cy="923330"/>
          </a:xfrm>
          <a:prstGeom prst="rect">
            <a:avLst/>
          </a:prstGeom>
          <a:solidFill>
            <a:schemeClr val="accent4">
              <a:lumMod val="60000"/>
              <a:lumOff val="40000"/>
            </a:schemeClr>
          </a:solidFill>
        </p:spPr>
        <p:txBody>
          <a:bodyPr wrap="none">
            <a:spAutoFit/>
          </a:bodyPr>
          <a:lstStyle/>
          <a:p>
            <a:r>
              <a:rPr lang="en-GB" dirty="0" smtClean="0">
                <a:hlinkClick r:id="rId4"/>
              </a:rPr>
              <a:t>It is important that we learn to type quickly. It prepares us for life outside of school in the digital world.</a:t>
            </a:r>
          </a:p>
          <a:p>
            <a:endParaRPr lang="en-GB" dirty="0">
              <a:hlinkClick r:id="rId4"/>
            </a:endParaRPr>
          </a:p>
          <a:p>
            <a:r>
              <a:rPr lang="en-GB" dirty="0" smtClean="0">
                <a:hlinkClick r:id="rId4"/>
              </a:rPr>
              <a:t>https</a:t>
            </a:r>
            <a:r>
              <a:rPr lang="en-GB" dirty="0">
                <a:hlinkClick r:id="rId4"/>
              </a:rPr>
              <a:t>://www.bbc.co.uk/bitesize/topics/zf2f9j6/articles/z3c6tfr</a:t>
            </a:r>
            <a:endParaRPr lang="en-GB" dirty="0"/>
          </a:p>
        </p:txBody>
      </p:sp>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7333" y="926029"/>
            <a:ext cx="4410222" cy="3109207"/>
          </a:xfrm>
          <a:prstGeom prst="rect">
            <a:avLst/>
          </a:prstGeom>
        </p:spPr>
      </p:pic>
      <p:sp>
        <p:nvSpPr>
          <p:cNvPr id="9" name="Rectangle 8"/>
          <p:cNvSpPr/>
          <p:nvPr/>
        </p:nvSpPr>
        <p:spPr>
          <a:xfrm>
            <a:off x="8100191" y="1048241"/>
            <a:ext cx="3338539" cy="1569660"/>
          </a:xfrm>
          <a:prstGeom prst="rect">
            <a:avLst/>
          </a:prstGeom>
          <a:solidFill>
            <a:srgbClr val="7030A0"/>
          </a:solid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Click the icon</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and see what</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has been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set for you.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There are weekly tasks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that you can access too.</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Curved Left Arrow 9"/>
          <p:cNvSpPr/>
          <p:nvPr/>
        </p:nvSpPr>
        <p:spPr>
          <a:xfrm rot="2570539">
            <a:off x="7968057" y="3703181"/>
            <a:ext cx="1637289" cy="1202657"/>
          </a:xfrm>
          <a:prstGeom prst="curvedLeftArrow">
            <a:avLst>
              <a:gd name="adj1" fmla="val 10806"/>
              <a:gd name="adj2" fmla="val 50000"/>
              <a:gd name="adj3" fmla="val 25000"/>
            </a:avLst>
          </a:prstGeom>
          <a:solidFill>
            <a:srgbClr val="FF0000"/>
          </a:solidFill>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p:cNvGrpSpPr/>
          <p:nvPr/>
        </p:nvGrpSpPr>
        <p:grpSpPr>
          <a:xfrm>
            <a:off x="9876803" y="3088820"/>
            <a:ext cx="1561927" cy="1603313"/>
            <a:chOff x="8770513" y="572959"/>
            <a:chExt cx="2102744" cy="2102744"/>
          </a:xfrm>
        </p:grpSpPr>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3" name="Rectangle 12"/>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536098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925</Words>
  <Application>Microsoft Office PowerPoint</Application>
  <PresentationFormat>Widescreen</PresentationFormat>
  <Paragraphs>171</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Architects Daughter</vt:lpstr>
      <vt:lpstr>Arial</vt:lpstr>
      <vt:lpstr>Arial Black</vt:lpstr>
      <vt:lpstr>Broadway</vt:lpstr>
      <vt:lpstr>Calibri</vt:lpstr>
      <vt:lpstr>Calibri Light</vt:lpstr>
      <vt:lpstr>Segoe Print</vt:lpstr>
      <vt:lpstr>Times New Roman</vt:lpstr>
      <vt:lpstr>Office Theme</vt:lpstr>
      <vt:lpstr>Summer Term 2 – Week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Kelly Butt</cp:lastModifiedBy>
  <cp:revision>69</cp:revision>
  <dcterms:created xsi:type="dcterms:W3CDTF">2020-04-26T11:29:08Z</dcterms:created>
  <dcterms:modified xsi:type="dcterms:W3CDTF">2020-06-01T14:47:36Z</dcterms:modified>
</cp:coreProperties>
</file>