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3" r:id="rId5"/>
    <p:sldId id="260" r:id="rId6"/>
    <p:sldId id="261" r:id="rId7"/>
    <p:sldId id="262" r:id="rId8"/>
    <p:sldId id="258" r:id="rId9"/>
    <p:sldId id="259" r:id="rId10"/>
    <p:sldId id="269" r:id="rId11"/>
    <p:sldId id="268" r:id="rId12"/>
    <p:sldId id="270"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8" autoAdjust="0"/>
    <p:restoredTop sz="94660"/>
  </p:normalViewPr>
  <p:slideViewPr>
    <p:cSldViewPr snapToGrid="0">
      <p:cViewPr varScale="1">
        <p:scale>
          <a:sx n="88" d="100"/>
          <a:sy n="88" d="100"/>
        </p:scale>
        <p:origin x="37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28/06/2020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049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28/06/2020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6566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28/06/2020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4260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28/06/2020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256124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14921-5BA3-4ABE-8BBB-E9CC30639F1A}" type="datetimeFigureOut">
              <a:rPr lang="en-GB" smtClean="0"/>
              <a:t>28/06/2020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2060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214921-5BA3-4ABE-8BBB-E9CC30639F1A}" type="datetimeFigureOut">
              <a:rPr lang="en-GB" smtClean="0"/>
              <a:t>28/06/2020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0806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214921-5BA3-4ABE-8BBB-E9CC30639F1A}" type="datetimeFigureOut">
              <a:rPr lang="en-GB" smtClean="0"/>
              <a:t>28/06/2020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315747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214921-5BA3-4ABE-8BBB-E9CC30639F1A}" type="datetimeFigureOut">
              <a:rPr lang="en-GB" smtClean="0"/>
              <a:t>28/06/2020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8123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14921-5BA3-4ABE-8BBB-E9CC30639F1A}" type="datetimeFigureOut">
              <a:rPr lang="en-GB" smtClean="0"/>
              <a:t>28/06/2020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80082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28/06/2020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91539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28/06/2020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17162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5000" r="-1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14921-5BA3-4ABE-8BBB-E9CC30639F1A}" type="datetimeFigureOut">
              <a:rPr lang="en-GB" smtClean="0"/>
              <a:t>28/06/2020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F09A8-78E1-4555-BDDD-A3659372E2A7}" type="slidenum">
              <a:rPr lang="en-GB" smtClean="0"/>
              <a:t>‹#›</a:t>
            </a:fld>
            <a:endParaRPr lang="en-GB"/>
          </a:p>
        </p:txBody>
      </p:sp>
    </p:spTree>
    <p:extLst>
      <p:ext uri="{BB962C8B-B14F-4D97-AF65-F5344CB8AC3E}">
        <p14:creationId xmlns:p14="http://schemas.microsoft.com/office/powerpoint/2010/main" val="1775979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ropbox.com/sh/ralxvi5utm0tqsb/AADR6QklBGLHB5B_pWlVh6zNa?dl=0" TargetMode="External"/><Relationship Id="rId2" Type="http://schemas.openxmlformats.org/officeDocument/2006/relationships/hyperlink" Target="https://us04web.zoom.us/j/73617786652?pwd=emxNZEp2VkZPNUV2ZWJHZTNMbGN0UT0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youtu.be/pwIJZPfsRDM" TargetMode="External"/><Relationship Id="rId13" Type="http://schemas.openxmlformats.org/officeDocument/2006/relationships/slide" Target="slide3.xml"/><Relationship Id="rId3" Type="http://schemas.openxmlformats.org/officeDocument/2006/relationships/image" Target="../media/image31.jpeg"/><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hyperlink" Target="https://youtu.be/BI5mCr16Alw" TargetMode="External"/><Relationship Id="rId1" Type="http://schemas.openxmlformats.org/officeDocument/2006/relationships/slideLayout" Target="../slideLayouts/slideLayout7.xml"/><Relationship Id="rId6" Type="http://schemas.openxmlformats.org/officeDocument/2006/relationships/hyperlink" Target="https://youtu.be/WaeRhdddl_4" TargetMode="External"/><Relationship Id="rId11" Type="http://schemas.openxmlformats.org/officeDocument/2006/relationships/image" Target="../media/image35.jpg"/><Relationship Id="rId5" Type="http://schemas.openxmlformats.org/officeDocument/2006/relationships/image" Target="../media/image32.jpeg"/><Relationship Id="rId10" Type="http://schemas.openxmlformats.org/officeDocument/2006/relationships/hyperlink" Target="https://youtu.be/-fPX7EzIcZI" TargetMode="External"/><Relationship Id="rId4" Type="http://schemas.openxmlformats.org/officeDocument/2006/relationships/hyperlink" Target="https://youtu.be/ATwMhdqHVio" TargetMode="External"/><Relationship Id="rId9" Type="http://schemas.openxmlformats.org/officeDocument/2006/relationships/image" Target="../media/image34.jp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hyperlink" Target="https://youtu.be/rBmQDa8lJ9Y" TargetMode="External"/><Relationship Id="rId18" Type="http://schemas.openxmlformats.org/officeDocument/2006/relationships/image" Target="../media/image42.jpeg"/><Relationship Id="rId26" Type="http://schemas.openxmlformats.org/officeDocument/2006/relationships/image" Target="../media/image46.jpeg"/><Relationship Id="rId3" Type="http://schemas.openxmlformats.org/officeDocument/2006/relationships/slide" Target="slide3.xml"/><Relationship Id="rId21" Type="http://schemas.openxmlformats.org/officeDocument/2006/relationships/hyperlink" Target="https://youtu.be/pPt6gfhaCTE" TargetMode="External"/><Relationship Id="rId34" Type="http://schemas.openxmlformats.org/officeDocument/2006/relationships/hyperlink" Target="https://youtu.be/tUxFGsGixK4" TargetMode="External"/><Relationship Id="rId7" Type="http://schemas.openxmlformats.org/officeDocument/2006/relationships/hyperlink" Target="https://youtu.be/Tb40hA0vip0" TargetMode="External"/><Relationship Id="rId12" Type="http://schemas.openxmlformats.org/officeDocument/2006/relationships/image" Target="../media/image40.jpeg"/><Relationship Id="rId17" Type="http://schemas.openxmlformats.org/officeDocument/2006/relationships/hyperlink" Target="https://youtu.be/KWXjJcvwKc0" TargetMode="External"/><Relationship Id="rId25" Type="http://schemas.openxmlformats.org/officeDocument/2006/relationships/hyperlink" Target="https://youtu.be/iEEQsHEbstA" TargetMode="External"/><Relationship Id="rId33" Type="http://schemas.openxmlformats.org/officeDocument/2006/relationships/hyperlink" Target="https://youtu.be/DeGmJ6Yf8A8" TargetMode="External"/><Relationship Id="rId2" Type="http://schemas.openxmlformats.org/officeDocument/2006/relationships/image" Target="../media/image19.png"/><Relationship Id="rId16" Type="http://schemas.openxmlformats.org/officeDocument/2006/relationships/hyperlink" Target="https://youtu.be/-lq0fyVGXe8" TargetMode="External"/><Relationship Id="rId20" Type="http://schemas.openxmlformats.org/officeDocument/2006/relationships/image" Target="../media/image43.jpeg"/><Relationship Id="rId29" Type="http://schemas.openxmlformats.org/officeDocument/2006/relationships/hyperlink" Target="https://youtu.be/Q4H9qhRI_l0" TargetMode="Externa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hyperlink" Target="https://youtu.be/eqnFUASMthY" TargetMode="External"/><Relationship Id="rId24" Type="http://schemas.openxmlformats.org/officeDocument/2006/relationships/image" Target="../media/image45.jpeg"/><Relationship Id="rId32" Type="http://schemas.openxmlformats.org/officeDocument/2006/relationships/hyperlink" Target="https://youtu.be/DDgf-np0xLg" TargetMode="External"/><Relationship Id="rId5" Type="http://schemas.openxmlformats.org/officeDocument/2006/relationships/hyperlink" Target="https://youtu.be/H7UD4sbQJxM" TargetMode="External"/><Relationship Id="rId15" Type="http://schemas.openxmlformats.org/officeDocument/2006/relationships/hyperlink" Target="https://youtu.be/K9vTnitakaM" TargetMode="External"/><Relationship Id="rId23" Type="http://schemas.openxmlformats.org/officeDocument/2006/relationships/hyperlink" Target="https://youtu.be/4zV6naUU7rM" TargetMode="External"/><Relationship Id="rId28" Type="http://schemas.openxmlformats.org/officeDocument/2006/relationships/hyperlink" Target="https://youtu.be/FGxaE0K_vSk" TargetMode="External"/><Relationship Id="rId36" Type="http://schemas.openxmlformats.org/officeDocument/2006/relationships/hyperlink" Target="https://youtu.be/pC1WgvECZeY" TargetMode="External"/><Relationship Id="rId10" Type="http://schemas.openxmlformats.org/officeDocument/2006/relationships/image" Target="../media/image39.jpeg"/><Relationship Id="rId19" Type="http://schemas.openxmlformats.org/officeDocument/2006/relationships/hyperlink" Target="https://youtu.be/Q3lZbZB0mUE" TargetMode="External"/><Relationship Id="rId31" Type="http://schemas.openxmlformats.org/officeDocument/2006/relationships/hyperlink" Target="https://youtu.be/lw4M3iO4ImM" TargetMode="External"/><Relationship Id="rId4" Type="http://schemas.openxmlformats.org/officeDocument/2006/relationships/image" Target="../media/image24.png"/><Relationship Id="rId9" Type="http://schemas.openxmlformats.org/officeDocument/2006/relationships/hyperlink" Target="https://youtu.be/8_iS28GdE0A" TargetMode="External"/><Relationship Id="rId14" Type="http://schemas.openxmlformats.org/officeDocument/2006/relationships/image" Target="../media/image41.jpeg"/><Relationship Id="rId22" Type="http://schemas.openxmlformats.org/officeDocument/2006/relationships/image" Target="../media/image44.jpeg"/><Relationship Id="rId27" Type="http://schemas.openxmlformats.org/officeDocument/2006/relationships/hyperlink" Target="https://youtu.be/JfOkpMcA_cY" TargetMode="External"/><Relationship Id="rId30" Type="http://schemas.openxmlformats.org/officeDocument/2006/relationships/hyperlink" Target="https://youtu.be/2ZnjZnZNe_0" TargetMode="External"/><Relationship Id="rId35" Type="http://schemas.openxmlformats.org/officeDocument/2006/relationships/hyperlink" Target="https://youtu.be/i4mqPCNp18k"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youtu.be/vqstAHyrCq0" TargetMode="External"/><Relationship Id="rId3" Type="http://schemas.openxmlformats.org/officeDocument/2006/relationships/slide" Target="slide3.xml"/><Relationship Id="rId7" Type="http://schemas.openxmlformats.org/officeDocument/2006/relationships/hyperlink" Target="https://youtu.be/0uXlG0O5ErA" TargetMode="Externa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hyperlink" Target="https://youtu.be/PDe5MGXGrmE" TargetMode="Externa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channel/UCfyh0qIIwTEV8ktNRI0x5-g" TargetMode="External"/><Relationship Id="rId13" Type="http://schemas.openxmlformats.org/officeDocument/2006/relationships/hyperlink" Target="https://sso.prodigygame.com/game/login" TargetMode="External"/><Relationship Id="rId18" Type="http://schemas.openxmlformats.org/officeDocument/2006/relationships/hyperlink" Target="https://www.youtube.com/channel/UCQh2wgJ5tOrixYBn6jFXsXQ" TargetMode="External"/><Relationship Id="rId26" Type="http://schemas.openxmlformats.org/officeDocument/2006/relationships/hyperlink" Target="https://www.youtube.com/channel/UC9w889Lid1JHB-AX4dCoQoQ" TargetMode="External"/><Relationship Id="rId3" Type="http://schemas.openxmlformats.org/officeDocument/2006/relationships/hyperlink" Target="https://radioblogging.net/" TargetMode="External"/><Relationship Id="rId21" Type="http://schemas.openxmlformats.org/officeDocument/2006/relationships/hyperlink" Target="https://www.youtube.com/user/OlafFalafel" TargetMode="External"/><Relationship Id="rId7" Type="http://schemas.openxmlformats.org/officeDocument/2006/relationships/image" Target="../media/image15.jpg"/><Relationship Id="rId12" Type="http://schemas.openxmlformats.org/officeDocument/2006/relationships/hyperlink" Target="https://www.sumdog.com/user/sign_in" TargetMode="External"/><Relationship Id="rId17" Type="http://schemas.openxmlformats.org/officeDocument/2006/relationships/hyperlink" Target="https://www.steveantony.com/drawastory" TargetMode="External"/><Relationship Id="rId25" Type="http://schemas.openxmlformats.org/officeDocument/2006/relationships/hyperlink" Target="http://www.techniquest.org/" TargetMode="External"/><Relationship Id="rId2" Type="http://schemas.openxmlformats.org/officeDocument/2006/relationships/hyperlink" Target="https://authorfy.com/10minutechallenges/" TargetMode="External"/><Relationship Id="rId16" Type="http://schemas.openxmlformats.org/officeDocument/2006/relationships/hyperlink" Target="https://www.bbc.co.uk/sounds/play/live:bbc_radio_fourfm" TargetMode="External"/><Relationship Id="rId20" Type="http://schemas.openxmlformats.org/officeDocument/2006/relationships/hyperlink" Target="https://www.facebook.com/minilingos/" TargetMode="External"/><Relationship Id="rId29" Type="http://schemas.openxmlformats.org/officeDocument/2006/relationships/hyperlink" Target="https://www.instagram.com/candicebrown/" TargetMode="External"/><Relationship Id="rId1" Type="http://schemas.openxmlformats.org/officeDocument/2006/relationships/slideLayout" Target="../slideLayouts/slideLayout7.xml"/><Relationship Id="rId6" Type="http://schemas.openxmlformats.org/officeDocument/2006/relationships/hyperlink" Target="https://www.facebook.com/englishwithhollytutoring/" TargetMode="External"/><Relationship Id="rId11" Type="http://schemas.openxmlformats.org/officeDocument/2006/relationships/hyperlink" Target="http://www.iseemaths.com/lessons56/" TargetMode="External"/><Relationship Id="rId24" Type="http://schemas.openxmlformats.org/officeDocument/2006/relationships/hyperlink" Target="http://www.youtube.com/user/maddiemoate" TargetMode="External"/><Relationship Id="rId32" Type="http://schemas.openxmlformats.org/officeDocument/2006/relationships/image" Target="../media/image24.png"/><Relationship Id="rId5" Type="http://schemas.openxmlformats.org/officeDocument/2006/relationships/hyperlink" Target="https://www.facebook.com/litfilmfest/" TargetMode="External"/><Relationship Id="rId15" Type="http://schemas.openxmlformats.org/officeDocument/2006/relationships/hyperlink" Target="https://mathsframe.co.uk/en/resources/category/22/most-popular" TargetMode="External"/><Relationship Id="rId23" Type="http://schemas.openxmlformats.org/officeDocument/2006/relationships/hyperlink" Target="https://www.facebook.com/HobbycraftUK/" TargetMode="External"/><Relationship Id="rId28" Type="http://schemas.openxmlformats.org/officeDocument/2006/relationships/hyperlink" Target="https://www.instagram.com/arthubldn/" TargetMode="External"/><Relationship Id="rId10" Type="http://schemas.openxmlformats.org/officeDocument/2006/relationships/hyperlink" Target="https://whiterosemaths.com/homelearning/" TargetMode="External"/><Relationship Id="rId19" Type="http://schemas.openxmlformats.org/officeDocument/2006/relationships/hyperlink" Target="https://www.facebook.com/Glasgowsciencecentre/" TargetMode="External"/><Relationship Id="rId31" Type="http://schemas.openxmlformats.org/officeDocument/2006/relationships/slide" Target="slide3.xml"/><Relationship Id="rId4" Type="http://schemas.openxmlformats.org/officeDocument/2006/relationships/hyperlink" Target="https://www.youtube.com/channel/UCuaq74gHBALPcb1nbJ1EF2Q" TargetMode="External"/><Relationship Id="rId9" Type="http://schemas.openxmlformats.org/officeDocument/2006/relationships/hyperlink" Target="http://www.themathsfactor.com/" TargetMode="External"/><Relationship Id="rId14" Type="http://schemas.openxmlformats.org/officeDocument/2006/relationships/hyperlink" Target="https://login.mathletics.com/" TargetMode="External"/><Relationship Id="rId22" Type="http://schemas.openxmlformats.org/officeDocument/2006/relationships/hyperlink" Target="https://www.youtube.com/user/OllieTunmer/videos" TargetMode="External"/><Relationship Id="rId27" Type="http://schemas.openxmlformats.org/officeDocument/2006/relationships/hyperlink" Target="https://liverpoolwarmuseum.co.uk/visiting/isolation-lessons/" TargetMode="External"/><Relationship Id="rId30" Type="http://schemas.openxmlformats.org/officeDocument/2006/relationships/hyperlink" Target="https://www.youtube.com/channel/UCky2iMp1kt6pCgJlxUjH3D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classroom.thenational.academy/schedule-by-year/year-5" TargetMode="External"/><Relationship Id="rId13" Type="http://schemas.openxmlformats.org/officeDocument/2006/relationships/slide" Target="slide4.xml"/><Relationship Id="rId18" Type="http://schemas.openxmlformats.org/officeDocument/2006/relationships/image" Target="../media/image10.png"/><Relationship Id="rId26" Type="http://schemas.openxmlformats.org/officeDocument/2006/relationships/image" Target="../media/image15.jpg"/><Relationship Id="rId39" Type="http://schemas.openxmlformats.org/officeDocument/2006/relationships/hyperlink" Target="https://www.getepic.com/app/profile-select" TargetMode="External"/><Relationship Id="rId3" Type="http://schemas.openxmlformats.org/officeDocument/2006/relationships/hyperlink" Target="https://www.morningchallenge.co.uk/home" TargetMode="External"/><Relationship Id="rId21" Type="http://schemas.openxmlformats.org/officeDocument/2006/relationships/image" Target="../media/image12.png"/><Relationship Id="rId34" Type="http://schemas.openxmlformats.org/officeDocument/2006/relationships/image" Target="../media/image19.png"/><Relationship Id="rId42" Type="http://schemas.openxmlformats.org/officeDocument/2006/relationships/image" Target="../media/image23.png"/><Relationship Id="rId7" Type="http://schemas.openxmlformats.org/officeDocument/2006/relationships/hyperlink" Target="https://www.getepic.com/sign-in/educator" TargetMode="External"/><Relationship Id="rId12" Type="http://schemas.openxmlformats.org/officeDocument/2006/relationships/image" Target="../media/image6.png"/><Relationship Id="rId17" Type="http://schemas.openxmlformats.org/officeDocument/2006/relationships/image" Target="../media/image9.png"/><Relationship Id="rId25" Type="http://schemas.openxmlformats.org/officeDocument/2006/relationships/slide" Target="slide13.xml"/><Relationship Id="rId33" Type="http://schemas.openxmlformats.org/officeDocument/2006/relationships/slide" Target="slide11.xml"/><Relationship Id="rId38" Type="http://schemas.openxmlformats.org/officeDocument/2006/relationships/image" Target="../media/image21.png"/><Relationship Id="rId2" Type="http://schemas.openxmlformats.org/officeDocument/2006/relationships/image" Target="../media/image3.png"/><Relationship Id="rId16" Type="http://schemas.openxmlformats.org/officeDocument/2006/relationships/slide" Target="slide7.xml"/><Relationship Id="rId20" Type="http://schemas.openxmlformats.org/officeDocument/2006/relationships/image" Target="../media/image11.png"/><Relationship Id="rId29" Type="http://schemas.openxmlformats.org/officeDocument/2006/relationships/hyperlink" Target="https://www.thenational.academy/online-classroom/schedule/#schedule" TargetMode="External"/><Relationship Id="rId41" Type="http://schemas.openxmlformats.org/officeDocument/2006/relationships/hyperlink" Target="https://readtheory.org/auth/login" TargetMode="External"/><Relationship Id="rId1" Type="http://schemas.openxmlformats.org/officeDocument/2006/relationships/slideLayout" Target="../slideLayouts/slideLayout7.xml"/><Relationship Id="rId6" Type="http://schemas.openxmlformats.org/officeDocument/2006/relationships/hyperlink" Target="https://spellingframe.co.uk/" TargetMode="External"/><Relationship Id="rId11" Type="http://schemas.openxmlformats.org/officeDocument/2006/relationships/image" Target="../media/image5.png"/><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slide" Target="slide8.xml"/><Relationship Id="rId40" Type="http://schemas.openxmlformats.org/officeDocument/2006/relationships/image" Target="../media/image22.png"/><Relationship Id="rId5" Type="http://schemas.openxmlformats.org/officeDocument/2006/relationships/hyperlink" Target="https://whiterosemaths.com/homelearning/" TargetMode="External"/><Relationship Id="rId15" Type="http://schemas.openxmlformats.org/officeDocument/2006/relationships/image" Target="../media/image8.png"/><Relationship Id="rId23" Type="http://schemas.openxmlformats.org/officeDocument/2006/relationships/image" Target="../media/image13.png"/><Relationship Id="rId28" Type="http://schemas.openxmlformats.org/officeDocument/2006/relationships/image" Target="../media/image16.png"/><Relationship Id="rId36" Type="http://schemas.openxmlformats.org/officeDocument/2006/relationships/image" Target="../media/image20.png"/><Relationship Id="rId10" Type="http://schemas.openxmlformats.org/officeDocument/2006/relationships/image" Target="../media/image4.png"/><Relationship Id="rId19" Type="http://schemas.openxmlformats.org/officeDocument/2006/relationships/slide" Target="slide6.xml"/><Relationship Id="rId31" Type="http://schemas.openxmlformats.org/officeDocument/2006/relationships/hyperlink" Target="https://www.thenational.academy/assembly" TargetMode="External"/><Relationship Id="rId4" Type="http://schemas.openxmlformats.org/officeDocument/2006/relationships/hyperlink" Target="https://ttrockstars.com/" TargetMode="External"/><Relationship Id="rId9" Type="http://schemas.openxmlformats.org/officeDocument/2006/relationships/hyperlink" Target="https://classroom.thenational.academy/schedule-by-year/year-4" TargetMode="External"/><Relationship Id="rId14" Type="http://schemas.openxmlformats.org/officeDocument/2006/relationships/image" Target="../media/image7.gif"/><Relationship Id="rId22" Type="http://schemas.openxmlformats.org/officeDocument/2006/relationships/slide" Target="slide9.xml"/><Relationship Id="rId27" Type="http://schemas.openxmlformats.org/officeDocument/2006/relationships/hyperlink" Target="https://www.bbc.co.uk/bitesize/levels/zbr9wmn" TargetMode="External"/><Relationship Id="rId30" Type="http://schemas.openxmlformats.org/officeDocument/2006/relationships/image" Target="../media/image17.png"/><Relationship Id="rId35"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bbc.co.uk/teach/class-clips-video/french-ks2-shopping-for-food/z7ynvk7" TargetMode="External"/><Relationship Id="rId4" Type="http://schemas.openxmlformats.org/officeDocument/2006/relationships/hyperlink" Target="https://www.bbc.co.uk/bitesize/subjects/z39d7ty"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facebook.com/Firststopsafetytraininguk/" TargetMode="External"/><Relationship Id="rId13" Type="http://schemas.openxmlformats.org/officeDocument/2006/relationships/hyperlink" Target="https://www.gonoodle.com/" TargetMode="External"/><Relationship Id="rId3" Type="http://schemas.openxmlformats.org/officeDocument/2006/relationships/image" Target="../media/image25.png"/><Relationship Id="rId7" Type="http://schemas.openxmlformats.org/officeDocument/2006/relationships/hyperlink" Target="https://www.facebook.com/shapercaper/" TargetMode="External"/><Relationship Id="rId12" Type="http://schemas.openxmlformats.org/officeDocument/2006/relationships/hyperlink" Target="https://www.youtube.com/channel/UCAxW1XT0iEJo0TYlRfn6rYQ" TargetMode="External"/><Relationship Id="rId2" Type="http://schemas.openxmlformats.org/officeDocument/2006/relationships/image" Target="../media/image8.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s://www.instagram.com/diannebuswell/" TargetMode="External"/><Relationship Id="rId11" Type="http://schemas.openxmlformats.org/officeDocument/2006/relationships/hyperlink" Target="https://www.instagram.com/theballetcoach/" TargetMode="External"/><Relationship Id="rId5" Type="http://schemas.openxmlformats.org/officeDocument/2006/relationships/hyperlink" Target="https://www.instagram.com/kimberlywyatt/" TargetMode="External"/><Relationship Id="rId15" Type="http://schemas.openxmlformats.org/officeDocument/2006/relationships/image" Target="../media/image24.png"/><Relationship Id="rId10" Type="http://schemas.openxmlformats.org/officeDocument/2006/relationships/hyperlink" Target="https://www.facebook.com/sfcacademy1/" TargetMode="External"/><Relationship Id="rId4" Type="http://schemas.openxmlformats.org/officeDocument/2006/relationships/hyperlink" Target="https://www.youtube.com/channel/UC8PDFwCV0HHcl08-1SzdiBw" TargetMode="External"/><Relationship Id="rId9" Type="http://schemas.openxmlformats.org/officeDocument/2006/relationships/hyperlink" Target="https://www.facebook.com/diversedancemix/" TargetMode="External"/><Relationship Id="rId1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3.xml"/><Relationship Id="rId4" Type="http://schemas.openxmlformats.org/officeDocument/2006/relationships/hyperlink" Target="https://www.youtube.com/watch?v=gMpS4smCUr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www.instructables.com/id/Make-Your-Own-Diy-Custom-Eraser-Stamps/" TargetMode="External"/><Relationship Id="rId5" Type="http://schemas.openxmlformats.org/officeDocument/2006/relationships/hyperlink" Target="https://www.wikihow.com/Make-String-Prints" TargetMode="External"/><Relationship Id="rId10" Type="http://schemas.openxmlformats.org/officeDocument/2006/relationships/image" Target="../media/image28.jpeg"/><Relationship Id="rId4" Type="http://schemas.openxmlformats.org/officeDocument/2006/relationships/hyperlink" Target="https://www.thesprucecrafts.com/how-to-make-stamp-from-potato-2905343" TargetMode="External"/><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www.poetry4kids.com/lessons/how-to-write-a-limerick/" TargetMode="External"/><Relationship Id="rId2" Type="http://schemas.openxmlformats.org/officeDocument/2006/relationships/slide" Target="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s://www.purplemash.com/sch/stjosephssn16" TargetMode="External"/><Relationship Id="rId4" Type="http://schemas.openxmlformats.org/officeDocument/2006/relationships/hyperlink" Target="https://www.bbc.co.uk/bitesize/topics/zf2f9j6/articles/z3c6t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4095" y="969583"/>
            <a:ext cx="10766739" cy="5366823"/>
          </a:xfrm>
          <a:solidFill>
            <a:schemeClr val="accent4">
              <a:lumMod val="40000"/>
              <a:lumOff val="60000"/>
            </a:schemeClr>
          </a:solidFill>
        </p:spPr>
        <p:txBody>
          <a:bodyPr>
            <a:noAutofit/>
          </a:bodyPr>
          <a:lstStyle/>
          <a:p>
            <a:endParaRPr lang="en-GB" sz="1800" dirty="0" smtClean="0"/>
          </a:p>
          <a:p>
            <a:r>
              <a:rPr lang="en-GB" sz="1800" dirty="0" smtClean="0"/>
              <a:t>What a beautiful week it was last week. I really enjoyed catching up with some pupils on our Zoom chat and speaking to some Y4 parents about classes for next year. I can’t believe that we’re discussing next year already. It makes me sad that we’ve had so much of our year together stolen by this virus, but I will still be around next year if you need anything or just want a chat!</a:t>
            </a:r>
          </a:p>
          <a:p>
            <a:r>
              <a:rPr lang="en-GB" sz="1800" dirty="0" smtClean="0"/>
              <a:t>The weather forecast this week looks wet. A perfect opportunity to see which mini beasts appear to like a wet habitat and which ones hide away. Try making your own habitat experiment in the science section of the PowerPoint.</a:t>
            </a:r>
          </a:p>
          <a:p>
            <a:r>
              <a:rPr lang="en-GB" sz="1800" dirty="0" smtClean="0"/>
              <a:t>Our Zoom chat is at 11:00 </a:t>
            </a:r>
            <a:r>
              <a:rPr lang="en-GB" sz="1800" dirty="0"/>
              <a:t>AM </a:t>
            </a:r>
            <a:r>
              <a:rPr lang="en-GB" sz="1800" dirty="0" smtClean="0"/>
              <a:t> on Wednesday, (this repeats weekly) </a:t>
            </a:r>
            <a:r>
              <a:rPr lang="en-GB" sz="1800" dirty="0" smtClean="0">
                <a:hlinkClick r:id="rId2"/>
              </a:rPr>
              <a:t>https</a:t>
            </a:r>
            <a:r>
              <a:rPr lang="en-GB" sz="1800" dirty="0">
                <a:hlinkClick r:id="rId2"/>
              </a:rPr>
              <a:t>://</a:t>
            </a:r>
            <a:r>
              <a:rPr lang="en-GB" sz="1800" dirty="0" smtClean="0">
                <a:hlinkClick r:id="rId2"/>
              </a:rPr>
              <a:t>us04web.zoom.us/j/73617786652?pwd=emxNZEp2VkZPNUV2ZWJHZTNMbGN0UT09</a:t>
            </a:r>
            <a:endParaRPr lang="en-GB" sz="1800" dirty="0" smtClean="0"/>
          </a:p>
          <a:p>
            <a:r>
              <a:rPr lang="en-GB" sz="1800" dirty="0" smtClean="0"/>
              <a:t>Meeting </a:t>
            </a:r>
            <a:r>
              <a:rPr lang="en-GB" sz="1800" dirty="0"/>
              <a:t>ID: 736 1778 6652</a:t>
            </a:r>
          </a:p>
          <a:p>
            <a:r>
              <a:rPr lang="en-GB" sz="1800" dirty="0"/>
              <a:t>Password: </a:t>
            </a:r>
            <a:r>
              <a:rPr lang="en-GB" sz="1800" dirty="0" err="1" smtClean="0"/>
              <a:t>StFrancis</a:t>
            </a:r>
            <a:endParaRPr lang="en-GB" sz="1800" dirty="0" smtClean="0"/>
          </a:p>
          <a:p>
            <a:r>
              <a:rPr lang="en-GB" sz="1800" dirty="0" smtClean="0"/>
              <a:t>All but a couple of the buddy letters are now in. Please could I have any outstanding ones this week so that I can get them all sent at the same time.</a:t>
            </a:r>
          </a:p>
          <a:p>
            <a:r>
              <a:rPr lang="en-GB" sz="1800" dirty="0" smtClean="0"/>
              <a:t>Here’s the Dropbox link for this week</a:t>
            </a:r>
            <a:r>
              <a:rPr lang="en-GB" sz="1800" dirty="0"/>
              <a:t>:  </a:t>
            </a:r>
            <a:r>
              <a:rPr lang="en-GB" sz="1800" dirty="0">
                <a:hlinkClick r:id="rId3"/>
              </a:rPr>
              <a:t>https://</a:t>
            </a:r>
            <a:r>
              <a:rPr lang="en-GB" sz="1800" dirty="0" smtClean="0">
                <a:hlinkClick r:id="rId3"/>
              </a:rPr>
              <a:t>www.dropbox.com/sh/ralxvi5utm0tqsb/AADR6QklBGLHB5B_pWlVh6zNa?dl=0</a:t>
            </a:r>
            <a:endParaRPr lang="en-GB" sz="1800" dirty="0"/>
          </a:p>
          <a:p>
            <a:r>
              <a:rPr lang="en-GB" sz="1800" dirty="0" smtClean="0"/>
              <a:t>Have a great week everyone!</a:t>
            </a:r>
            <a:endParaRPr lang="en-GB" sz="1800" dirty="0"/>
          </a:p>
          <a:p>
            <a:endParaRPr lang="en-GB" sz="1800" dirty="0" smtClean="0"/>
          </a:p>
          <a:p>
            <a:endParaRPr lang="en-GB" sz="1800" dirty="0" smtClean="0"/>
          </a:p>
          <a:p>
            <a:endParaRPr lang="en-GB" sz="1800" dirty="0" smtClean="0"/>
          </a:p>
          <a:p>
            <a:endParaRPr lang="en-GB" sz="1800" dirty="0" smtClean="0"/>
          </a:p>
          <a:p>
            <a:endParaRPr lang="en-GB" sz="1800" dirty="0" smtClean="0"/>
          </a:p>
        </p:txBody>
      </p:sp>
      <p:sp>
        <p:nvSpPr>
          <p:cNvPr id="2" name="Title 1"/>
          <p:cNvSpPr>
            <a:spLocks noGrp="1"/>
          </p:cNvSpPr>
          <p:nvPr>
            <p:ph type="ctrTitle"/>
          </p:nvPr>
        </p:nvSpPr>
        <p:spPr>
          <a:xfrm>
            <a:off x="1404838" y="100084"/>
            <a:ext cx="9144000" cy="991846"/>
          </a:xfrm>
        </p:spPr>
        <p:txBody>
          <a:bodyPr>
            <a:normAutofit/>
          </a:bodyPr>
          <a:lstStyle/>
          <a:p>
            <a:r>
              <a:rPr lang="en-GB" sz="4400" u="sng" dirty="0" smtClean="0"/>
              <a:t>Summer Term 2 – Week 5</a:t>
            </a:r>
            <a:endParaRPr lang="en-GB" sz="4400" u="sng" dirty="0"/>
          </a:p>
        </p:txBody>
      </p:sp>
    </p:spTree>
    <p:extLst>
      <p:ext uri="{BB962C8B-B14F-4D97-AF65-F5344CB8AC3E}">
        <p14:creationId xmlns:p14="http://schemas.microsoft.com/office/powerpoint/2010/main" val="941457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b="9550"/>
          <a:stretch/>
        </p:blipFill>
        <p:spPr>
          <a:xfrm>
            <a:off x="942193" y="811370"/>
            <a:ext cx="4222235" cy="2540910"/>
          </a:xfrm>
          <a:prstGeom prst="rect">
            <a:avLst/>
          </a:prstGeom>
        </p:spPr>
      </p:pic>
      <p:pic>
        <p:nvPicPr>
          <p:cNvPr id="3" name="Picture 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93" y="3350158"/>
            <a:ext cx="2976588" cy="2786087"/>
          </a:xfrm>
          <a:prstGeom prst="rect">
            <a:avLst/>
          </a:prstGeom>
        </p:spPr>
      </p:pic>
      <p:pic>
        <p:nvPicPr>
          <p:cNvPr id="4" name="Picture 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8781" y="3350157"/>
            <a:ext cx="3184099" cy="2786087"/>
          </a:xfrm>
          <a:prstGeom prst="rect">
            <a:avLst/>
          </a:prstGeom>
        </p:spPr>
      </p:pic>
      <p:pic>
        <p:nvPicPr>
          <p:cNvPr id="5" name="Picture 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4428" y="811369"/>
            <a:ext cx="2885974" cy="2540912"/>
          </a:xfrm>
          <a:prstGeom prst="rect">
            <a:avLst/>
          </a:prstGeom>
        </p:spPr>
      </p:pic>
      <p:pic>
        <p:nvPicPr>
          <p:cNvPr id="6" name="Picture 5">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02880" y="3350157"/>
            <a:ext cx="2802905" cy="2802905"/>
          </a:xfrm>
          <a:prstGeom prst="rect">
            <a:avLst/>
          </a:prstGeom>
        </p:spPr>
      </p:pic>
      <p:pic>
        <p:nvPicPr>
          <p:cNvPr id="1028" name="Picture 4" descr="Bitmoji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86663" y="1618521"/>
            <a:ext cx="2639063" cy="263906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7846251" y="317419"/>
            <a:ext cx="2675788" cy="1764406"/>
          </a:xfrm>
          <a:prstGeom prst="wedgeRoundRectCallout">
            <a:avLst>
              <a:gd name="adj1" fmla="val 46069"/>
              <a:gd name="adj2" fmla="val 9023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latin typeface="Arial Black" panose="020B0A04020102020204" pitchFamily="34" charset="0"/>
              </a:rPr>
              <a:t>Click on the day you need to see the Morning challenge answers.</a:t>
            </a:r>
            <a:endParaRPr lang="en-GB" dirty="0">
              <a:latin typeface="Arial Black" panose="020B0A04020102020204" pitchFamily="34" charset="0"/>
            </a:endParaRPr>
          </a:p>
        </p:txBody>
      </p:sp>
      <p:pic>
        <p:nvPicPr>
          <p:cNvPr id="9" name="Picture 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79468" y="4624593"/>
            <a:ext cx="1561927" cy="1511651"/>
          </a:xfrm>
          <a:prstGeom prst="rect">
            <a:avLst/>
          </a:prstGeom>
        </p:spPr>
      </p:pic>
    </p:spTree>
    <p:extLst>
      <p:ext uri="{BB962C8B-B14F-4D97-AF65-F5344CB8AC3E}">
        <p14:creationId xmlns:p14="http://schemas.microsoft.com/office/powerpoint/2010/main" val="3857246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k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50" y="4665965"/>
            <a:ext cx="1773066" cy="177306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41840" y="367570"/>
            <a:ext cx="1561927" cy="1511651"/>
            <a:chOff x="8770513" y="572959"/>
            <a:chExt cx="2102744" cy="2102744"/>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6" name="Rectangle 5"/>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2" name="Picture 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4621" y="1009671"/>
            <a:ext cx="492813" cy="815915"/>
          </a:xfrm>
          <a:prstGeom prst="rect">
            <a:avLst/>
          </a:prstGeom>
        </p:spPr>
      </p:pic>
      <p:pic>
        <p:nvPicPr>
          <p:cNvPr id="12" name="Picture 1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4463" y="1009671"/>
            <a:ext cx="485770" cy="804254"/>
          </a:xfrm>
          <a:prstGeom prst="rect">
            <a:avLst/>
          </a:prstGeom>
        </p:spPr>
      </p:pic>
      <p:pic>
        <p:nvPicPr>
          <p:cNvPr id="13" name="Picture 12">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4055" y="1030820"/>
            <a:ext cx="472996" cy="783106"/>
          </a:xfrm>
          <a:prstGeom prst="rect">
            <a:avLst/>
          </a:prstGeom>
        </p:spPr>
      </p:pic>
      <p:pic>
        <p:nvPicPr>
          <p:cNvPr id="14" name="Picture 13">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79672" y="1006945"/>
            <a:ext cx="494459" cy="818641"/>
          </a:xfrm>
          <a:prstGeom prst="rect">
            <a:avLst/>
          </a:prstGeom>
        </p:spPr>
      </p:pic>
      <p:pic>
        <p:nvPicPr>
          <p:cNvPr id="15" name="Picture 14">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00885" y="1006945"/>
            <a:ext cx="487416" cy="806980"/>
          </a:xfrm>
          <a:prstGeom prst="rect">
            <a:avLst/>
          </a:prstGeom>
        </p:spPr>
      </p:pic>
      <p:sp>
        <p:nvSpPr>
          <p:cNvPr id="10" name="TextBox 9"/>
          <p:cNvSpPr txBox="1"/>
          <p:nvPr/>
        </p:nvSpPr>
        <p:spPr>
          <a:xfrm>
            <a:off x="3775721" y="555885"/>
            <a:ext cx="1513574" cy="461665"/>
          </a:xfrm>
          <a:prstGeom prst="rect">
            <a:avLst/>
          </a:prstGeom>
          <a:noFill/>
        </p:spPr>
        <p:txBody>
          <a:bodyPr wrap="square" rtlCol="0">
            <a:spAutoFit/>
          </a:bodyPr>
          <a:lstStyle/>
          <a:p>
            <a:r>
              <a:rPr lang="en-GB" sz="2400" b="1" dirty="0" smtClean="0">
                <a:solidFill>
                  <a:srgbClr val="7030A0"/>
                </a:solidFill>
              </a:rPr>
              <a:t>Monday</a:t>
            </a:r>
            <a:endParaRPr lang="en-GB" sz="2400" b="1" dirty="0">
              <a:solidFill>
                <a:srgbClr val="7030A0"/>
              </a:solidFill>
            </a:endParaRPr>
          </a:p>
        </p:txBody>
      </p:sp>
      <p:sp>
        <p:nvSpPr>
          <p:cNvPr id="17" name="TextBox 16"/>
          <p:cNvSpPr txBox="1"/>
          <p:nvPr/>
        </p:nvSpPr>
        <p:spPr>
          <a:xfrm>
            <a:off x="4968787" y="559975"/>
            <a:ext cx="1513574" cy="461665"/>
          </a:xfrm>
          <a:prstGeom prst="rect">
            <a:avLst/>
          </a:prstGeom>
          <a:noFill/>
        </p:spPr>
        <p:txBody>
          <a:bodyPr wrap="square" rtlCol="0">
            <a:spAutoFit/>
          </a:bodyPr>
          <a:lstStyle/>
          <a:p>
            <a:r>
              <a:rPr lang="en-GB" sz="2400" b="1" dirty="0" smtClean="0">
                <a:solidFill>
                  <a:srgbClr val="7030A0"/>
                </a:solidFill>
              </a:rPr>
              <a:t>Tuesday</a:t>
            </a:r>
            <a:endParaRPr lang="en-GB" sz="2400" b="1" dirty="0">
              <a:solidFill>
                <a:srgbClr val="7030A0"/>
              </a:solidFill>
            </a:endParaRPr>
          </a:p>
        </p:txBody>
      </p:sp>
      <p:sp>
        <p:nvSpPr>
          <p:cNvPr id="18" name="TextBox 17"/>
          <p:cNvSpPr txBox="1"/>
          <p:nvPr/>
        </p:nvSpPr>
        <p:spPr>
          <a:xfrm>
            <a:off x="6241295" y="564065"/>
            <a:ext cx="1792289" cy="461665"/>
          </a:xfrm>
          <a:prstGeom prst="rect">
            <a:avLst/>
          </a:prstGeom>
          <a:noFill/>
        </p:spPr>
        <p:txBody>
          <a:bodyPr wrap="square" rtlCol="0">
            <a:spAutoFit/>
          </a:bodyPr>
          <a:lstStyle/>
          <a:p>
            <a:r>
              <a:rPr lang="en-GB" sz="2400" b="1" dirty="0" smtClean="0">
                <a:solidFill>
                  <a:srgbClr val="7030A0"/>
                </a:solidFill>
              </a:rPr>
              <a:t>Wed</a:t>
            </a:r>
            <a:endParaRPr lang="en-GB" sz="2400" b="1" dirty="0">
              <a:solidFill>
                <a:srgbClr val="7030A0"/>
              </a:solidFill>
            </a:endParaRPr>
          </a:p>
        </p:txBody>
      </p:sp>
      <p:sp>
        <p:nvSpPr>
          <p:cNvPr id="19" name="TextBox 18"/>
          <p:cNvSpPr txBox="1"/>
          <p:nvPr/>
        </p:nvSpPr>
        <p:spPr>
          <a:xfrm>
            <a:off x="7060149" y="576766"/>
            <a:ext cx="1513574" cy="461665"/>
          </a:xfrm>
          <a:prstGeom prst="rect">
            <a:avLst/>
          </a:prstGeom>
          <a:noFill/>
        </p:spPr>
        <p:txBody>
          <a:bodyPr wrap="square" rtlCol="0">
            <a:spAutoFit/>
          </a:bodyPr>
          <a:lstStyle/>
          <a:p>
            <a:r>
              <a:rPr lang="en-GB" sz="2400" b="1" dirty="0" smtClean="0">
                <a:solidFill>
                  <a:srgbClr val="7030A0"/>
                </a:solidFill>
              </a:rPr>
              <a:t>Thursday</a:t>
            </a:r>
            <a:endParaRPr lang="en-GB" sz="2400" b="1" dirty="0">
              <a:solidFill>
                <a:srgbClr val="7030A0"/>
              </a:solidFill>
            </a:endParaRPr>
          </a:p>
        </p:txBody>
      </p:sp>
      <p:sp>
        <p:nvSpPr>
          <p:cNvPr id="20" name="TextBox 19"/>
          <p:cNvSpPr txBox="1"/>
          <p:nvPr/>
        </p:nvSpPr>
        <p:spPr>
          <a:xfrm>
            <a:off x="8422872" y="610633"/>
            <a:ext cx="1513574" cy="461665"/>
          </a:xfrm>
          <a:prstGeom prst="rect">
            <a:avLst/>
          </a:prstGeom>
          <a:noFill/>
        </p:spPr>
        <p:txBody>
          <a:bodyPr wrap="square" rtlCol="0">
            <a:spAutoFit/>
          </a:bodyPr>
          <a:lstStyle/>
          <a:p>
            <a:r>
              <a:rPr lang="en-GB" sz="2400" b="1" dirty="0" smtClean="0">
                <a:solidFill>
                  <a:srgbClr val="7030A0"/>
                </a:solidFill>
              </a:rPr>
              <a:t>Friday</a:t>
            </a:r>
            <a:endParaRPr lang="en-GB" sz="2400" b="1" dirty="0">
              <a:solidFill>
                <a:srgbClr val="7030A0"/>
              </a:solidFill>
            </a:endParaRPr>
          </a:p>
        </p:txBody>
      </p:sp>
      <p:sp>
        <p:nvSpPr>
          <p:cNvPr id="16" name="Oval Callout 15"/>
          <p:cNvSpPr/>
          <p:nvPr/>
        </p:nvSpPr>
        <p:spPr>
          <a:xfrm>
            <a:off x="387171" y="2217621"/>
            <a:ext cx="1776233" cy="2477188"/>
          </a:xfrm>
          <a:prstGeom prst="wedgeEllipseCallout">
            <a:avLst>
              <a:gd name="adj1" fmla="val -13884"/>
              <a:gd name="adj2" fmla="val 683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dirty="0" smtClean="0"/>
              <a:t>Click on the book covers each day to go to the video of me reading!</a:t>
            </a:r>
          </a:p>
          <a:p>
            <a:pPr algn="ctr"/>
            <a:r>
              <a:rPr lang="en-GB" sz="1400" dirty="0" smtClean="0"/>
              <a:t>(or listen to them together if you can’t wait)</a:t>
            </a:r>
            <a:endParaRPr lang="en-GB" sz="1400" dirty="0"/>
          </a:p>
        </p:txBody>
      </p:sp>
      <p:pic>
        <p:nvPicPr>
          <p:cNvPr id="22" name="Picture 21">
            <a:hlinkClick r:id="rId1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4621" y="2041185"/>
            <a:ext cx="492813" cy="815916"/>
          </a:xfrm>
          <a:prstGeom prst="rect">
            <a:avLst/>
          </a:prstGeom>
        </p:spPr>
      </p:pic>
      <p:pic>
        <p:nvPicPr>
          <p:cNvPr id="23" name="Picture 22">
            <a:hlinkClick r:id="rId16"/>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8919" y="2041185"/>
            <a:ext cx="492814" cy="815916"/>
          </a:xfrm>
          <a:prstGeom prst="rect">
            <a:avLst/>
          </a:prstGeom>
        </p:spPr>
      </p:pic>
      <p:pic>
        <p:nvPicPr>
          <p:cNvPr id="24" name="Picture 23">
            <a:hlinkClick r:id="rId1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43904" y="2041186"/>
            <a:ext cx="503147" cy="833024"/>
          </a:xfrm>
          <a:prstGeom prst="rect">
            <a:avLst/>
          </a:prstGeom>
        </p:spPr>
      </p:pic>
      <p:pic>
        <p:nvPicPr>
          <p:cNvPr id="25" name="Picture 24">
            <a:hlinkClick r:id="rId19"/>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79566" y="2041186"/>
            <a:ext cx="494565" cy="818816"/>
          </a:xfrm>
          <a:prstGeom prst="rect">
            <a:avLst/>
          </a:prstGeom>
        </p:spPr>
      </p:pic>
      <p:pic>
        <p:nvPicPr>
          <p:cNvPr id="26" name="Picture 25">
            <a:hlinkClick r:id="rId21"/>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573724" y="2041186"/>
            <a:ext cx="514577" cy="851948"/>
          </a:xfrm>
          <a:prstGeom prst="rect">
            <a:avLst/>
          </a:prstGeom>
        </p:spPr>
      </p:pic>
      <p:sp>
        <p:nvSpPr>
          <p:cNvPr id="21" name="Rectangle 20"/>
          <p:cNvSpPr/>
          <p:nvPr/>
        </p:nvSpPr>
        <p:spPr>
          <a:xfrm>
            <a:off x="2579045" y="1123395"/>
            <a:ext cx="1196676" cy="400110"/>
          </a:xfrm>
          <a:prstGeom prst="rect">
            <a:avLst/>
          </a:prstGeom>
          <a:noFill/>
        </p:spPr>
        <p:txBody>
          <a:bodyPr wrap="squar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1</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7" name="Rectangle 26"/>
          <p:cNvSpPr/>
          <p:nvPr/>
        </p:nvSpPr>
        <p:spPr>
          <a:xfrm>
            <a:off x="2688082" y="2217621"/>
            <a:ext cx="978601" cy="400110"/>
          </a:xfrm>
          <a:prstGeom prst="rect">
            <a:avLst/>
          </a:prstGeom>
          <a:noFill/>
        </p:spPr>
        <p:txBody>
          <a:bodyPr wrap="non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2</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Rectangle 27"/>
          <p:cNvSpPr/>
          <p:nvPr/>
        </p:nvSpPr>
        <p:spPr>
          <a:xfrm>
            <a:off x="1946619" y="3239691"/>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a:t>
            </a:r>
            <a:r>
              <a:rPr lang="en-US" sz="2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endPar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0" name="Picture 29">
            <a:hlinkClick r:id="rId23"/>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74621" y="3081242"/>
            <a:ext cx="490379" cy="811885"/>
          </a:xfrm>
          <a:prstGeom prst="rect">
            <a:avLst/>
          </a:prstGeom>
        </p:spPr>
      </p:pic>
      <p:pic>
        <p:nvPicPr>
          <p:cNvPr id="31" name="Picture 30">
            <a:hlinkClick r:id="rId25"/>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208920" y="3081243"/>
            <a:ext cx="501314" cy="829990"/>
          </a:xfrm>
          <a:prstGeom prst="rect">
            <a:avLst/>
          </a:prstGeom>
        </p:spPr>
      </p:pic>
      <p:pic>
        <p:nvPicPr>
          <p:cNvPr id="32" name="Picture 31">
            <a:hlinkClick r:id="rId2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43904" y="3081243"/>
            <a:ext cx="503147" cy="833024"/>
          </a:xfrm>
          <a:prstGeom prst="rect">
            <a:avLst/>
          </a:prstGeom>
        </p:spPr>
      </p:pic>
      <p:pic>
        <p:nvPicPr>
          <p:cNvPr id="33" name="Picture 32">
            <a:hlinkClick r:id="rId28"/>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79566" y="3081243"/>
            <a:ext cx="494565" cy="818816"/>
          </a:xfrm>
          <a:prstGeom prst="rect">
            <a:avLst/>
          </a:prstGeom>
        </p:spPr>
      </p:pic>
      <p:pic>
        <p:nvPicPr>
          <p:cNvPr id="34" name="Picture 33">
            <a:hlinkClick r:id="rId29"/>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573723" y="3081241"/>
            <a:ext cx="514578" cy="851951"/>
          </a:xfrm>
          <a:prstGeom prst="rect">
            <a:avLst/>
          </a:prstGeom>
        </p:spPr>
      </p:pic>
      <p:sp>
        <p:nvSpPr>
          <p:cNvPr id="35" name="Rectangle 34"/>
          <p:cNvSpPr/>
          <p:nvPr/>
        </p:nvSpPr>
        <p:spPr>
          <a:xfrm>
            <a:off x="1954170" y="5516824"/>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5</a:t>
            </a:r>
          </a:p>
        </p:txBody>
      </p:sp>
      <p:pic>
        <p:nvPicPr>
          <p:cNvPr id="36" name="Picture 35">
            <a:hlinkClick r:id="rId30"/>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74621" y="4121299"/>
            <a:ext cx="490379" cy="811885"/>
          </a:xfrm>
          <a:prstGeom prst="rect">
            <a:avLst/>
          </a:prstGeom>
        </p:spPr>
      </p:pic>
      <p:pic>
        <p:nvPicPr>
          <p:cNvPr id="37" name="Picture 36">
            <a:hlinkClick r:id="rId31"/>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22158" y="4121299"/>
            <a:ext cx="490379" cy="811885"/>
          </a:xfrm>
          <a:prstGeom prst="rect">
            <a:avLst/>
          </a:prstGeom>
        </p:spPr>
      </p:pic>
      <p:pic>
        <p:nvPicPr>
          <p:cNvPr id="38" name="Picture 37">
            <a:hlinkClick r:id="rId32"/>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356672" y="4121300"/>
            <a:ext cx="490379" cy="811885"/>
          </a:xfrm>
          <a:prstGeom prst="rect">
            <a:avLst/>
          </a:prstGeom>
        </p:spPr>
      </p:pic>
      <p:pic>
        <p:nvPicPr>
          <p:cNvPr id="39" name="Picture 38">
            <a:hlinkClick r:id="rId33"/>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483752" y="4121300"/>
            <a:ext cx="490379" cy="811885"/>
          </a:xfrm>
          <a:prstGeom prst="rect">
            <a:avLst/>
          </a:prstGeom>
        </p:spPr>
      </p:pic>
      <p:pic>
        <p:nvPicPr>
          <p:cNvPr id="40" name="Picture 39">
            <a:hlinkClick r:id="rId34"/>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585822" y="4121300"/>
            <a:ext cx="490379" cy="811885"/>
          </a:xfrm>
          <a:prstGeom prst="rect">
            <a:avLst/>
          </a:prstGeom>
        </p:spPr>
      </p:pic>
      <p:sp>
        <p:nvSpPr>
          <p:cNvPr id="41" name="Rectangle 40"/>
          <p:cNvSpPr/>
          <p:nvPr/>
        </p:nvSpPr>
        <p:spPr>
          <a:xfrm>
            <a:off x="1946619" y="4388173"/>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4</a:t>
            </a:r>
          </a:p>
        </p:txBody>
      </p:sp>
      <p:pic>
        <p:nvPicPr>
          <p:cNvPr id="42" name="Picture 41">
            <a:hlinkClick r:id="rId35"/>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08919" y="5303728"/>
            <a:ext cx="490379" cy="811885"/>
          </a:xfrm>
          <a:prstGeom prst="rect">
            <a:avLst/>
          </a:prstGeom>
        </p:spPr>
      </p:pic>
      <p:pic>
        <p:nvPicPr>
          <p:cNvPr id="43" name="Picture 42">
            <a:hlinkClick r:id="rId36"/>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74621" y="5301365"/>
            <a:ext cx="490379" cy="811885"/>
          </a:xfrm>
          <a:prstGeom prst="rect">
            <a:avLst/>
          </a:prstGeom>
        </p:spPr>
      </p:pic>
      <p:sp>
        <p:nvSpPr>
          <p:cNvPr id="7" name="Right Arrow 6"/>
          <p:cNvSpPr/>
          <p:nvPr/>
        </p:nvSpPr>
        <p:spPr>
          <a:xfrm>
            <a:off x="6482361" y="4725001"/>
            <a:ext cx="4774371" cy="1654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Click onto the next page for our new book</a:t>
            </a:r>
            <a:endParaRPr lang="en-GB" dirty="0"/>
          </a:p>
        </p:txBody>
      </p:sp>
    </p:spTree>
    <p:extLst>
      <p:ext uri="{BB962C8B-B14F-4D97-AF65-F5344CB8AC3E}">
        <p14:creationId xmlns:p14="http://schemas.microsoft.com/office/powerpoint/2010/main" val="952980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k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50" y="4665965"/>
            <a:ext cx="1773066" cy="177306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41840" y="367570"/>
            <a:ext cx="1561927" cy="1511651"/>
            <a:chOff x="8770513" y="572959"/>
            <a:chExt cx="2102744" cy="2102744"/>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6" name="Rectangle 5"/>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10" name="TextBox 9"/>
          <p:cNvSpPr txBox="1"/>
          <p:nvPr/>
        </p:nvSpPr>
        <p:spPr>
          <a:xfrm>
            <a:off x="3775721" y="555885"/>
            <a:ext cx="1513574" cy="461665"/>
          </a:xfrm>
          <a:prstGeom prst="rect">
            <a:avLst/>
          </a:prstGeom>
          <a:noFill/>
        </p:spPr>
        <p:txBody>
          <a:bodyPr wrap="square" rtlCol="0">
            <a:spAutoFit/>
          </a:bodyPr>
          <a:lstStyle/>
          <a:p>
            <a:r>
              <a:rPr lang="en-GB" sz="2400" b="1" dirty="0" smtClean="0">
                <a:solidFill>
                  <a:srgbClr val="7030A0"/>
                </a:solidFill>
              </a:rPr>
              <a:t>Monday</a:t>
            </a:r>
            <a:endParaRPr lang="en-GB" sz="2400" b="1" dirty="0">
              <a:solidFill>
                <a:srgbClr val="7030A0"/>
              </a:solidFill>
            </a:endParaRPr>
          </a:p>
        </p:txBody>
      </p:sp>
      <p:sp>
        <p:nvSpPr>
          <p:cNvPr id="17" name="TextBox 16"/>
          <p:cNvSpPr txBox="1"/>
          <p:nvPr/>
        </p:nvSpPr>
        <p:spPr>
          <a:xfrm>
            <a:off x="4968787" y="559975"/>
            <a:ext cx="1513574" cy="461665"/>
          </a:xfrm>
          <a:prstGeom prst="rect">
            <a:avLst/>
          </a:prstGeom>
          <a:noFill/>
        </p:spPr>
        <p:txBody>
          <a:bodyPr wrap="square" rtlCol="0">
            <a:spAutoFit/>
          </a:bodyPr>
          <a:lstStyle/>
          <a:p>
            <a:r>
              <a:rPr lang="en-GB" sz="2400" b="1" dirty="0" smtClean="0">
                <a:solidFill>
                  <a:srgbClr val="7030A0"/>
                </a:solidFill>
              </a:rPr>
              <a:t>Tuesday</a:t>
            </a:r>
            <a:endParaRPr lang="en-GB" sz="2400" b="1" dirty="0">
              <a:solidFill>
                <a:srgbClr val="7030A0"/>
              </a:solidFill>
            </a:endParaRPr>
          </a:p>
        </p:txBody>
      </p:sp>
      <p:sp>
        <p:nvSpPr>
          <p:cNvPr id="18" name="TextBox 17"/>
          <p:cNvSpPr txBox="1"/>
          <p:nvPr/>
        </p:nvSpPr>
        <p:spPr>
          <a:xfrm>
            <a:off x="6241295" y="564065"/>
            <a:ext cx="1792289" cy="461665"/>
          </a:xfrm>
          <a:prstGeom prst="rect">
            <a:avLst/>
          </a:prstGeom>
          <a:noFill/>
        </p:spPr>
        <p:txBody>
          <a:bodyPr wrap="square" rtlCol="0">
            <a:spAutoFit/>
          </a:bodyPr>
          <a:lstStyle/>
          <a:p>
            <a:r>
              <a:rPr lang="en-GB" sz="2400" b="1" dirty="0" smtClean="0">
                <a:solidFill>
                  <a:srgbClr val="7030A0"/>
                </a:solidFill>
              </a:rPr>
              <a:t>Wed</a:t>
            </a:r>
            <a:endParaRPr lang="en-GB" sz="2400" b="1" dirty="0">
              <a:solidFill>
                <a:srgbClr val="7030A0"/>
              </a:solidFill>
            </a:endParaRPr>
          </a:p>
        </p:txBody>
      </p:sp>
      <p:sp>
        <p:nvSpPr>
          <p:cNvPr id="19" name="TextBox 18"/>
          <p:cNvSpPr txBox="1"/>
          <p:nvPr/>
        </p:nvSpPr>
        <p:spPr>
          <a:xfrm>
            <a:off x="7060149" y="576766"/>
            <a:ext cx="1513574" cy="461665"/>
          </a:xfrm>
          <a:prstGeom prst="rect">
            <a:avLst/>
          </a:prstGeom>
          <a:noFill/>
        </p:spPr>
        <p:txBody>
          <a:bodyPr wrap="square" rtlCol="0">
            <a:spAutoFit/>
          </a:bodyPr>
          <a:lstStyle/>
          <a:p>
            <a:r>
              <a:rPr lang="en-GB" sz="2400" b="1" dirty="0" smtClean="0">
                <a:solidFill>
                  <a:srgbClr val="7030A0"/>
                </a:solidFill>
              </a:rPr>
              <a:t>Thursday</a:t>
            </a:r>
            <a:endParaRPr lang="en-GB" sz="2400" b="1" dirty="0">
              <a:solidFill>
                <a:srgbClr val="7030A0"/>
              </a:solidFill>
            </a:endParaRPr>
          </a:p>
        </p:txBody>
      </p:sp>
      <p:sp>
        <p:nvSpPr>
          <p:cNvPr id="20" name="TextBox 19"/>
          <p:cNvSpPr txBox="1"/>
          <p:nvPr/>
        </p:nvSpPr>
        <p:spPr>
          <a:xfrm>
            <a:off x="8422872" y="610633"/>
            <a:ext cx="1513574" cy="461665"/>
          </a:xfrm>
          <a:prstGeom prst="rect">
            <a:avLst/>
          </a:prstGeom>
          <a:noFill/>
        </p:spPr>
        <p:txBody>
          <a:bodyPr wrap="square" rtlCol="0">
            <a:spAutoFit/>
          </a:bodyPr>
          <a:lstStyle/>
          <a:p>
            <a:r>
              <a:rPr lang="en-GB" sz="2400" b="1" dirty="0" smtClean="0">
                <a:solidFill>
                  <a:srgbClr val="7030A0"/>
                </a:solidFill>
              </a:rPr>
              <a:t>Friday</a:t>
            </a:r>
            <a:endParaRPr lang="en-GB" sz="2400" b="1" dirty="0">
              <a:solidFill>
                <a:srgbClr val="7030A0"/>
              </a:solidFill>
            </a:endParaRPr>
          </a:p>
        </p:txBody>
      </p:sp>
      <p:sp>
        <p:nvSpPr>
          <p:cNvPr id="16" name="Oval Callout 15"/>
          <p:cNvSpPr/>
          <p:nvPr/>
        </p:nvSpPr>
        <p:spPr>
          <a:xfrm>
            <a:off x="387171" y="2217621"/>
            <a:ext cx="1776233" cy="2477188"/>
          </a:xfrm>
          <a:prstGeom prst="wedgeEllipseCallout">
            <a:avLst>
              <a:gd name="adj1" fmla="val -13884"/>
              <a:gd name="adj2" fmla="val 683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dirty="0" smtClean="0"/>
              <a:t>Click on the book covers each day to go to the video of me reading!</a:t>
            </a:r>
          </a:p>
          <a:p>
            <a:pPr algn="ctr"/>
            <a:r>
              <a:rPr lang="en-GB" sz="1400" dirty="0" smtClean="0"/>
              <a:t>(or listen to them together if you can’t wait)</a:t>
            </a:r>
            <a:endParaRPr lang="en-GB" sz="1400" dirty="0"/>
          </a:p>
        </p:txBody>
      </p:sp>
      <p:sp>
        <p:nvSpPr>
          <p:cNvPr id="21" name="Rectangle 20"/>
          <p:cNvSpPr/>
          <p:nvPr/>
        </p:nvSpPr>
        <p:spPr>
          <a:xfrm>
            <a:off x="2579045" y="1123395"/>
            <a:ext cx="1196676" cy="400110"/>
          </a:xfrm>
          <a:prstGeom prst="rect">
            <a:avLst/>
          </a:prstGeom>
          <a:noFill/>
        </p:spPr>
        <p:txBody>
          <a:bodyPr wrap="squar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5</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7" name="Rectangle 26"/>
          <p:cNvSpPr/>
          <p:nvPr/>
        </p:nvSpPr>
        <p:spPr>
          <a:xfrm>
            <a:off x="2688081" y="2217621"/>
            <a:ext cx="978602" cy="400110"/>
          </a:xfrm>
          <a:prstGeom prst="rect">
            <a:avLst/>
          </a:prstGeom>
          <a:noFill/>
        </p:spPr>
        <p:txBody>
          <a:bodyPr wrap="non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a:t>
            </a: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6</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Rectangle 27"/>
          <p:cNvSpPr/>
          <p:nvPr/>
        </p:nvSpPr>
        <p:spPr>
          <a:xfrm>
            <a:off x="1946619" y="3239691"/>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7</a:t>
            </a:r>
          </a:p>
        </p:txBody>
      </p:sp>
      <p:sp>
        <p:nvSpPr>
          <p:cNvPr id="41" name="Rectangle 40"/>
          <p:cNvSpPr/>
          <p:nvPr/>
        </p:nvSpPr>
        <p:spPr>
          <a:xfrm>
            <a:off x="1946619" y="4388173"/>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a:t>
            </a:r>
            <a:r>
              <a:rPr lang="en-US" sz="2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8</a:t>
            </a:r>
            <a:endPar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0039" y="1025730"/>
            <a:ext cx="761367" cy="1214381"/>
          </a:xfrm>
          <a:prstGeom prst="rect">
            <a:avLst/>
          </a:prstGeom>
        </p:spPr>
      </p:pic>
      <p:pic>
        <p:nvPicPr>
          <p:cNvPr id="44" name="Picture 43">
            <a:hlinkClick r:id="rId7"/>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7641" y="1025729"/>
            <a:ext cx="761367" cy="1214381"/>
          </a:xfrm>
          <a:prstGeom prst="rect">
            <a:avLst/>
          </a:prstGeom>
        </p:spPr>
      </p:pic>
      <p:pic>
        <p:nvPicPr>
          <p:cNvPr id="45" name="Picture 44">
            <a:hlinkClick r:id="rId8"/>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1045" y="1051132"/>
            <a:ext cx="761367" cy="1214381"/>
          </a:xfrm>
          <a:prstGeom prst="rect">
            <a:avLst/>
          </a:prstGeom>
        </p:spPr>
      </p:pic>
    </p:spTree>
    <p:extLst>
      <p:ext uri="{BB962C8B-B14F-4D97-AF65-F5344CB8AC3E}">
        <p14:creationId xmlns:p14="http://schemas.microsoft.com/office/powerpoint/2010/main" val="3262268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696" y="2239356"/>
            <a:ext cx="3634154" cy="3959930"/>
          </a:xfrm>
          <a:prstGeom prst="rect">
            <a:avLst/>
          </a:prstGeom>
          <a:solidFill>
            <a:schemeClr val="tx2">
              <a:lumMod val="20000"/>
              <a:lumOff val="80000"/>
            </a:schemeClr>
          </a:solidFill>
        </p:spPr>
        <p:txBody>
          <a:bodyPr wrap="square">
            <a:spAutoFit/>
          </a:bodyPr>
          <a:lstStyle/>
          <a:p>
            <a:pPr algn="ctr">
              <a:lnSpc>
                <a:spcPct val="107000"/>
              </a:lnSpc>
              <a:spcAft>
                <a:spcPts val="800"/>
              </a:spcAft>
            </a:pPr>
            <a:r>
              <a:rPr lang="en-GB" u="sng" dirty="0" smtClean="0">
                <a:solidFill>
                  <a:srgbClr val="0563C1"/>
                </a:solidFill>
                <a:latin typeface="Broadway" panose="04040905080B02020502" pitchFamily="82" charset="0"/>
                <a:ea typeface="Calibri" panose="020F0502020204030204" pitchFamily="34" charset="0"/>
                <a:cs typeface="Times New Roman" panose="02020603050405020304" pitchFamily="18" charset="0"/>
                <a:hlinkClick r:id="rId2"/>
              </a:rPr>
              <a:t>Extra English</a:t>
            </a:r>
          </a:p>
          <a:p>
            <a:pPr>
              <a:lnSpc>
                <a:spcPct val="107000"/>
              </a:lnSpc>
              <a:spcAft>
                <a:spcPts val="800"/>
              </a:spcAft>
            </a:pP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Authorfy</a:t>
            </a:r>
            <a:r>
              <a:rPr lang="en-GB" dirty="0" smtClean="0">
                <a:latin typeface="Arial" panose="020B060402020202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daily 9am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Pie Corbett English</a:t>
            </a:r>
            <a:r>
              <a:rPr lang="en-GB" dirty="0">
                <a:latin typeface="Arial" panose="020B0604020202020204" pitchFamily="34" charset="0"/>
                <a:ea typeface="Calibri" panose="020F0502020204030204" pitchFamily="34" charset="0"/>
                <a:cs typeface="Times New Roman" panose="02020603050405020304" pitchFamily="18" charset="0"/>
              </a:rPr>
              <a:t> daily 9:30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Sentence work</a:t>
            </a:r>
            <a:r>
              <a:rPr lang="en-GB" dirty="0">
                <a:latin typeface="Arial" panose="020B0604020202020204" pitchFamily="34" charset="0"/>
                <a:ea typeface="Calibri" panose="020F0502020204030204" pitchFamily="34" charset="0"/>
                <a:cs typeface="Times New Roman" panose="02020603050405020304" pitchFamily="18" charset="0"/>
              </a:rPr>
              <a:t> daily 9:45</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a:rPr>
              <a:t>Lit fest</a:t>
            </a:r>
            <a:r>
              <a:rPr lang="en-GB" dirty="0">
                <a:latin typeface="Arial" panose="020B0604020202020204" pitchFamily="34" charset="0"/>
                <a:ea typeface="Calibri" panose="020F0502020204030204" pitchFamily="34" charset="0"/>
                <a:cs typeface="Times New Roman" panose="02020603050405020304" pitchFamily="18" charset="0"/>
              </a:rPr>
              <a:t> daily 10:30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u="sng" dirty="0">
                <a:solidFill>
                  <a:srgbClr val="0563C1"/>
                </a:solidFill>
                <a:latin typeface="Arial" panose="020B0604020202020204" pitchFamily="34" charset="0"/>
                <a:ea typeface="Calibri" panose="020F0502020204030204" pitchFamily="34" charset="0"/>
                <a:hlinkClick r:id="rId6"/>
              </a:rPr>
              <a:t>Daily </a:t>
            </a:r>
            <a:r>
              <a:rPr lang="en-GB" u="sng" dirty="0" smtClean="0">
                <a:solidFill>
                  <a:srgbClr val="0563C1"/>
                </a:solidFill>
                <a:latin typeface="Arial" panose="020B0604020202020204" pitchFamily="34" charset="0"/>
                <a:ea typeface="Calibri" panose="020F0502020204030204" pitchFamily="34" charset="0"/>
                <a:hlinkClick r:id="rId6"/>
              </a:rPr>
              <a:t>tutor</a:t>
            </a:r>
            <a:r>
              <a:rPr lang="en-GB" u="sng" dirty="0" smtClean="0">
                <a:solidFill>
                  <a:srgbClr val="0563C1"/>
                </a:solidFill>
                <a:latin typeface="Arial" panose="020B0604020202020204" pitchFamily="34" charset="0"/>
                <a:ea typeface="Calibri" panose="020F0502020204030204" pitchFamily="34" charset="0"/>
              </a:rPr>
              <a:t>  </a:t>
            </a:r>
            <a:endParaRPr lang="en-GB"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44999">
            <a:off x="579883" y="432661"/>
            <a:ext cx="1794014" cy="1794014"/>
          </a:xfrm>
          <a:prstGeom prst="ellipse">
            <a:avLst/>
          </a:prstGeom>
        </p:spPr>
      </p:pic>
      <p:sp>
        <p:nvSpPr>
          <p:cNvPr id="4" name="Rectangle 3"/>
          <p:cNvSpPr/>
          <p:nvPr/>
        </p:nvSpPr>
        <p:spPr>
          <a:xfrm>
            <a:off x="4534073" y="528146"/>
            <a:ext cx="2747890" cy="5909310"/>
          </a:xfrm>
          <a:prstGeom prst="rect">
            <a:avLst/>
          </a:prstGeom>
          <a:solidFill>
            <a:schemeClr val="bg2"/>
          </a:solidFill>
        </p:spPr>
        <p:txBody>
          <a:bodyPr wrap="square">
            <a:spAutoFit/>
          </a:bodyPr>
          <a:lstStyle/>
          <a:p>
            <a:pPr algn="ctr">
              <a:spcAft>
                <a:spcPts val="0"/>
              </a:spcAft>
            </a:pPr>
            <a:r>
              <a:rPr lang="en-GB" u="sng" dirty="0" smtClean="0">
                <a:solidFill>
                  <a:srgbClr val="0563C1"/>
                </a:solidFill>
                <a:latin typeface="Broadway" panose="04040905080B02020502" pitchFamily="82" charset="0"/>
                <a:ea typeface="Calibri" panose="020F0502020204030204" pitchFamily="34" charset="0"/>
                <a:cs typeface="Architects Daughter"/>
                <a:hlinkClick r:id="rId8"/>
              </a:rPr>
              <a:t>Extra Maths</a:t>
            </a:r>
          </a:p>
          <a:p>
            <a:pPr algn="ctr">
              <a:spcAft>
                <a:spcPts val="0"/>
              </a:spcAft>
            </a:pPr>
            <a:endParaRPr lang="en-GB" u="sng" dirty="0" smtClean="0">
              <a:solidFill>
                <a:srgbClr val="0563C1"/>
              </a:solidFill>
              <a:latin typeface="Broadway" panose="04040905080B02020502" pitchFamily="82" charset="0"/>
              <a:ea typeface="Calibri" panose="020F0502020204030204" pitchFamily="34" charset="0"/>
              <a:cs typeface="Architects Daughter"/>
              <a:hlinkClick r:id="rId8"/>
            </a:endParaRPr>
          </a:p>
          <a:p>
            <a:pPr>
              <a:spcAft>
                <a:spcPts val="0"/>
              </a:spcAft>
            </a:pPr>
            <a:r>
              <a:rPr lang="en-GB" u="sng" dirty="0" smtClean="0">
                <a:solidFill>
                  <a:srgbClr val="0563C1"/>
                </a:solidFill>
                <a:latin typeface="Architects Daughter"/>
                <a:ea typeface="Calibri" panose="020F0502020204030204" pitchFamily="34" charset="0"/>
                <a:cs typeface="Architects Daughter"/>
                <a:hlinkClick r:id="rId8"/>
              </a:rPr>
              <a:t>Gareth </a:t>
            </a:r>
            <a:r>
              <a:rPr lang="en-GB" u="sng" dirty="0" err="1">
                <a:solidFill>
                  <a:srgbClr val="0563C1"/>
                </a:solidFill>
                <a:latin typeface="Architects Daughter"/>
                <a:ea typeface="Calibri" panose="020F0502020204030204" pitchFamily="34" charset="0"/>
                <a:cs typeface="Architects Daughter"/>
                <a:hlinkClick r:id="rId8"/>
              </a:rPr>
              <a:t>Metcalffe</a:t>
            </a:r>
            <a:r>
              <a:rPr lang="en-GB" u="sng" dirty="0">
                <a:solidFill>
                  <a:srgbClr val="0563C1"/>
                </a:solidFill>
                <a:latin typeface="Architects Daughter"/>
                <a:ea typeface="Calibri" panose="020F0502020204030204" pitchFamily="34" charset="0"/>
                <a:cs typeface="Architects Daughter"/>
                <a:hlinkClick r:id="rId8"/>
              </a:rPr>
              <a:t> maths – daily – 9am</a:t>
            </a: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9"/>
              </a:rPr>
              <a:t>Maths with Carol </a:t>
            </a:r>
            <a:r>
              <a:rPr lang="en-GB" u="sng" dirty="0" err="1">
                <a:solidFill>
                  <a:srgbClr val="0563C1"/>
                </a:solidFill>
                <a:latin typeface="Architects Daughter"/>
                <a:ea typeface="Calibri" panose="020F0502020204030204" pitchFamily="34" charset="0"/>
                <a:cs typeface="Architects Daughter"/>
                <a:hlinkClick r:id="rId9"/>
              </a:rPr>
              <a:t>Vorderman</a:t>
            </a:r>
            <a:r>
              <a:rPr lang="en-GB" dirty="0">
                <a:solidFill>
                  <a:srgbClr val="000000"/>
                </a:solidFill>
                <a:latin typeface="Architects Daughter"/>
                <a:ea typeface="Calibri" panose="020F0502020204030204" pitchFamily="34" charset="0"/>
                <a:cs typeface="Architects Daughter"/>
              </a:rPr>
              <a:t> 10am</a:t>
            </a:r>
          </a:p>
          <a:p>
            <a:pPr>
              <a:spcAft>
                <a:spcPts val="0"/>
              </a:spcAft>
            </a:pPr>
            <a:r>
              <a:rPr lang="en-GB" dirty="0">
                <a:solidFill>
                  <a:srgbClr val="000000"/>
                </a:solidFill>
                <a:latin typeface="Architects Daughter"/>
                <a:ea typeface="Calibri" panose="020F0502020204030204" pitchFamily="34" charset="0"/>
                <a:cs typeface="Architects Daughter"/>
              </a:rPr>
              <a:t> 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err="1">
                <a:solidFill>
                  <a:srgbClr val="0563C1"/>
                </a:solidFill>
                <a:latin typeface="Architects Daughter"/>
                <a:ea typeface="Calibri" panose="020F0502020204030204" pitchFamily="34" charset="0"/>
                <a:cs typeface="Architects Daughter"/>
                <a:hlinkClick r:id="rId10"/>
              </a:rPr>
              <a:t>Whiterose</a:t>
            </a:r>
            <a:r>
              <a:rPr lang="en-GB" dirty="0">
                <a:solidFill>
                  <a:srgbClr val="000000"/>
                </a:solidFill>
                <a:latin typeface="Architects Daughter"/>
                <a:ea typeface="Calibri" panose="020F0502020204030204" pitchFamily="34" charset="0"/>
                <a:cs typeface="Architects Daughter"/>
              </a:rPr>
              <a:t> 10am </a:t>
            </a:r>
          </a:p>
          <a:p>
            <a:pPr>
              <a:spcAft>
                <a:spcPts val="0"/>
              </a:spcAft>
            </a:pPr>
            <a:r>
              <a:rPr lang="en-GB" dirty="0">
                <a:solidFill>
                  <a:srgbClr val="000000"/>
                </a:solidFill>
                <a:latin typeface="Architects Daughter"/>
                <a:ea typeface="Calibri" panose="020F0502020204030204" pitchFamily="34" charset="0"/>
                <a:cs typeface="Architects Daughter"/>
              </a:rPr>
              <a:t>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11"/>
              </a:rPr>
              <a:t>I see maths</a:t>
            </a:r>
            <a:r>
              <a:rPr lang="en-GB" dirty="0">
                <a:solidFill>
                  <a:srgbClr val="000000"/>
                </a:solidFill>
                <a:latin typeface="Architects Daughter"/>
                <a:ea typeface="Calibri" panose="020F0502020204030204" pitchFamily="34" charset="0"/>
                <a:cs typeface="Architects Daughter"/>
              </a:rPr>
              <a:t> </a:t>
            </a:r>
            <a:r>
              <a:rPr lang="en-GB" dirty="0" smtClean="0">
                <a:solidFill>
                  <a:srgbClr val="000000"/>
                </a:solidFill>
                <a:latin typeface="Architects Daughter"/>
                <a:ea typeface="Calibri" panose="020F0502020204030204" pitchFamily="34" charset="0"/>
                <a:cs typeface="Architects Daughter"/>
              </a:rPr>
              <a:t>Daily</a:t>
            </a: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2"/>
              </a:rPr>
              <a:t>Sumdog</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3"/>
              </a:rPr>
              <a:t>Prodigy</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4"/>
              </a:rPr>
              <a:t>Mathletics</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5"/>
              </a:rPr>
              <a:t>Mathsframe</a:t>
            </a:r>
            <a:endParaRPr lang="en-GB" dirty="0" smtClean="0">
              <a:solidFill>
                <a:srgbClr val="000000"/>
              </a:solidFill>
              <a:latin typeface="Architects Daughter"/>
              <a:ea typeface="Calibri" panose="020F0502020204030204" pitchFamily="34" charset="0"/>
              <a:cs typeface="Architects Daughter"/>
            </a:endParaRPr>
          </a:p>
        </p:txBody>
      </p:sp>
      <p:sp>
        <p:nvSpPr>
          <p:cNvPr id="5" name="Rectangle 4"/>
          <p:cNvSpPr/>
          <p:nvPr/>
        </p:nvSpPr>
        <p:spPr>
          <a:xfrm>
            <a:off x="7451187" y="463385"/>
            <a:ext cx="4042118" cy="5974071"/>
          </a:xfrm>
          <a:prstGeom prst="rect">
            <a:avLst/>
          </a:prstGeom>
          <a:solidFill>
            <a:schemeClr val="bg1">
              <a:lumMod val="95000"/>
            </a:schemeClr>
          </a:solidFill>
        </p:spPr>
        <p:txBody>
          <a:bodyPr wrap="square">
            <a:spAutoFit/>
          </a:bodyPr>
          <a:lstStyle/>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Homeschool</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 History Channel</a:t>
            </a:r>
            <a:r>
              <a:rPr lang="en-GB" dirty="0">
                <a:latin typeface="Arial" panose="020B0604020202020204" pitchFamily="34" charset="0"/>
                <a:ea typeface="Calibri" panose="020F0502020204030204" pitchFamily="34" charset="0"/>
                <a:cs typeface="Times New Roman" panose="02020603050405020304" pitchFamily="18" charset="0"/>
              </a:rPr>
              <a:t> 9:30am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Draw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a story</a:t>
            </a:r>
            <a:r>
              <a:rPr lang="en-GB" dirty="0">
                <a:latin typeface="Arial" panose="020B0604020202020204" pitchFamily="34" charset="0"/>
                <a:ea typeface="Calibri" panose="020F0502020204030204" pitchFamily="34" charset="0"/>
                <a:cs typeface="Times New Roman" panose="02020603050405020304" pitchFamily="18" charset="0"/>
              </a:rPr>
              <a:t> 10am M/</a:t>
            </a:r>
            <a:r>
              <a:rPr lang="en-GB" dirty="0" err="1">
                <a:latin typeface="Arial" panose="020B0604020202020204" pitchFamily="34" charset="0"/>
                <a:ea typeface="Calibri" panose="020F0502020204030204" pitchFamily="34" charset="0"/>
                <a:cs typeface="Times New Roman" panose="02020603050405020304" pitchFamily="18" charset="0"/>
              </a:rPr>
              <a:t>Tu</a:t>
            </a:r>
            <a:r>
              <a:rPr lang="en-GB" dirty="0">
                <a:latin typeface="Arial" panose="020B0604020202020204" pitchFamily="34" charset="0"/>
                <a:ea typeface="Calibri" panose="020F0502020204030204" pitchFamily="34" charset="0"/>
                <a:cs typeface="Times New Roman" panose="02020603050405020304" pitchFamily="18" charset="0"/>
              </a:rPr>
              <a:t>/W</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Music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with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Myleen</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Klass</a:t>
            </a:r>
            <a:r>
              <a:rPr lang="en-GB" dirty="0">
                <a:latin typeface="Arial" panose="020B0604020202020204" pitchFamily="34" charset="0"/>
                <a:ea typeface="Calibri" panose="020F0502020204030204" pitchFamily="34" charset="0"/>
                <a:cs typeface="Times New Roman" panose="02020603050405020304" pitchFamily="18" charset="0"/>
              </a:rPr>
              <a:t> M/F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Science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daily</a:t>
            </a:r>
            <a:r>
              <a:rPr lang="en-GB" dirty="0">
                <a:latin typeface="Arial" panose="020B0604020202020204" pitchFamily="34" charset="0"/>
                <a:ea typeface="Calibri" panose="020F0502020204030204" pitchFamily="34" charset="0"/>
                <a:cs typeface="Times New Roman" panose="02020603050405020304" pitchFamily="18" charset="0"/>
              </a:rPr>
              <a:t>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Minilingos</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Spanish</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sz="105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10:30 Tuesdays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Live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Art</a:t>
            </a:r>
            <a:r>
              <a:rPr lang="en-GB" dirty="0">
                <a:latin typeface="Arial" panose="020B0604020202020204" pitchFamily="34" charset="0"/>
                <a:ea typeface="Calibri" panose="020F0502020204030204" pitchFamily="34" charset="0"/>
                <a:cs typeface="Times New Roman" panose="02020603050405020304" pitchFamily="18" charset="0"/>
              </a:rPr>
              <a:t> 11am Monday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2"/>
              </a:rPr>
              <a:t>Body percussion</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Hobbycraft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 craft club</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4"/>
              </a:rPr>
              <a:t>Science with Maddie</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Techniquest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 Science</a:t>
            </a:r>
            <a:r>
              <a:rPr lang="en-GB" dirty="0">
                <a:latin typeface="Arial" panose="020B0604020202020204" pitchFamily="34" charset="0"/>
                <a:ea typeface="Calibri" panose="020F0502020204030204" pitchFamily="34" charset="0"/>
                <a:cs typeface="Times New Roman" panose="02020603050405020304" pitchFamily="18" charset="0"/>
              </a:rPr>
              <a:t> daily 12pm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6"/>
              </a:rPr>
              <a:t>Sign language</a:t>
            </a:r>
            <a:r>
              <a:rPr lang="en-GB" dirty="0">
                <a:latin typeface="Arial" panose="020B0604020202020204" pitchFamily="34" charset="0"/>
                <a:ea typeface="Calibri" panose="020F0502020204030204" pitchFamily="34" charset="0"/>
                <a:cs typeface="Times New Roman" panose="02020603050405020304" pitchFamily="18" charset="0"/>
              </a:rPr>
              <a:t> Daily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7"/>
              </a:rPr>
              <a:t>History</a:t>
            </a:r>
            <a:r>
              <a:rPr lang="en-GB" dirty="0">
                <a:latin typeface="Arial" panose="020B0604020202020204" pitchFamily="34" charset="0"/>
                <a:ea typeface="Calibri" panose="020F0502020204030204" pitchFamily="34" charset="0"/>
                <a:cs typeface="Times New Roman" panose="02020603050405020304" pitchFamily="18" charset="0"/>
              </a:rPr>
              <a:t> Wednesday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8"/>
              </a:rPr>
              <a:t>Art hub</a:t>
            </a:r>
            <a:r>
              <a:rPr lang="en-GB" dirty="0">
                <a:latin typeface="Arial" panose="020B0604020202020204" pitchFamily="34" charset="0"/>
                <a:ea typeface="Calibri" panose="020F0502020204030204" pitchFamily="34" charset="0"/>
                <a:cs typeface="Times New Roman" panose="02020603050405020304" pitchFamily="18" charset="0"/>
              </a:rPr>
              <a:t> Tuesday 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9"/>
              </a:rPr>
              <a:t>Bake off</a:t>
            </a:r>
            <a:r>
              <a:rPr lang="en-GB" dirty="0">
                <a:latin typeface="Arial" panose="020B0604020202020204" pitchFamily="34" charset="0"/>
                <a:ea typeface="Calibri" panose="020F0502020204030204" pitchFamily="34" charset="0"/>
                <a:cs typeface="Times New Roman" panose="02020603050405020304" pitchFamily="18" charset="0"/>
              </a:rPr>
              <a:t> 2pm Wed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0"/>
              </a:rPr>
              <a:t>Life lessons</a:t>
            </a:r>
            <a:r>
              <a:rPr lang="en-GB" sz="1600" dirty="0" smtClean="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Arial" panose="020B0604020202020204" pitchFamily="34" charset="0"/>
                <a:ea typeface="Calibri" panose="020F0502020204030204" pitchFamily="34" charset="0"/>
              </a:rPr>
              <a:t>Daily </a:t>
            </a:r>
            <a:r>
              <a:rPr lang="en-GB" dirty="0">
                <a:latin typeface="Arial" panose="020B0604020202020204" pitchFamily="34" charset="0"/>
                <a:ea typeface="Calibri" panose="020F0502020204030204" pitchFamily="34" charset="0"/>
              </a:rPr>
              <a:t>2pm</a:t>
            </a:r>
            <a:r>
              <a:rPr lang="en-GB" dirty="0"/>
              <a:t> </a:t>
            </a:r>
            <a:r>
              <a:rPr lang="en-GB" sz="1050" dirty="0">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10100602" y="4834143"/>
            <a:ext cx="1561927" cy="1603313"/>
            <a:chOff x="8770513" y="572959"/>
            <a:chExt cx="2102744" cy="2102744"/>
          </a:xfrm>
        </p:grpSpPr>
        <p:pic>
          <p:nvPicPr>
            <p:cNvPr id="7" name="Picture 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8" name="Rectangle 7"/>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959570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25352" t="21206" r="7570" b="10967"/>
          <a:stretch/>
        </p:blipFill>
        <p:spPr>
          <a:xfrm>
            <a:off x="2195443" y="1116782"/>
            <a:ext cx="8178084" cy="4649273"/>
          </a:xfrm>
          <a:prstGeom prst="rect">
            <a:avLst/>
          </a:prstGeom>
        </p:spPr>
      </p:pic>
      <p:sp>
        <p:nvSpPr>
          <p:cNvPr id="3" name="Line Callout 1 2"/>
          <p:cNvSpPr/>
          <p:nvPr/>
        </p:nvSpPr>
        <p:spPr>
          <a:xfrm>
            <a:off x="7376672" y="267287"/>
            <a:ext cx="2785403" cy="1026941"/>
          </a:xfrm>
          <a:prstGeom prst="borderCallout1">
            <a:avLst>
              <a:gd name="adj1" fmla="val 37928"/>
              <a:gd name="adj2" fmla="val 758"/>
              <a:gd name="adj3" fmla="val 157706"/>
              <a:gd name="adj4" fmla="val -34293"/>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subject icons to visit the slide with more information.</a:t>
            </a:r>
            <a:endParaRPr lang="en-GB" b="1" dirty="0">
              <a:solidFill>
                <a:schemeClr val="tx1"/>
              </a:solidFill>
            </a:endParaRPr>
          </a:p>
        </p:txBody>
      </p:sp>
      <p:sp>
        <p:nvSpPr>
          <p:cNvPr id="4" name="Line Callout 1 3"/>
          <p:cNvSpPr/>
          <p:nvPr/>
        </p:nvSpPr>
        <p:spPr>
          <a:xfrm>
            <a:off x="9132789" y="5620041"/>
            <a:ext cx="2785403" cy="1026941"/>
          </a:xfrm>
          <a:prstGeom prst="borderCallout1">
            <a:avLst>
              <a:gd name="adj1" fmla="val 37928"/>
              <a:gd name="adj2" fmla="val 758"/>
              <a:gd name="adj3" fmla="val -121746"/>
              <a:gd name="adj4" fmla="val -48434"/>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text to visit the website of your task.</a:t>
            </a:r>
            <a:endParaRPr lang="en-GB" b="1" dirty="0">
              <a:solidFill>
                <a:schemeClr val="tx1"/>
              </a:solidFill>
            </a:endParaRPr>
          </a:p>
        </p:txBody>
      </p:sp>
      <p:sp>
        <p:nvSpPr>
          <p:cNvPr id="5" name="Line Callout 1 4"/>
          <p:cNvSpPr/>
          <p:nvPr/>
        </p:nvSpPr>
        <p:spPr>
          <a:xfrm>
            <a:off x="3966068" y="5725549"/>
            <a:ext cx="2785403" cy="1026941"/>
          </a:xfrm>
          <a:prstGeom prst="borderCallout1">
            <a:avLst>
              <a:gd name="adj1" fmla="val -1798"/>
              <a:gd name="adj2" fmla="val 67425"/>
              <a:gd name="adj3" fmla="val -76637"/>
              <a:gd name="adj4" fmla="val 87687"/>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TV icon to visit BBC live lessons.</a:t>
            </a:r>
            <a:endParaRPr lang="en-GB" b="1" dirty="0">
              <a:solidFill>
                <a:schemeClr val="tx1"/>
              </a:solidFill>
            </a:endParaRPr>
          </a:p>
        </p:txBody>
      </p:sp>
      <p:sp>
        <p:nvSpPr>
          <p:cNvPr id="6" name="Line Callout 1 5"/>
          <p:cNvSpPr/>
          <p:nvPr/>
        </p:nvSpPr>
        <p:spPr>
          <a:xfrm>
            <a:off x="529112" y="2414477"/>
            <a:ext cx="1951234" cy="1026941"/>
          </a:xfrm>
          <a:prstGeom prst="borderCallout1">
            <a:avLst>
              <a:gd name="adj1" fmla="val 100942"/>
              <a:gd name="adj2" fmla="val 89683"/>
              <a:gd name="adj3" fmla="val 111825"/>
              <a:gd name="adj4" fmla="val 151797"/>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sticker to visit the slide with extra tasks.</a:t>
            </a:r>
            <a:endParaRPr lang="en-GB" b="1" dirty="0">
              <a:solidFill>
                <a:schemeClr val="tx1"/>
              </a:solidFill>
            </a:endParaRPr>
          </a:p>
        </p:txBody>
      </p:sp>
      <p:sp>
        <p:nvSpPr>
          <p:cNvPr id="7" name="Line Callout 2 6"/>
          <p:cNvSpPr/>
          <p:nvPr/>
        </p:nvSpPr>
        <p:spPr>
          <a:xfrm>
            <a:off x="10325686" y="2124222"/>
            <a:ext cx="1477108" cy="1477107"/>
          </a:xfrm>
          <a:prstGeom prst="borderCallout2">
            <a:avLst>
              <a:gd name="adj1" fmla="val 53988"/>
              <a:gd name="adj2" fmla="val 1191"/>
              <a:gd name="adj3" fmla="val 18750"/>
              <a:gd name="adj4" fmla="val -16667"/>
              <a:gd name="adj5" fmla="val 3928"/>
              <a:gd name="adj6" fmla="val -119048"/>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 would like you to do these things daily.</a:t>
            </a:r>
            <a:endParaRPr lang="en-GB" dirty="0"/>
          </a:p>
        </p:txBody>
      </p:sp>
      <p:sp>
        <p:nvSpPr>
          <p:cNvPr id="8" name="Line Callout 2 7"/>
          <p:cNvSpPr/>
          <p:nvPr/>
        </p:nvSpPr>
        <p:spPr>
          <a:xfrm>
            <a:off x="10308014" y="366605"/>
            <a:ext cx="1477108" cy="1477107"/>
          </a:xfrm>
          <a:prstGeom prst="borderCallout2">
            <a:avLst>
              <a:gd name="adj1" fmla="val 60614"/>
              <a:gd name="adj2" fmla="val 842"/>
              <a:gd name="adj3" fmla="val 73613"/>
              <a:gd name="adj4" fmla="val -86312"/>
              <a:gd name="adj5" fmla="val 76068"/>
              <a:gd name="adj6" fmla="val -230167"/>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 would like you to choose from the subjects if you can.</a:t>
            </a:r>
            <a:endParaRPr lang="en-GB" dirty="0"/>
          </a:p>
        </p:txBody>
      </p:sp>
      <p:sp>
        <p:nvSpPr>
          <p:cNvPr id="9" name="Rectangle 8"/>
          <p:cNvSpPr/>
          <p:nvPr/>
        </p:nvSpPr>
        <p:spPr>
          <a:xfrm>
            <a:off x="2868484" y="262092"/>
            <a:ext cx="388298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How to use…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Line Callout 1 10"/>
          <p:cNvSpPr/>
          <p:nvPr/>
        </p:nvSpPr>
        <p:spPr>
          <a:xfrm>
            <a:off x="6954593" y="5831059"/>
            <a:ext cx="2047740" cy="815923"/>
          </a:xfrm>
          <a:prstGeom prst="borderCallout1">
            <a:avLst>
              <a:gd name="adj1" fmla="val 3202"/>
              <a:gd name="adj2" fmla="val 22771"/>
              <a:gd name="adj3" fmla="val -60793"/>
              <a:gd name="adj4" fmla="val 38999"/>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the icon to visit the assembly menu.</a:t>
            </a:r>
            <a:endParaRPr lang="en-GB" b="1" dirty="0">
              <a:solidFill>
                <a:schemeClr val="tx1"/>
              </a:solidFill>
            </a:endParaRPr>
          </a:p>
        </p:txBody>
      </p:sp>
      <p:sp>
        <p:nvSpPr>
          <p:cNvPr id="13" name="Line Callout 1 12"/>
          <p:cNvSpPr/>
          <p:nvPr/>
        </p:nvSpPr>
        <p:spPr>
          <a:xfrm>
            <a:off x="973015" y="5753683"/>
            <a:ext cx="2785403" cy="1026941"/>
          </a:xfrm>
          <a:prstGeom prst="borderCallout1">
            <a:avLst>
              <a:gd name="adj1" fmla="val -1798"/>
              <a:gd name="adj2" fmla="val 67425"/>
              <a:gd name="adj3" fmla="val -70366"/>
              <a:gd name="adj4" fmla="val 162591"/>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Oak icon to visit The National Oak Academy website.</a:t>
            </a:r>
            <a:endParaRPr lang="en-GB" b="1" dirty="0">
              <a:solidFill>
                <a:schemeClr val="tx1"/>
              </a:solidFill>
            </a:endParaRPr>
          </a:p>
        </p:txBody>
      </p:sp>
      <p:sp>
        <p:nvSpPr>
          <p:cNvPr id="15" name="Line Callout 1 14"/>
          <p:cNvSpPr/>
          <p:nvPr/>
        </p:nvSpPr>
        <p:spPr>
          <a:xfrm>
            <a:off x="421301" y="3923016"/>
            <a:ext cx="1951234" cy="1026941"/>
          </a:xfrm>
          <a:prstGeom prst="borderCallout1">
            <a:avLst>
              <a:gd name="adj1" fmla="val 100942"/>
              <a:gd name="adj2" fmla="val 89683"/>
              <a:gd name="adj3" fmla="val 57899"/>
              <a:gd name="adj4" fmla="val 130016"/>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Go to Mrs B’s reading page.</a:t>
            </a:r>
            <a:endParaRPr lang="en-GB" b="1" dirty="0">
              <a:solidFill>
                <a:schemeClr val="tx1"/>
              </a:solidFill>
            </a:endParaRPr>
          </a:p>
        </p:txBody>
      </p:sp>
      <p:sp>
        <p:nvSpPr>
          <p:cNvPr id="16" name="Line Callout 1 15"/>
          <p:cNvSpPr/>
          <p:nvPr/>
        </p:nvSpPr>
        <p:spPr>
          <a:xfrm>
            <a:off x="529112" y="671951"/>
            <a:ext cx="1951234" cy="1026941"/>
          </a:xfrm>
          <a:prstGeom prst="borderCallout1">
            <a:avLst>
              <a:gd name="adj1" fmla="val 100942"/>
              <a:gd name="adj2" fmla="val 89683"/>
              <a:gd name="adj3" fmla="val 165751"/>
              <a:gd name="adj4" fmla="val 139916"/>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Go to Mrs B’s video walkthroughs</a:t>
            </a:r>
            <a:endParaRPr lang="en-GB" b="1" dirty="0">
              <a:solidFill>
                <a:schemeClr val="tx1"/>
              </a:solidFill>
            </a:endParaRPr>
          </a:p>
        </p:txBody>
      </p:sp>
    </p:spTree>
    <p:extLst>
      <p:ext uri="{BB962C8B-B14F-4D97-AF65-F5344CB8AC3E}">
        <p14:creationId xmlns:p14="http://schemas.microsoft.com/office/powerpoint/2010/main" val="1584480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30103" y="842538"/>
            <a:ext cx="5186759" cy="5217541"/>
            <a:chOff x="6123665" y="578144"/>
            <a:chExt cx="5668285" cy="5481731"/>
          </a:xfrm>
        </p:grpSpPr>
        <p:grpSp>
          <p:nvGrpSpPr>
            <p:cNvPr id="4" name="Group 3"/>
            <p:cNvGrpSpPr/>
            <p:nvPr/>
          </p:nvGrpSpPr>
          <p:grpSpPr>
            <a:xfrm>
              <a:off x="7046174" y="578144"/>
              <a:ext cx="4233115" cy="5481731"/>
              <a:chOff x="7046174" y="578348"/>
              <a:chExt cx="4233115" cy="548173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174" y="578348"/>
                <a:ext cx="4233115" cy="5481731"/>
              </a:xfrm>
              <a:prstGeom prst="rect">
                <a:avLst/>
              </a:prstGeom>
            </p:spPr>
          </p:pic>
          <p:sp>
            <p:nvSpPr>
              <p:cNvPr id="9" name="Rectangle 8"/>
              <p:cNvSpPr/>
              <p:nvPr/>
            </p:nvSpPr>
            <p:spPr>
              <a:xfrm>
                <a:off x="7296150" y="18288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p:cNvSpPr/>
              <p:nvPr/>
            </p:nvSpPr>
            <p:spPr>
              <a:xfrm>
                <a:off x="7296150" y="310966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p:cNvSpPr/>
              <p:nvPr/>
            </p:nvSpPr>
            <p:spPr>
              <a:xfrm>
                <a:off x="7296150" y="376359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p:cNvSpPr/>
              <p:nvPr/>
            </p:nvSpPr>
            <p:spPr>
              <a:xfrm>
                <a:off x="7296150" y="4434497"/>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Rectangle 12"/>
              <p:cNvSpPr/>
              <p:nvPr/>
            </p:nvSpPr>
            <p:spPr>
              <a:xfrm>
                <a:off x="7296150" y="51054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p:cNvSpPr/>
              <p:nvPr/>
            </p:nvSpPr>
            <p:spPr>
              <a:xfrm>
                <a:off x="7296150" y="2438761"/>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17" name="Rectangle 16"/>
            <p:cNvSpPr/>
            <p:nvPr/>
          </p:nvSpPr>
          <p:spPr>
            <a:xfrm>
              <a:off x="6847565" y="3153227"/>
              <a:ext cx="4944385" cy="549713"/>
            </a:xfrm>
            <a:prstGeom prst="rect">
              <a:avLst/>
            </a:prstGeom>
            <a:noFill/>
          </p:spPr>
          <p:txBody>
            <a:bodyPr wrap="squar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 </a:t>
              </a:r>
              <a:r>
                <a:rPr lang="en-US" sz="2800" b="0" cap="none" spc="0" dirty="0" smtClean="0">
                  <a:ln w="0"/>
                  <a:solidFill>
                    <a:schemeClr val="tx1"/>
                  </a:solidFill>
                  <a:effectLst>
                    <a:outerShdw blurRad="38100" dist="19050" dir="2700000" algn="tl" rotWithShape="0">
                      <a:schemeClr val="dk1">
                        <a:alpha val="40000"/>
                      </a:schemeClr>
                    </a:outerShdw>
                  </a:effectLst>
                  <a:hlinkClick r:id="rId3"/>
                </a:rPr>
                <a:t>Morning Challenge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6447515" y="1766119"/>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4"/>
                </a:rPr>
                <a:t>Times Tables</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p:cNvSpPr/>
            <p:nvPr/>
          </p:nvSpPr>
          <p:spPr>
            <a:xfrm>
              <a:off x="6447515" y="2478231"/>
              <a:ext cx="4944385" cy="549713"/>
            </a:xfrm>
            <a:prstGeom prst="rect">
              <a:avLst/>
            </a:prstGeom>
            <a:noFill/>
          </p:spPr>
          <p:txBody>
            <a:bodyPr wrap="square" lIns="91440" tIns="45720" rIns="91440" bIns="45720">
              <a:spAutoFit/>
            </a:bodyPr>
            <a:lstStyle/>
            <a:p>
              <a:pPr algn="ctr"/>
              <a:r>
                <a:rPr lang="en-US" sz="2800" b="0" cap="none" spc="0" dirty="0" err="1" smtClean="0">
                  <a:ln w="0"/>
                  <a:solidFill>
                    <a:schemeClr val="tx1"/>
                  </a:solidFill>
                  <a:effectLst>
                    <a:outerShdw blurRad="38100" dist="19050" dir="2700000" algn="tl" rotWithShape="0">
                      <a:schemeClr val="dk1">
                        <a:alpha val="40000"/>
                      </a:schemeClr>
                    </a:outerShdw>
                  </a:effectLst>
                  <a:hlinkClick r:id="rId5"/>
                </a:rPr>
                <a:t>Maths</a:t>
              </a:r>
              <a:r>
                <a:rPr lang="en-US" sz="2800" b="0" cap="none" spc="0" dirty="0" smtClean="0">
                  <a:ln w="0"/>
                  <a:solidFill>
                    <a:schemeClr val="tx1"/>
                  </a:solidFill>
                  <a:effectLst>
                    <a:outerShdw blurRad="38100" dist="19050" dir="2700000" algn="tl" rotWithShape="0">
                      <a:schemeClr val="dk1">
                        <a:alpha val="40000"/>
                      </a:schemeClr>
                    </a:outerShdw>
                  </a:effectLst>
                  <a:hlinkClick r:id="rId5"/>
                </a:rPr>
                <a:t> online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6494230" y="3788067"/>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  </a:t>
              </a:r>
              <a:r>
                <a:rPr lang="en-US" sz="2800" dirty="0" smtClean="0">
                  <a:ln w="0"/>
                  <a:effectLst>
                    <a:outerShdw blurRad="38100" dist="19050" dir="2700000" algn="tl" rotWithShape="0">
                      <a:schemeClr val="dk1">
                        <a:alpha val="40000"/>
                      </a:schemeClr>
                    </a:outerShdw>
                  </a:effectLst>
                  <a:hlinkClick r:id="rId6"/>
                </a:rPr>
                <a:t>Spelling Frame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6123665" y="5065166"/>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7"/>
                </a:rPr>
                <a:t>Reading</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6437080" y="4422907"/>
              <a:ext cx="4944385" cy="1002418"/>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English </a:t>
              </a:r>
              <a:r>
                <a:rPr lang="en-US" sz="2800" dirty="0" smtClean="0">
                  <a:ln w="0"/>
                  <a:effectLst>
                    <a:outerShdw blurRad="38100" dist="19050" dir="2700000" algn="tl" rotWithShape="0">
                      <a:schemeClr val="dk1">
                        <a:alpha val="40000"/>
                      </a:schemeClr>
                    </a:outerShdw>
                  </a:effectLst>
                  <a:hlinkClick r:id="rId8"/>
                </a:rPr>
                <a:t>Y5</a:t>
              </a:r>
              <a:r>
                <a:rPr lang="en-US" sz="2800" dirty="0" smtClean="0">
                  <a:ln w="0"/>
                  <a:effectLst>
                    <a:outerShdw blurRad="38100" dist="19050" dir="2700000" algn="tl" rotWithShape="0">
                      <a:schemeClr val="dk1">
                        <a:alpha val="40000"/>
                      </a:schemeClr>
                    </a:outerShdw>
                  </a:effectLst>
                </a:rPr>
                <a:t> </a:t>
              </a:r>
              <a:r>
                <a:rPr lang="en-US" sz="2800" dirty="0" smtClean="0">
                  <a:ln w="0"/>
                  <a:effectLst>
                    <a:outerShdw blurRad="38100" dist="19050" dir="2700000" algn="tl" rotWithShape="0">
                      <a:schemeClr val="dk1">
                        <a:alpha val="40000"/>
                      </a:schemeClr>
                    </a:outerShdw>
                  </a:effectLst>
                  <a:hlinkClick r:id="rId9"/>
                </a:rPr>
                <a:t>Y4</a:t>
              </a:r>
              <a:endParaRPr lang="en-US" sz="2800" dirty="0" smtClean="0">
                <a:ln w="0"/>
                <a:effectLst>
                  <a:outerShdw blurRad="38100" dist="19050" dir="2700000" algn="tl" rotWithShape="0">
                    <a:schemeClr val="dk1">
                      <a:alpha val="40000"/>
                    </a:schemeClr>
                  </a:outerShdw>
                </a:effectLst>
              </a:endParaRPr>
            </a:p>
            <a:p>
              <a:pPr algn="ctr"/>
              <a:endParaRPr lang="en-US" sz="2800" b="0" cap="none" spc="0" dirty="0">
                <a:ln w="0"/>
                <a:solidFill>
                  <a:schemeClr val="tx1"/>
                </a:solidFill>
                <a:effectLst>
                  <a:outerShdw blurRad="38100" dist="19050" dir="2700000" algn="tl" rotWithShape="0">
                    <a:schemeClr val="dk1">
                      <a:alpha val="40000"/>
                    </a:schemeClr>
                  </a:outerShdw>
                </a:effectLst>
              </a:endParaRPr>
            </a:p>
          </p:txBody>
        </p:sp>
      </p:gr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54684" y="4173897"/>
            <a:ext cx="2531058" cy="2531058"/>
          </a:xfrm>
          <a:prstGeom prst="rect">
            <a:avLst/>
          </a:prstGeom>
        </p:spPr>
      </p:pic>
      <p:grpSp>
        <p:nvGrpSpPr>
          <p:cNvPr id="64" name="Group 63"/>
          <p:cNvGrpSpPr/>
          <p:nvPr/>
        </p:nvGrpSpPr>
        <p:grpSpPr>
          <a:xfrm>
            <a:off x="7611717" y="646973"/>
            <a:ext cx="3837430" cy="1485074"/>
            <a:chOff x="7611717" y="646973"/>
            <a:chExt cx="3837430" cy="1485074"/>
          </a:xfrm>
        </p:grpSpPr>
        <p:sp>
          <p:nvSpPr>
            <p:cNvPr id="45" name="Horizontal Scroll 44"/>
            <p:cNvSpPr/>
            <p:nvPr/>
          </p:nvSpPr>
          <p:spPr>
            <a:xfrm>
              <a:off x="7611717" y="646973"/>
              <a:ext cx="3542741" cy="1274835"/>
            </a:xfrm>
            <a:prstGeom prst="horizontalScroll">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dirty="0" smtClean="0">
                  <a:latin typeface="Broadway" panose="04040905080B02020502" pitchFamily="82" charset="0"/>
                </a:rPr>
                <a:t>Daily tasks</a:t>
              </a:r>
              <a:endParaRPr lang="en-GB" sz="3200" dirty="0">
                <a:latin typeface="Broadway" panose="04040905080B02020502" pitchFamily="82" charset="0"/>
              </a:endParaRPr>
            </a:p>
          </p:txBody>
        </p:sp>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15084" y="797984"/>
              <a:ext cx="1334063" cy="1334063"/>
            </a:xfrm>
            <a:prstGeom prst="rect">
              <a:avLst/>
            </a:prstGeom>
          </p:spPr>
        </p:pic>
      </p:grpSp>
      <p:grpSp>
        <p:nvGrpSpPr>
          <p:cNvPr id="55" name="Group 54"/>
          <p:cNvGrpSpPr/>
          <p:nvPr/>
        </p:nvGrpSpPr>
        <p:grpSpPr>
          <a:xfrm>
            <a:off x="5193394" y="2222261"/>
            <a:ext cx="2718770" cy="2732364"/>
            <a:chOff x="5193394" y="2222261"/>
            <a:chExt cx="2718770" cy="2732364"/>
          </a:xfrm>
        </p:grpSpPr>
        <p:grpSp>
          <p:nvGrpSpPr>
            <p:cNvPr id="48" name="Group 47"/>
            <p:cNvGrpSpPr/>
            <p:nvPr/>
          </p:nvGrpSpPr>
          <p:grpSpPr>
            <a:xfrm>
              <a:off x="5193394" y="2222261"/>
              <a:ext cx="2718770" cy="2732364"/>
              <a:chOff x="4941487" y="3688522"/>
              <a:chExt cx="2718770" cy="2732364"/>
            </a:xfrm>
          </p:grpSpPr>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41487" y="3688522"/>
                <a:ext cx="2718770" cy="2732364"/>
              </a:xfrm>
              <a:prstGeom prst="rect">
                <a:avLst/>
              </a:prstGeom>
            </p:spPr>
          </p:pic>
          <p:pic>
            <p:nvPicPr>
              <p:cNvPr id="40" name="Picture 39">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305316">
                <a:off x="5512124" y="4341710"/>
                <a:ext cx="1609332" cy="1299845"/>
              </a:xfrm>
              <a:prstGeom prst="rect">
                <a:avLst/>
              </a:prstGeom>
            </p:spPr>
          </p:pic>
        </p:grpSp>
        <p:sp>
          <p:nvSpPr>
            <p:cNvPr id="54" name="TextBox 53"/>
            <p:cNvSpPr txBox="1"/>
            <p:nvPr/>
          </p:nvSpPr>
          <p:spPr>
            <a:xfrm rot="21182588">
              <a:off x="5939388" y="4141387"/>
              <a:ext cx="1449286" cy="461665"/>
            </a:xfrm>
            <a:prstGeom prst="rect">
              <a:avLst/>
            </a:prstGeom>
            <a:noFill/>
          </p:spPr>
          <p:txBody>
            <a:bodyPr wrap="square" rtlCol="0">
              <a:spAutoFit/>
            </a:bodyPr>
            <a:lstStyle/>
            <a:p>
              <a:r>
                <a:rPr lang="en-GB" sz="2400" b="1" dirty="0" smtClean="0">
                  <a:latin typeface="Segoe Print" panose="02000600000000000000" pitchFamily="2" charset="0"/>
                </a:rPr>
                <a:t>French</a:t>
              </a:r>
              <a:endParaRPr lang="en-GB" sz="2400" b="1" dirty="0">
                <a:latin typeface="Segoe Print" panose="02000600000000000000" pitchFamily="2" charset="0"/>
              </a:endParaRPr>
            </a:p>
          </p:txBody>
        </p:sp>
      </p:grpSp>
      <p:grpSp>
        <p:nvGrpSpPr>
          <p:cNvPr id="59" name="Group 58"/>
          <p:cNvGrpSpPr/>
          <p:nvPr/>
        </p:nvGrpSpPr>
        <p:grpSpPr>
          <a:xfrm rot="20917006">
            <a:off x="2647700" y="2611902"/>
            <a:ext cx="3992315" cy="3546628"/>
            <a:chOff x="3099409" y="3386964"/>
            <a:chExt cx="3992315" cy="3546628"/>
          </a:xfrm>
        </p:grpSpPr>
        <p:grpSp>
          <p:nvGrpSpPr>
            <p:cNvPr id="38" name="Group 37"/>
            <p:cNvGrpSpPr/>
            <p:nvPr/>
          </p:nvGrpSpPr>
          <p:grpSpPr>
            <a:xfrm>
              <a:off x="3099409" y="3386964"/>
              <a:ext cx="3992315" cy="3546628"/>
              <a:chOff x="4250978" y="-156905"/>
              <a:chExt cx="4314790" cy="3807665"/>
            </a:xfrm>
          </p:grpSpPr>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50978" y="-156905"/>
                <a:ext cx="4314790" cy="3807665"/>
              </a:xfrm>
              <a:prstGeom prst="rect">
                <a:avLst/>
              </a:prstGeom>
            </p:spPr>
          </p:pic>
          <p:pic>
            <p:nvPicPr>
              <p:cNvPr id="37" name="Picture 36">
                <a:hlinkClick r:id="rId16" action="ppaction://hlinksldjump"/>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1228945">
                <a:off x="5844136" y="829801"/>
                <a:ext cx="1305303" cy="1305303"/>
              </a:xfrm>
              <a:prstGeom prst="rect">
                <a:avLst/>
              </a:prstGeom>
            </p:spPr>
          </p:pic>
        </p:grpSp>
        <p:sp>
          <p:nvSpPr>
            <p:cNvPr id="56" name="TextBox 55"/>
            <p:cNvSpPr txBox="1"/>
            <p:nvPr/>
          </p:nvSpPr>
          <p:spPr>
            <a:xfrm rot="21379336">
              <a:off x="4775334" y="5407090"/>
              <a:ext cx="1354466" cy="707886"/>
            </a:xfrm>
            <a:prstGeom prst="rect">
              <a:avLst/>
            </a:prstGeom>
            <a:noFill/>
          </p:spPr>
          <p:txBody>
            <a:bodyPr wrap="square" rtlCol="0">
              <a:spAutoFit/>
            </a:bodyPr>
            <a:lstStyle/>
            <a:p>
              <a:r>
                <a:rPr lang="en-GB" sz="2000" b="1" dirty="0" smtClean="0">
                  <a:latin typeface="Segoe Print" panose="02000600000000000000" pitchFamily="2" charset="0"/>
                </a:rPr>
                <a:t>Art &amp; Design</a:t>
              </a:r>
              <a:endParaRPr lang="en-GB" sz="2000" b="1" dirty="0">
                <a:latin typeface="Segoe Print" panose="02000600000000000000" pitchFamily="2" charset="0"/>
              </a:endParaRPr>
            </a:p>
          </p:txBody>
        </p:sp>
      </p:grpSp>
      <p:grpSp>
        <p:nvGrpSpPr>
          <p:cNvPr id="58" name="Group 57"/>
          <p:cNvGrpSpPr/>
          <p:nvPr/>
        </p:nvGrpSpPr>
        <p:grpSpPr>
          <a:xfrm>
            <a:off x="1835826" y="3946276"/>
            <a:ext cx="2801695" cy="2860478"/>
            <a:chOff x="2254014" y="3819408"/>
            <a:chExt cx="2801695" cy="2860478"/>
          </a:xfrm>
        </p:grpSpPr>
        <p:grpSp>
          <p:nvGrpSpPr>
            <p:cNvPr id="47" name="Group 46"/>
            <p:cNvGrpSpPr/>
            <p:nvPr/>
          </p:nvGrpSpPr>
          <p:grpSpPr>
            <a:xfrm>
              <a:off x="2254014" y="3819408"/>
              <a:ext cx="2801695" cy="2860478"/>
              <a:chOff x="2528440" y="3399799"/>
              <a:chExt cx="3106162" cy="3106162"/>
            </a:xfrm>
          </p:grpSpPr>
          <p:pic>
            <p:nvPicPr>
              <p:cNvPr id="32" name="Picture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911325">
                <a:off x="2528440" y="3399799"/>
                <a:ext cx="3106162" cy="3106162"/>
              </a:xfrm>
              <a:prstGeom prst="rect">
                <a:avLst/>
              </a:prstGeom>
            </p:spPr>
          </p:pic>
          <p:pic>
            <p:nvPicPr>
              <p:cNvPr id="41" name="Picture 40">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26799" y="3903241"/>
                <a:ext cx="2060771" cy="2060771"/>
              </a:xfrm>
              <a:prstGeom prst="rect">
                <a:avLst/>
              </a:prstGeom>
            </p:spPr>
          </p:pic>
        </p:grpSp>
        <p:sp>
          <p:nvSpPr>
            <p:cNvPr id="57" name="TextBox 56"/>
            <p:cNvSpPr txBox="1"/>
            <p:nvPr/>
          </p:nvSpPr>
          <p:spPr>
            <a:xfrm>
              <a:off x="3226772" y="5027092"/>
              <a:ext cx="1022425" cy="523220"/>
            </a:xfrm>
            <a:prstGeom prst="rect">
              <a:avLst/>
            </a:prstGeom>
            <a:noFill/>
          </p:spPr>
          <p:txBody>
            <a:bodyPr wrap="square" rtlCol="0">
              <a:spAutoFit/>
            </a:bodyPr>
            <a:lstStyle/>
            <a:p>
              <a:r>
                <a:rPr lang="en-GB" sz="2800" b="1" dirty="0" smtClean="0">
                  <a:latin typeface="Segoe Print" panose="02000600000000000000" pitchFamily="2" charset="0"/>
                </a:rPr>
                <a:t>RE</a:t>
              </a:r>
              <a:endParaRPr lang="en-GB" sz="2800" b="1" dirty="0">
                <a:latin typeface="Segoe Print" panose="02000600000000000000" pitchFamily="2" charset="0"/>
              </a:endParaRPr>
            </a:p>
          </p:txBody>
        </p:sp>
      </p:grpSp>
      <p:grpSp>
        <p:nvGrpSpPr>
          <p:cNvPr id="63" name="Group 62"/>
          <p:cNvGrpSpPr/>
          <p:nvPr/>
        </p:nvGrpSpPr>
        <p:grpSpPr>
          <a:xfrm>
            <a:off x="5289442" y="263461"/>
            <a:ext cx="2464014" cy="2441856"/>
            <a:chOff x="5289442" y="263461"/>
            <a:chExt cx="2464014" cy="2441856"/>
          </a:xfrm>
        </p:grpSpPr>
        <p:grpSp>
          <p:nvGrpSpPr>
            <p:cNvPr id="61" name="Group 60"/>
            <p:cNvGrpSpPr/>
            <p:nvPr/>
          </p:nvGrpSpPr>
          <p:grpSpPr>
            <a:xfrm>
              <a:off x="5289442" y="263461"/>
              <a:ext cx="2464014" cy="2441856"/>
              <a:chOff x="5289442" y="263461"/>
              <a:chExt cx="2464014" cy="2441856"/>
            </a:xfrm>
          </p:grpSpPr>
          <p:pic>
            <p:nvPicPr>
              <p:cNvPr id="51" name="Picture 5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289442" y="263461"/>
                <a:ext cx="2464014" cy="2441856"/>
              </a:xfrm>
              <a:prstGeom prst="rect">
                <a:avLst/>
              </a:prstGeom>
            </p:spPr>
          </p:pic>
          <p:pic>
            <p:nvPicPr>
              <p:cNvPr id="60" name="Picture 59">
                <a:hlinkClick r:id="rId22" action="ppaction://hlinksldjump"/>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699145" y="720660"/>
                <a:ext cx="1575581" cy="1181686"/>
              </a:xfrm>
              <a:prstGeom prst="rect">
                <a:avLst/>
              </a:prstGeom>
            </p:spPr>
          </p:pic>
        </p:grpSp>
        <p:sp>
          <p:nvSpPr>
            <p:cNvPr id="62" name="TextBox 61"/>
            <p:cNvSpPr txBox="1"/>
            <p:nvPr/>
          </p:nvSpPr>
          <p:spPr>
            <a:xfrm>
              <a:off x="5773252" y="1873937"/>
              <a:ext cx="1567464" cy="369332"/>
            </a:xfrm>
            <a:prstGeom prst="rect">
              <a:avLst/>
            </a:prstGeom>
            <a:noFill/>
          </p:spPr>
          <p:txBody>
            <a:bodyPr wrap="square" rtlCol="0">
              <a:spAutoFit/>
            </a:bodyPr>
            <a:lstStyle/>
            <a:p>
              <a:r>
                <a:rPr lang="en-GB" b="1" dirty="0" smtClean="0">
                  <a:latin typeface="Segoe Print" panose="02000600000000000000" pitchFamily="2" charset="0"/>
                </a:rPr>
                <a:t>Computing</a:t>
              </a:r>
              <a:endParaRPr lang="en-GB" b="1" dirty="0">
                <a:latin typeface="Segoe Print" panose="02000600000000000000" pitchFamily="2" charset="0"/>
              </a:endParaRPr>
            </a:p>
          </p:txBody>
        </p:sp>
      </p:grpSp>
      <p:pic>
        <p:nvPicPr>
          <p:cNvPr id="65" name="Picture 6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3212584">
            <a:off x="8916468" y="452694"/>
            <a:ext cx="595595" cy="571771"/>
          </a:xfrm>
          <a:prstGeom prst="rect">
            <a:avLst/>
          </a:prstGeom>
        </p:spPr>
      </p:pic>
      <p:pic>
        <p:nvPicPr>
          <p:cNvPr id="67" name="Picture 66">
            <a:hlinkClick r:id="rId25" action="ppaction://hlinksldjump"/>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20844999">
            <a:off x="1947086" y="2786438"/>
            <a:ext cx="1306169" cy="1306169"/>
          </a:xfrm>
          <a:prstGeom prst="ellipse">
            <a:avLst/>
          </a:prstGeom>
        </p:spPr>
      </p:pic>
      <p:pic>
        <p:nvPicPr>
          <p:cNvPr id="68" name="Picture 67">
            <a:hlinkClick r:id="rId27"/>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803675" y="4562530"/>
            <a:ext cx="1844082" cy="1844082"/>
          </a:xfrm>
          <a:prstGeom prst="rect">
            <a:avLst/>
          </a:prstGeom>
        </p:spPr>
      </p:pic>
      <p:sp>
        <p:nvSpPr>
          <p:cNvPr id="69" name="TextBox 68"/>
          <p:cNvSpPr txBox="1"/>
          <p:nvPr/>
        </p:nvSpPr>
        <p:spPr>
          <a:xfrm>
            <a:off x="6192834" y="5606280"/>
            <a:ext cx="1136012" cy="523220"/>
          </a:xfrm>
          <a:prstGeom prst="rect">
            <a:avLst/>
          </a:prstGeom>
          <a:noFill/>
        </p:spPr>
        <p:txBody>
          <a:bodyPr wrap="square" rtlCol="0">
            <a:spAutoFit/>
          </a:bodyPr>
          <a:lstStyle/>
          <a:p>
            <a:r>
              <a:rPr lang="en-GB" sz="2800" b="1" dirty="0" smtClean="0">
                <a:latin typeface="Segoe Print" panose="02000600000000000000" pitchFamily="2" charset="0"/>
              </a:rPr>
              <a:t>BBC</a:t>
            </a:r>
            <a:endParaRPr lang="en-GB" sz="2800" b="1" dirty="0">
              <a:latin typeface="Segoe Print" panose="02000600000000000000" pitchFamily="2" charset="0"/>
            </a:endParaRPr>
          </a:p>
        </p:txBody>
      </p:sp>
      <p:pic>
        <p:nvPicPr>
          <p:cNvPr id="8" name="Picture 7">
            <a:hlinkClick r:id="rId29"/>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503169" y="5079231"/>
            <a:ext cx="1630529" cy="1630529"/>
          </a:xfrm>
          <a:prstGeom prst="rect">
            <a:avLst/>
          </a:prstGeom>
        </p:spPr>
      </p:pic>
      <p:pic>
        <p:nvPicPr>
          <p:cNvPr id="16" name="Picture 15">
            <a:hlinkClick r:id="rId31"/>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753456" y="5795215"/>
            <a:ext cx="1585518" cy="837873"/>
          </a:xfrm>
          <a:prstGeom prst="rect">
            <a:avLst/>
          </a:prstGeom>
        </p:spPr>
      </p:pic>
      <p:pic>
        <p:nvPicPr>
          <p:cNvPr id="4098" name="Picture 2" descr="bookworm">
            <a:hlinkClick r:id="rId33" action="ppaction://hlinksldjump"/>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36278" y="4373427"/>
            <a:ext cx="2084286" cy="20842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you got it boss">
            <a:hlinkClick r:id="rId35" action="ppaction://hlinksldjump"/>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19435" y="201648"/>
            <a:ext cx="2601293" cy="260129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920095" y="454738"/>
            <a:ext cx="2733053" cy="2778302"/>
            <a:chOff x="2118329" y="-786463"/>
            <a:chExt cx="2733053" cy="2778302"/>
          </a:xfrm>
        </p:grpSpPr>
        <p:grpSp>
          <p:nvGrpSpPr>
            <p:cNvPr id="3" name="Group 2"/>
            <p:cNvGrpSpPr/>
            <p:nvPr/>
          </p:nvGrpSpPr>
          <p:grpSpPr>
            <a:xfrm>
              <a:off x="2118329" y="-786463"/>
              <a:ext cx="2733053" cy="2778302"/>
              <a:chOff x="2992663" y="330562"/>
              <a:chExt cx="2733053" cy="2778302"/>
            </a:xfrm>
          </p:grpSpPr>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92663" y="330562"/>
                <a:ext cx="2733053" cy="2778302"/>
              </a:xfrm>
              <a:prstGeom prst="rect">
                <a:avLst/>
              </a:prstGeom>
            </p:spPr>
          </p:pic>
          <p:pic>
            <p:nvPicPr>
              <p:cNvPr id="2" name="Picture 1">
                <a:hlinkClick r:id="rId37" action="ppaction://hlinksldjump"/>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rot="20883009">
                <a:off x="3178779" y="992317"/>
                <a:ext cx="2163164" cy="1291243"/>
              </a:xfrm>
              <a:prstGeom prst="rect">
                <a:avLst/>
              </a:prstGeom>
            </p:spPr>
          </p:pic>
        </p:grpSp>
        <p:sp>
          <p:nvSpPr>
            <p:cNvPr id="52" name="TextBox 51"/>
            <p:cNvSpPr txBox="1"/>
            <p:nvPr/>
          </p:nvSpPr>
          <p:spPr>
            <a:xfrm rot="21298157">
              <a:off x="2933511" y="1122290"/>
              <a:ext cx="1043545" cy="461665"/>
            </a:xfrm>
            <a:prstGeom prst="rect">
              <a:avLst/>
            </a:prstGeom>
            <a:noFill/>
          </p:spPr>
          <p:txBody>
            <a:bodyPr wrap="square" rtlCol="0">
              <a:spAutoFit/>
            </a:bodyPr>
            <a:lstStyle/>
            <a:p>
              <a:r>
                <a:rPr lang="en-GB" sz="2400" b="1" dirty="0" smtClean="0">
                  <a:latin typeface="Segoe Print" panose="02000600000000000000" pitchFamily="2" charset="0"/>
                </a:rPr>
                <a:t>Topic</a:t>
              </a:r>
              <a:endParaRPr lang="en-GB" sz="2400" b="1" dirty="0">
                <a:latin typeface="Segoe Print" panose="02000600000000000000" pitchFamily="2" charset="0"/>
              </a:endParaRPr>
            </a:p>
          </p:txBody>
        </p:sp>
      </p:grpSp>
      <p:pic>
        <p:nvPicPr>
          <p:cNvPr id="66" name="Picture 65">
            <a:hlinkClick r:id="rId39"/>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86550" y="2418325"/>
            <a:ext cx="1258750" cy="1258750"/>
          </a:xfrm>
          <a:prstGeom prst="rect">
            <a:avLst/>
          </a:prstGeom>
        </p:spPr>
      </p:pic>
      <p:pic>
        <p:nvPicPr>
          <p:cNvPr id="70" name="Picture 69">
            <a:hlinkClick r:id="rId41"/>
          </p:cNvPr>
          <p:cNvPicPr>
            <a:picLocks noChangeAspect="1"/>
          </p:cNvPicPr>
          <p:nvPr/>
        </p:nvPicPr>
        <p:blipFill rotWithShape="1">
          <a:blip r:embed="rId42" cstate="print">
            <a:extLst>
              <a:ext uri="{28A0092B-C50C-407E-A947-70E740481C1C}">
                <a14:useLocalDpi xmlns:a14="http://schemas.microsoft.com/office/drawing/2010/main" val="0"/>
              </a:ext>
            </a:extLst>
          </a:blip>
          <a:srcRect l="15044" t="18103" r="14773" b="27739"/>
          <a:stretch/>
        </p:blipFill>
        <p:spPr>
          <a:xfrm>
            <a:off x="778522" y="3632840"/>
            <a:ext cx="1077936" cy="831818"/>
          </a:xfrm>
          <a:prstGeom prst="rect">
            <a:avLst/>
          </a:prstGeom>
        </p:spPr>
      </p:pic>
    </p:spTree>
    <p:extLst>
      <p:ext uri="{BB962C8B-B14F-4D97-AF65-F5344CB8AC3E}">
        <p14:creationId xmlns:p14="http://schemas.microsoft.com/office/powerpoint/2010/main" val="890853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416739">
            <a:off x="818342" y="534138"/>
            <a:ext cx="2718770" cy="2732364"/>
            <a:chOff x="5193394" y="2222261"/>
            <a:chExt cx="2718770" cy="2732364"/>
          </a:xfrm>
        </p:grpSpPr>
        <p:grpSp>
          <p:nvGrpSpPr>
            <p:cNvPr id="3" name="Group 2"/>
            <p:cNvGrpSpPr/>
            <p:nvPr/>
          </p:nvGrpSpPr>
          <p:grpSpPr>
            <a:xfrm>
              <a:off x="5193394" y="2222261"/>
              <a:ext cx="2718770" cy="2732364"/>
              <a:chOff x="4941487" y="3688522"/>
              <a:chExt cx="2718770" cy="273236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1487" y="3688522"/>
                <a:ext cx="2718770" cy="27323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05316">
                <a:off x="5512124" y="4341710"/>
                <a:ext cx="1609332" cy="1299845"/>
              </a:xfrm>
              <a:prstGeom prst="rect">
                <a:avLst/>
              </a:prstGeom>
            </p:spPr>
          </p:pic>
        </p:grpSp>
        <p:sp>
          <p:nvSpPr>
            <p:cNvPr id="4" name="TextBox 3"/>
            <p:cNvSpPr txBox="1"/>
            <p:nvPr/>
          </p:nvSpPr>
          <p:spPr>
            <a:xfrm rot="21182588">
              <a:off x="5939388" y="4141387"/>
              <a:ext cx="1449286" cy="461665"/>
            </a:xfrm>
            <a:prstGeom prst="rect">
              <a:avLst/>
            </a:prstGeom>
            <a:noFill/>
          </p:spPr>
          <p:txBody>
            <a:bodyPr wrap="square" rtlCol="0">
              <a:spAutoFit/>
            </a:bodyPr>
            <a:lstStyle/>
            <a:p>
              <a:r>
                <a:rPr lang="en-GB" sz="2400" b="1" dirty="0" smtClean="0">
                  <a:latin typeface="Segoe Print" panose="02000600000000000000" pitchFamily="2" charset="0"/>
                </a:rPr>
                <a:t>French</a:t>
              </a:r>
              <a:endParaRPr lang="en-GB" sz="2400" b="1" dirty="0">
                <a:latin typeface="Segoe Print" panose="02000600000000000000" pitchFamily="2" charset="0"/>
              </a:endParaRPr>
            </a:p>
          </p:txBody>
        </p:sp>
      </p:grpSp>
      <p:sp>
        <p:nvSpPr>
          <p:cNvPr id="7" name="Rectangle 6"/>
          <p:cNvSpPr/>
          <p:nvPr/>
        </p:nvSpPr>
        <p:spPr>
          <a:xfrm>
            <a:off x="869170" y="3140808"/>
            <a:ext cx="10502875" cy="2031325"/>
          </a:xfrm>
          <a:prstGeom prst="rect">
            <a:avLst/>
          </a:prstGeom>
          <a:solidFill>
            <a:schemeClr val="tx2">
              <a:lumMod val="20000"/>
              <a:lumOff val="80000"/>
            </a:schemeClr>
          </a:solidFill>
        </p:spPr>
        <p:txBody>
          <a:bodyPr wrap="square">
            <a:spAutoFit/>
          </a:bodyPr>
          <a:lstStyle/>
          <a:p>
            <a:r>
              <a:rPr lang="en-GB" dirty="0">
                <a:hlinkClick r:id="rId4"/>
              </a:rPr>
              <a:t>https://</a:t>
            </a:r>
            <a:r>
              <a:rPr lang="en-GB" dirty="0" smtClean="0">
                <a:hlinkClick r:id="rId4"/>
              </a:rPr>
              <a:t>www.bbc.co.uk/bitesize/subjects/z39d7ty</a:t>
            </a:r>
            <a:endParaRPr lang="en-GB" dirty="0" smtClean="0"/>
          </a:p>
          <a:p>
            <a:endParaRPr lang="en-GB" dirty="0" smtClean="0"/>
          </a:p>
          <a:p>
            <a:r>
              <a:rPr lang="en-GB" dirty="0" smtClean="0"/>
              <a:t>We are looking at foods in French this week. </a:t>
            </a:r>
            <a:r>
              <a:rPr lang="en-GB" dirty="0">
                <a:hlinkClick r:id="rId5"/>
              </a:rPr>
              <a:t>https://</a:t>
            </a:r>
            <a:r>
              <a:rPr lang="en-GB" dirty="0" smtClean="0">
                <a:hlinkClick r:id="rId5"/>
              </a:rPr>
              <a:t>www.bbc.co.uk/teach/class-clips-video/french-ks2-shopping-for-food/z7ynvk7</a:t>
            </a:r>
            <a:r>
              <a:rPr lang="en-GB" dirty="0" smtClean="0"/>
              <a:t> Watch the video and listen to the French pronunciation of the pizza ingredients. You may be surprised by some.</a:t>
            </a:r>
          </a:p>
          <a:p>
            <a:endParaRPr lang="en-GB" dirty="0"/>
          </a:p>
          <a:p>
            <a:r>
              <a:rPr lang="en-GB" dirty="0" smtClean="0"/>
              <a:t>Check the </a:t>
            </a:r>
            <a:r>
              <a:rPr lang="en-GB" dirty="0" err="1" smtClean="0"/>
              <a:t>dropbox</a:t>
            </a:r>
            <a:r>
              <a:rPr lang="en-GB" dirty="0" smtClean="0"/>
              <a:t> link for resources to support this learning.</a:t>
            </a:r>
            <a:endParaRPr lang="en-GB" dirty="0"/>
          </a:p>
        </p:txBody>
      </p:sp>
      <p:grpSp>
        <p:nvGrpSpPr>
          <p:cNvPr id="11" name="Group 10"/>
          <p:cNvGrpSpPr/>
          <p:nvPr/>
        </p:nvGrpSpPr>
        <p:grpSpPr>
          <a:xfrm>
            <a:off x="10071279" y="4737915"/>
            <a:ext cx="1561927" cy="1603313"/>
            <a:chOff x="8770513" y="572959"/>
            <a:chExt cx="2102744" cy="2102744"/>
          </a:xfrm>
        </p:grpSpPr>
        <p:pic>
          <p:nvPicPr>
            <p:cNvPr id="9" name="Picture 8">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0" name="Rectangle 9"/>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886435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49609"/>
            <a:ext cx="4128700" cy="3267160"/>
            <a:chOff x="-452627" y="2466447"/>
            <a:chExt cx="4367934" cy="3854563"/>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627" y="2466447"/>
              <a:ext cx="4367934" cy="38545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601" y="3407087"/>
              <a:ext cx="1783591" cy="1918604"/>
            </a:xfrm>
            <a:prstGeom prst="rect">
              <a:avLst/>
            </a:prstGeom>
          </p:spPr>
        </p:pic>
        <p:sp>
          <p:nvSpPr>
            <p:cNvPr id="5" name="TextBox 4"/>
            <p:cNvSpPr txBox="1"/>
            <p:nvPr/>
          </p:nvSpPr>
          <p:spPr>
            <a:xfrm>
              <a:off x="606495" y="3312861"/>
              <a:ext cx="1756568" cy="1089336"/>
            </a:xfrm>
            <a:prstGeom prst="rect">
              <a:avLst/>
            </a:prstGeom>
            <a:noFill/>
          </p:spPr>
          <p:txBody>
            <a:bodyPr wrap="square" rtlCol="0">
              <a:spAutoFit/>
            </a:bodyPr>
            <a:lstStyle/>
            <a:p>
              <a:r>
                <a:rPr lang="en-GB" b="1" dirty="0" smtClean="0">
                  <a:latin typeface="Segoe Print" panose="02000600000000000000" pitchFamily="2" charset="0"/>
                </a:rPr>
                <a:t>Remember to stay active!</a:t>
              </a:r>
              <a:endParaRPr lang="en-GB" b="1" dirty="0">
                <a:latin typeface="Segoe Print" panose="02000600000000000000" pitchFamily="2" charset="0"/>
              </a:endParaRPr>
            </a:p>
          </p:txBody>
        </p:sp>
      </p:grpSp>
      <p:graphicFrame>
        <p:nvGraphicFramePr>
          <p:cNvPr id="7" name="Table 6"/>
          <p:cNvGraphicFramePr>
            <a:graphicFrameLocks noGrp="1"/>
          </p:cNvGraphicFramePr>
          <p:nvPr>
            <p:extLst>
              <p:ext uri="{D42A27DB-BD31-4B8C-83A1-F6EECF244321}">
                <p14:modId xmlns:p14="http://schemas.microsoft.com/office/powerpoint/2010/main" val="3326480163"/>
              </p:ext>
            </p:extLst>
          </p:nvPr>
        </p:nvGraphicFramePr>
        <p:xfrm>
          <a:off x="3446584" y="645031"/>
          <a:ext cx="6521663" cy="5484614"/>
        </p:xfrm>
        <a:graphic>
          <a:graphicData uri="http://schemas.openxmlformats.org/drawingml/2006/table">
            <a:tbl>
              <a:tblPr>
                <a:tableStyleId>{5C22544A-7EE6-4342-B048-85BDC9FD1C3A}</a:tableStyleId>
              </a:tblPr>
              <a:tblGrid>
                <a:gridCol w="6521663">
                  <a:extLst>
                    <a:ext uri="{9D8B030D-6E8A-4147-A177-3AD203B41FA5}">
                      <a16:colId xmlns:a16="http://schemas.microsoft.com/office/drawing/2014/main" val="20000"/>
                    </a:ext>
                  </a:extLst>
                </a:gridCol>
              </a:tblGrid>
              <a:tr h="5484614">
                <a:tc>
                  <a:txBody>
                    <a:bodyPr/>
                    <a:lstStyle/>
                    <a:p>
                      <a:pPr>
                        <a:lnSpc>
                          <a:spcPct val="107000"/>
                        </a:lnSpc>
                        <a:spcAft>
                          <a:spcPts val="0"/>
                        </a:spcAft>
                      </a:pPr>
                      <a:r>
                        <a:rPr lang="en-GB" sz="1600" dirty="0">
                          <a:effectLst/>
                        </a:rPr>
                        <a:t> </a:t>
                      </a:r>
                    </a:p>
                    <a:p>
                      <a:pPr>
                        <a:lnSpc>
                          <a:spcPct val="107000"/>
                        </a:lnSpc>
                        <a:spcAft>
                          <a:spcPts val="0"/>
                        </a:spcAft>
                      </a:pPr>
                      <a:r>
                        <a:rPr lang="en-GB" sz="1600" u="sng" dirty="0">
                          <a:effectLst/>
                          <a:hlinkClick r:id="rId4"/>
                        </a:rPr>
                        <a:t>Jumpstart Johnny</a:t>
                      </a:r>
                      <a:r>
                        <a:rPr lang="en-GB" sz="1600" dirty="0">
                          <a:effectLst/>
                          <a:hlinkClick r:id="rId4"/>
                        </a:rPr>
                        <a:t> </a:t>
                      </a:r>
                      <a:r>
                        <a:rPr lang="en-GB" sz="1600" dirty="0">
                          <a:effectLst/>
                        </a:rPr>
                        <a:t>Daily 9am</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5"/>
                        </a:rPr>
                        <a:t>Kimberly Wyatt Dance</a:t>
                      </a:r>
                      <a:r>
                        <a:rPr lang="en-GB" sz="1600" dirty="0">
                          <a:effectLst/>
                        </a:rPr>
                        <a:t> Wed/Fri 10am</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6"/>
                        </a:rPr>
                        <a:t>Strictly dance</a:t>
                      </a:r>
                      <a:r>
                        <a:rPr lang="en-GB" sz="1600" dirty="0">
                          <a:effectLst/>
                        </a:rPr>
                        <a:t> 10:30 daily</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7"/>
                        </a:rPr>
                        <a:t>Dance movement</a:t>
                      </a:r>
                      <a:r>
                        <a:rPr lang="en-GB" sz="1600" dirty="0">
                          <a:effectLst/>
                        </a:rPr>
                        <a:t> 10:30 daily</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8"/>
                        </a:rPr>
                        <a:t>Lifesaving</a:t>
                      </a:r>
                      <a:r>
                        <a:rPr lang="en-GB" sz="1600" dirty="0">
                          <a:effectLst/>
                        </a:rPr>
                        <a:t> 11am Fridays</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9"/>
                        </a:rPr>
                        <a:t>Shake up</a:t>
                      </a:r>
                      <a:r>
                        <a:rPr lang="en-GB" sz="1600" dirty="0">
                          <a:effectLst/>
                        </a:rPr>
                        <a:t> 1:30 weekdays</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10"/>
                        </a:rPr>
                        <a:t>Footy fitness</a:t>
                      </a:r>
                      <a:r>
                        <a:rPr lang="en-GB" sz="1600" dirty="0">
                          <a:effectLst/>
                        </a:rPr>
                        <a:t> 3:30 daily</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11"/>
                        </a:rPr>
                        <a:t>KS2 Ballet</a:t>
                      </a:r>
                      <a:r>
                        <a:rPr lang="en-GB" sz="1600" dirty="0">
                          <a:effectLst/>
                        </a:rPr>
                        <a:t> 4pm </a:t>
                      </a:r>
                      <a:r>
                        <a:rPr lang="en-GB" sz="1600" dirty="0" smtClean="0">
                          <a:effectLst/>
                        </a:rPr>
                        <a:t>daily</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 </a:t>
                      </a:r>
                      <a:r>
                        <a:rPr lang="en-GB" sz="1800" u="sng" kern="1200" dirty="0" smtClean="0">
                          <a:solidFill>
                            <a:schemeClr val="dk1"/>
                          </a:solidFill>
                          <a:effectLst/>
                          <a:latin typeface="+mn-lt"/>
                          <a:ea typeface="+mn-ea"/>
                          <a:cs typeface="+mn-cs"/>
                          <a:hlinkClick r:id="rId12"/>
                        </a:rPr>
                        <a:t>Joe Wicks PE</a:t>
                      </a:r>
                      <a:r>
                        <a:rPr lang="en-GB" sz="1800" kern="1200" dirty="0" smtClean="0">
                          <a:solidFill>
                            <a:schemeClr val="dk1"/>
                          </a:solidFill>
                          <a:effectLst/>
                          <a:latin typeface="+mn-lt"/>
                          <a:ea typeface="+mn-ea"/>
                          <a:cs typeface="+mn-cs"/>
                        </a:rPr>
                        <a:t>  3</a:t>
                      </a:r>
                      <a:r>
                        <a:rPr lang="en-GB" sz="1800" kern="1200" baseline="0" dirty="0" smtClean="0">
                          <a:solidFill>
                            <a:schemeClr val="dk1"/>
                          </a:solidFill>
                          <a:effectLst/>
                          <a:latin typeface="+mn-lt"/>
                          <a:ea typeface="+mn-ea"/>
                          <a:cs typeface="+mn-cs"/>
                        </a:rPr>
                        <a:t> times per week at</a:t>
                      </a:r>
                      <a:r>
                        <a:rPr lang="en-GB" sz="1800" kern="1200" dirty="0" smtClean="0">
                          <a:solidFill>
                            <a:schemeClr val="dk1"/>
                          </a:solidFill>
                          <a:effectLst/>
                          <a:latin typeface="+mn-lt"/>
                          <a:ea typeface="+mn-ea"/>
                          <a:cs typeface="+mn-cs"/>
                        </a:rPr>
                        <a:t> 9am</a:t>
                      </a:r>
                    </a:p>
                    <a:p>
                      <a:endParaRPr lang="en-GB" sz="1800" kern="1200" dirty="0" smtClean="0">
                        <a:solidFill>
                          <a:schemeClr val="dk1"/>
                        </a:solidFill>
                        <a:effectLst/>
                        <a:latin typeface="+mn-lt"/>
                        <a:ea typeface="+mn-ea"/>
                        <a:cs typeface="+mn-cs"/>
                      </a:endParaRPr>
                    </a:p>
                    <a:p>
                      <a:r>
                        <a:rPr lang="en-GB" sz="1800" kern="1200" dirty="0" err="1" smtClean="0">
                          <a:solidFill>
                            <a:schemeClr val="dk1"/>
                          </a:solidFill>
                          <a:effectLst/>
                          <a:latin typeface="+mn-lt"/>
                          <a:ea typeface="+mn-ea"/>
                          <a:cs typeface="+mn-cs"/>
                          <a:hlinkClick r:id="rId13"/>
                        </a:rPr>
                        <a:t>GoNoodle</a:t>
                      </a:r>
                      <a:r>
                        <a:rPr lang="en-GB" sz="1800" kern="1200" dirty="0" smtClean="0">
                          <a:solidFill>
                            <a:schemeClr val="dk1"/>
                          </a:solidFill>
                          <a:effectLst/>
                          <a:latin typeface="+mn-lt"/>
                          <a:ea typeface="+mn-ea"/>
                          <a:cs typeface="+mn-cs"/>
                        </a:rPr>
                        <a:t> on demand</a:t>
                      </a:r>
                      <a:endParaRPr lang="en-GB" sz="1600" dirty="0">
                        <a:effectLst/>
                      </a:endParaRPr>
                    </a:p>
                    <a:p>
                      <a:pPr>
                        <a:lnSpc>
                          <a:spcPct val="107000"/>
                        </a:lnSpc>
                        <a:spcAft>
                          <a:spcPts val="0"/>
                        </a:spcAft>
                      </a:pPr>
                      <a:r>
                        <a:rPr lang="en-GB" sz="800" dirty="0">
                          <a:effectLst/>
                        </a:rPr>
                        <a:t> </a:t>
                      </a:r>
                      <a:endParaRPr lang="en-GB" sz="900" dirty="0">
                        <a:solidFill>
                          <a:srgbClr val="000000"/>
                        </a:solidFill>
                        <a:effectLst/>
                        <a:latin typeface="Architects Daughter"/>
                        <a:ea typeface="Calibri" panose="020F0502020204030204" pitchFamily="34" charset="0"/>
                        <a:cs typeface="Architects Daughter"/>
                      </a:endParaRPr>
                    </a:p>
                  </a:txBody>
                  <a:tcPr marL="50410" marR="50410" marT="0" marB="0"/>
                </a:tc>
                <a:extLst>
                  <a:ext uri="{0D108BD9-81ED-4DB2-BD59-A6C34878D82A}">
                    <a16:rowId xmlns:a16="http://schemas.microsoft.com/office/drawing/2014/main" val="10000"/>
                  </a:ext>
                </a:extLst>
              </a:tr>
            </a:tbl>
          </a:graphicData>
        </a:graphic>
      </p:graphicFrame>
      <p:grpSp>
        <p:nvGrpSpPr>
          <p:cNvPr id="8" name="Group 7"/>
          <p:cNvGrpSpPr/>
          <p:nvPr/>
        </p:nvGrpSpPr>
        <p:grpSpPr>
          <a:xfrm>
            <a:off x="10071279" y="4737915"/>
            <a:ext cx="1561927" cy="1603313"/>
            <a:chOff x="8770513" y="572959"/>
            <a:chExt cx="2102744" cy="2102744"/>
          </a:xfrm>
        </p:grpSpPr>
        <p:pic>
          <p:nvPicPr>
            <p:cNvPr id="9" name="Picture 8">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0" name="Rectangle 9"/>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2050" name="Picture 2" descr="Bitmoji Imag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6383518" y="2248543"/>
            <a:ext cx="3703464"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362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291" y="339656"/>
            <a:ext cx="2527224" cy="2659292"/>
            <a:chOff x="2254014" y="3819408"/>
            <a:chExt cx="2801695" cy="2860478"/>
          </a:xfrm>
        </p:grpSpPr>
        <p:grpSp>
          <p:nvGrpSpPr>
            <p:cNvPr id="3" name="Group 2"/>
            <p:cNvGrpSpPr/>
            <p:nvPr/>
          </p:nvGrpSpPr>
          <p:grpSpPr>
            <a:xfrm>
              <a:off x="2254014" y="3819408"/>
              <a:ext cx="2801695" cy="2860478"/>
              <a:chOff x="2528440" y="3399799"/>
              <a:chExt cx="3106162" cy="310616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11325">
                <a:off x="2528440" y="3399799"/>
                <a:ext cx="3106162" cy="31061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799" y="3903241"/>
                <a:ext cx="2060771" cy="2060771"/>
              </a:xfrm>
              <a:prstGeom prst="rect">
                <a:avLst/>
              </a:prstGeom>
            </p:spPr>
          </p:pic>
        </p:grpSp>
        <p:sp>
          <p:nvSpPr>
            <p:cNvPr id="4" name="TextBox 3"/>
            <p:cNvSpPr txBox="1"/>
            <p:nvPr/>
          </p:nvSpPr>
          <p:spPr>
            <a:xfrm>
              <a:off x="3226772" y="5027092"/>
              <a:ext cx="1022425" cy="523220"/>
            </a:xfrm>
            <a:prstGeom prst="rect">
              <a:avLst/>
            </a:prstGeom>
            <a:noFill/>
          </p:spPr>
          <p:txBody>
            <a:bodyPr wrap="square" rtlCol="0">
              <a:spAutoFit/>
            </a:bodyPr>
            <a:lstStyle/>
            <a:p>
              <a:r>
                <a:rPr lang="en-GB" sz="2800" b="1" dirty="0" smtClean="0">
                  <a:latin typeface="Segoe Print" panose="02000600000000000000" pitchFamily="2" charset="0"/>
                </a:rPr>
                <a:t>RE</a:t>
              </a:r>
              <a:endParaRPr lang="en-GB" sz="2800" b="1" dirty="0">
                <a:latin typeface="Segoe Print" panose="02000600000000000000" pitchFamily="2" charset="0"/>
              </a:endParaRPr>
            </a:p>
          </p:txBody>
        </p:sp>
      </p:grpSp>
      <p:sp>
        <p:nvSpPr>
          <p:cNvPr id="12" name="Rectangle 11"/>
          <p:cNvSpPr/>
          <p:nvPr/>
        </p:nvSpPr>
        <p:spPr>
          <a:xfrm>
            <a:off x="2851277" y="539070"/>
            <a:ext cx="5732363" cy="923330"/>
          </a:xfrm>
          <a:prstGeom prst="rect">
            <a:avLst/>
          </a:prstGeom>
          <a:solidFill>
            <a:schemeClr val="accent6">
              <a:lumMod val="20000"/>
              <a:lumOff val="80000"/>
            </a:schemeClr>
          </a:solidFill>
        </p:spPr>
        <p:txBody>
          <a:bodyPr wrap="square">
            <a:spAutoFit/>
          </a:bodyPr>
          <a:lstStyle/>
          <a:p>
            <a:r>
              <a:rPr lang="en-GB" dirty="0" smtClean="0"/>
              <a:t>Children’s liturgy for this week: </a:t>
            </a:r>
            <a:r>
              <a:rPr lang="en-GB" dirty="0" smtClean="0">
                <a:hlinkClick r:id="rId4"/>
              </a:rPr>
              <a:t>https</a:t>
            </a:r>
            <a:r>
              <a:rPr lang="en-GB" dirty="0">
                <a:hlinkClick r:id="rId4"/>
              </a:rPr>
              <a:t>://</a:t>
            </a:r>
            <a:r>
              <a:rPr lang="en-GB" dirty="0" smtClean="0">
                <a:hlinkClick r:id="rId4"/>
              </a:rPr>
              <a:t>www.youtube.com/watch?v=gMpS4smCUrg</a:t>
            </a:r>
            <a:endParaRPr lang="en-GB" dirty="0" smtClean="0"/>
          </a:p>
          <a:p>
            <a:endParaRPr lang="en-GB" dirty="0" smtClean="0"/>
          </a:p>
        </p:txBody>
      </p:sp>
      <p:graphicFrame>
        <p:nvGraphicFramePr>
          <p:cNvPr id="7" name="Table 6"/>
          <p:cNvGraphicFramePr>
            <a:graphicFrameLocks noGrp="1"/>
          </p:cNvGraphicFramePr>
          <p:nvPr>
            <p:extLst>
              <p:ext uri="{D42A27DB-BD31-4B8C-83A1-F6EECF244321}">
                <p14:modId xmlns:p14="http://schemas.microsoft.com/office/powerpoint/2010/main" val="612163826"/>
              </p:ext>
            </p:extLst>
          </p:nvPr>
        </p:nvGraphicFramePr>
        <p:xfrm>
          <a:off x="2851277" y="1667973"/>
          <a:ext cx="8672753" cy="4450080"/>
        </p:xfrm>
        <a:graphic>
          <a:graphicData uri="http://schemas.openxmlformats.org/drawingml/2006/table">
            <a:tbl>
              <a:tblPr>
                <a:tableStyleId>{5C22544A-7EE6-4342-B048-85BDC9FD1C3A}</a:tableStyleId>
              </a:tblPr>
              <a:tblGrid>
                <a:gridCol w="8672753">
                  <a:extLst>
                    <a:ext uri="{9D8B030D-6E8A-4147-A177-3AD203B41FA5}">
                      <a16:colId xmlns:a16="http://schemas.microsoft.com/office/drawing/2014/main" val="20000"/>
                    </a:ext>
                  </a:extLst>
                </a:gridCol>
              </a:tblGrid>
              <a:tr h="4411257">
                <a:tc>
                  <a:txBody>
                    <a:bodyPr/>
                    <a:lstStyle/>
                    <a:p>
                      <a:pPr algn="l">
                        <a:spcAft>
                          <a:spcPts val="0"/>
                        </a:spcAft>
                      </a:pPr>
                      <a:endParaRPr lang="en-GB" sz="1200" dirty="0" smtClean="0">
                        <a:effectLst/>
                        <a:latin typeface="Times New Roman" panose="02020603050405020304" pitchFamily="18" charset="0"/>
                        <a:ea typeface="Times New Roman" panose="02020603050405020304" pitchFamily="18" charset="0"/>
                      </a:endParaRPr>
                    </a:p>
                    <a:p>
                      <a:pPr algn="l">
                        <a:spcAft>
                          <a:spcPts val="0"/>
                        </a:spcAft>
                      </a:pPr>
                      <a:r>
                        <a:rPr lang="en-GB" sz="1400" b="1" u="sng" dirty="0" smtClean="0">
                          <a:effectLst/>
                          <a:latin typeface="+mn-lt"/>
                          <a:ea typeface="Times New Roman" panose="02020603050405020304" pitchFamily="18" charset="0"/>
                        </a:rPr>
                        <a:t>Understanding the mass (Part 1)</a:t>
                      </a:r>
                    </a:p>
                    <a:p>
                      <a:pPr algn="l">
                        <a:spcAft>
                          <a:spcPts val="0"/>
                        </a:spcAft>
                      </a:pPr>
                      <a:endParaRPr lang="en-GB" sz="1400" dirty="0" smtClean="0">
                        <a:effectLst/>
                        <a:latin typeface="+mn-lt"/>
                        <a:ea typeface="Times New Roman" panose="02020603050405020304" pitchFamily="18" charset="0"/>
                      </a:endParaRPr>
                    </a:p>
                    <a:p>
                      <a:pPr algn="l">
                        <a:spcAft>
                          <a:spcPts val="0"/>
                        </a:spcAft>
                      </a:pPr>
                      <a:r>
                        <a:rPr lang="en-GB" sz="1400" b="0" i="0" kern="1200" dirty="0" smtClean="0">
                          <a:solidFill>
                            <a:schemeClr val="dk1"/>
                          </a:solidFill>
                          <a:effectLst/>
                          <a:latin typeface="+mn-lt"/>
                          <a:ea typeface="+mn-ea"/>
                          <a:cs typeface="+mn-cs"/>
                        </a:rPr>
                        <a:t>At the centre of Catholic worship is the Mass. Some Catholics go to Mass on Saturday or Sunday evening; all Catholics are supposed to go to at least one of these services. On entering a Catholic Church, next to the door there is a stoup (a stone bowl) containing Holy Water. This is used to make the sign of the cross with. After making the sign of the cross the person entering the church will then  face the altar and kneel down on one knee and make the sign of the cross (genuflect).</a:t>
                      </a:r>
                    </a:p>
                    <a:p>
                      <a:pPr algn="l">
                        <a:spcAft>
                          <a:spcPts val="0"/>
                        </a:spcAft>
                      </a:pPr>
                      <a:r>
                        <a:rPr lang="en-GB" sz="1400" b="0" i="0" kern="1200" dirty="0" smtClean="0">
                          <a:solidFill>
                            <a:schemeClr val="dk1"/>
                          </a:solidFill>
                          <a:effectLst/>
                          <a:latin typeface="+mn-lt"/>
                          <a:ea typeface="+mn-ea"/>
                          <a:cs typeface="+mn-cs"/>
                        </a:rPr>
                        <a:t>The Mass will usually have the same pattern every week. During the first part of the Mass there are readings from the ‘Old Testament’ and the ‘New Testament’ of the Bible. In many churches these will be read by different members of the congregation including at times children. Following from this the Priest reads a passage from either Matthew, Mark, Luke or John’s Gospel. This is then followed by the ‘homily’ or teaching by the Priest and prayers will also be said. In some Catholic churches the small children take part in what is known as ‘The Children’s Liturgy’. This is a special group for the children where they think about the Bible story in fun ways.</a:t>
                      </a:r>
                    </a:p>
                    <a:p>
                      <a:pPr algn="l">
                        <a:spcAft>
                          <a:spcPts val="0"/>
                        </a:spcAft>
                      </a:pPr>
                      <a:r>
                        <a:rPr lang="en-GB" sz="1400" b="0" i="0" kern="1200" dirty="0" smtClean="0">
                          <a:solidFill>
                            <a:schemeClr val="dk1"/>
                          </a:solidFill>
                          <a:effectLst/>
                          <a:latin typeface="+mn-lt"/>
                          <a:ea typeface="+mn-ea"/>
                          <a:cs typeface="+mn-cs"/>
                        </a:rPr>
                        <a:t>During the second part of the Mass gifts of the bread and wine</a:t>
                      </a:r>
                      <a:r>
                        <a:rPr lang="en-GB" sz="1400" b="0" i="0" kern="1200" baseline="0" dirty="0" smtClean="0">
                          <a:solidFill>
                            <a:schemeClr val="dk1"/>
                          </a:solidFill>
                          <a:effectLst/>
                          <a:latin typeface="+mn-lt"/>
                          <a:ea typeface="+mn-ea"/>
                          <a:cs typeface="+mn-cs"/>
                        </a:rPr>
                        <a:t> </a:t>
                      </a:r>
                      <a:r>
                        <a:rPr lang="en-GB" sz="1400" b="0" i="0" kern="1200" dirty="0" smtClean="0">
                          <a:solidFill>
                            <a:schemeClr val="dk1"/>
                          </a:solidFill>
                          <a:effectLst/>
                          <a:latin typeface="+mn-lt"/>
                          <a:ea typeface="+mn-ea"/>
                          <a:cs typeface="+mn-cs"/>
                        </a:rPr>
                        <a:t>are offered to God. This is followed by communion. Catholics do not see the breaking of bread just as an act of remembering Jesus’ Last Supper. They believe they relive it. During the time when the Priest offers up the bread and wine, Catholics believe that God changes these everyday objects into the risen Jesus Christ – his body and blood. Because of this, Holy Communion is treated with huge respect in the Roman Catholic church and can’t be offered to people who don’t accept this belief (known as transubstantiation).  </a:t>
                      </a:r>
                    </a:p>
                    <a:p>
                      <a:pPr algn="l">
                        <a:spcAft>
                          <a:spcPts val="0"/>
                        </a:spcAft>
                      </a:pPr>
                      <a:r>
                        <a:rPr lang="en-GB" sz="1400" b="0" i="0" kern="1200" dirty="0" smtClean="0">
                          <a:solidFill>
                            <a:schemeClr val="dk1"/>
                          </a:solidFill>
                          <a:effectLst/>
                          <a:latin typeface="+mn-lt"/>
                          <a:ea typeface="+mn-ea"/>
                          <a:cs typeface="+mn-cs"/>
                        </a:rPr>
                        <a:t>Design a leaflet that explains mass to a younger child in KS1. We will continue to explore mass</a:t>
                      </a:r>
                      <a:r>
                        <a:rPr lang="en-GB" sz="1400" b="0" i="0" kern="1200" baseline="0" dirty="0" smtClean="0">
                          <a:solidFill>
                            <a:schemeClr val="dk1"/>
                          </a:solidFill>
                          <a:effectLst/>
                          <a:latin typeface="+mn-lt"/>
                          <a:ea typeface="+mn-ea"/>
                          <a:cs typeface="+mn-cs"/>
                        </a:rPr>
                        <a:t> next week.</a:t>
                      </a:r>
                      <a:endParaRPr lang="en-GB" sz="1400" dirty="0">
                        <a:effectLst/>
                        <a:latin typeface="+mn-lt"/>
                        <a:ea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pSp>
        <p:nvGrpSpPr>
          <p:cNvPr id="9" name="Group 8"/>
          <p:cNvGrpSpPr/>
          <p:nvPr/>
        </p:nvGrpSpPr>
        <p:grpSpPr>
          <a:xfrm>
            <a:off x="817362" y="4769778"/>
            <a:ext cx="1561927" cy="1603313"/>
            <a:chOff x="8770513" y="572959"/>
            <a:chExt cx="2102744" cy="2102744"/>
          </a:xfrm>
        </p:grpSpPr>
        <p:pic>
          <p:nvPicPr>
            <p:cNvPr id="10" name="Picture 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1" name="Rectangle 10"/>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347225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213919">
            <a:off x="-172563" y="-144350"/>
            <a:ext cx="3992315" cy="3546628"/>
            <a:chOff x="3099409" y="3386964"/>
            <a:chExt cx="3992315" cy="3546628"/>
          </a:xfrm>
        </p:grpSpPr>
        <p:grpSp>
          <p:nvGrpSpPr>
            <p:cNvPr id="3" name="Group 2"/>
            <p:cNvGrpSpPr/>
            <p:nvPr/>
          </p:nvGrpSpPr>
          <p:grpSpPr>
            <a:xfrm>
              <a:off x="3099409" y="3386964"/>
              <a:ext cx="3992315" cy="3546628"/>
              <a:chOff x="4250978" y="-156905"/>
              <a:chExt cx="4314790" cy="380766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978" y="-156905"/>
                <a:ext cx="4314790" cy="380766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28945">
                <a:off x="5844136" y="829801"/>
                <a:ext cx="1305303" cy="1305303"/>
              </a:xfrm>
              <a:prstGeom prst="rect">
                <a:avLst/>
              </a:prstGeom>
            </p:spPr>
          </p:pic>
        </p:grpSp>
        <p:sp>
          <p:nvSpPr>
            <p:cNvPr id="4" name="TextBox 3"/>
            <p:cNvSpPr txBox="1"/>
            <p:nvPr/>
          </p:nvSpPr>
          <p:spPr>
            <a:xfrm rot="21379336">
              <a:off x="4775334" y="5407090"/>
              <a:ext cx="1354466" cy="707886"/>
            </a:xfrm>
            <a:prstGeom prst="rect">
              <a:avLst/>
            </a:prstGeom>
            <a:noFill/>
          </p:spPr>
          <p:txBody>
            <a:bodyPr wrap="square" rtlCol="0">
              <a:spAutoFit/>
            </a:bodyPr>
            <a:lstStyle/>
            <a:p>
              <a:r>
                <a:rPr lang="en-GB" sz="2000" b="1" dirty="0" smtClean="0">
                  <a:latin typeface="Segoe Print" panose="02000600000000000000" pitchFamily="2" charset="0"/>
                </a:rPr>
                <a:t>Art &amp; Design</a:t>
              </a:r>
              <a:endParaRPr lang="en-GB" sz="2000" b="1" dirty="0">
                <a:latin typeface="Segoe Print" panose="02000600000000000000" pitchFamily="2" charset="0"/>
              </a:endParaRPr>
            </a:p>
          </p:txBody>
        </p:sp>
      </p:grpSp>
      <p:sp>
        <p:nvSpPr>
          <p:cNvPr id="12" name="TextBox 11"/>
          <p:cNvSpPr txBox="1"/>
          <p:nvPr/>
        </p:nvSpPr>
        <p:spPr>
          <a:xfrm>
            <a:off x="3245476" y="567141"/>
            <a:ext cx="8139448" cy="5078313"/>
          </a:xfrm>
          <a:prstGeom prst="rect">
            <a:avLst/>
          </a:prstGeom>
          <a:solidFill>
            <a:schemeClr val="accent1">
              <a:lumMod val="60000"/>
              <a:lumOff val="40000"/>
            </a:schemeClr>
          </a:solidFill>
        </p:spPr>
        <p:txBody>
          <a:bodyPr wrap="square" rtlCol="0">
            <a:spAutoFit/>
          </a:bodyPr>
          <a:lstStyle/>
          <a:p>
            <a:r>
              <a:rPr lang="en-GB" dirty="0" smtClean="0"/>
              <a:t>If we were in school, we would be making our own printing blocks this week to print onto cotton. You often find printed designs on fabrics or paper to make cool stationery. We would have been using polystyrene or foam sheets to press our mini-beast designs into but you may not have this at home. Here are some alternative ways to make your own printing stamp:</a:t>
            </a:r>
          </a:p>
          <a:p>
            <a:endParaRPr lang="en-GB" dirty="0" smtClean="0"/>
          </a:p>
          <a:p>
            <a:endParaRPr lang="en-GB" dirty="0" smtClean="0"/>
          </a:p>
          <a:p>
            <a:r>
              <a:rPr lang="en-GB" dirty="0" smtClean="0"/>
              <a:t>Potato stamp</a:t>
            </a:r>
          </a:p>
          <a:p>
            <a:r>
              <a:rPr lang="en-GB" dirty="0" smtClean="0">
                <a:hlinkClick r:id="rId4"/>
              </a:rPr>
              <a:t>https</a:t>
            </a:r>
            <a:r>
              <a:rPr lang="en-GB" dirty="0">
                <a:hlinkClick r:id="rId4"/>
              </a:rPr>
              <a:t>://</a:t>
            </a:r>
            <a:r>
              <a:rPr lang="en-GB" dirty="0" smtClean="0">
                <a:hlinkClick r:id="rId4"/>
              </a:rPr>
              <a:t>www.thesprucecrafts.com/how-to-make-stamp-from-potato-2905343</a:t>
            </a:r>
            <a:endParaRPr lang="en-GB" dirty="0" smtClean="0"/>
          </a:p>
          <a:p>
            <a:endParaRPr lang="en-GB" dirty="0"/>
          </a:p>
          <a:p>
            <a:r>
              <a:rPr lang="en-GB" dirty="0" smtClean="0"/>
              <a:t>Thick string or cardboard shape prints (Use card if you have no wood)</a:t>
            </a:r>
          </a:p>
          <a:p>
            <a:r>
              <a:rPr lang="en-GB" dirty="0">
                <a:hlinkClick r:id="rId5"/>
              </a:rPr>
              <a:t>https://</a:t>
            </a:r>
            <a:r>
              <a:rPr lang="en-GB" dirty="0" smtClean="0">
                <a:hlinkClick r:id="rId5"/>
              </a:rPr>
              <a:t>www.wikihow.com/Make-String-Prints</a:t>
            </a:r>
            <a:endParaRPr lang="en-GB" dirty="0" smtClean="0"/>
          </a:p>
          <a:p>
            <a:endParaRPr lang="en-GB" dirty="0"/>
          </a:p>
          <a:p>
            <a:r>
              <a:rPr lang="en-GB" dirty="0" smtClean="0"/>
              <a:t>Carve an old eraser</a:t>
            </a:r>
          </a:p>
          <a:p>
            <a:r>
              <a:rPr lang="en-GB" dirty="0">
                <a:hlinkClick r:id="rId6"/>
              </a:rPr>
              <a:t>https://www.instructables.com/id/Make-Your-Own-Diy-Custom-Eraser-Stamps</a:t>
            </a:r>
            <a:r>
              <a:rPr lang="en-GB" dirty="0" smtClean="0">
                <a:hlinkClick r:id="rId6"/>
              </a:rPr>
              <a:t>/</a:t>
            </a:r>
            <a:endParaRPr lang="en-GB" dirty="0" smtClean="0"/>
          </a:p>
          <a:p>
            <a:endParaRPr lang="en-GB" dirty="0"/>
          </a:p>
          <a:p>
            <a:r>
              <a:rPr lang="en-GB" dirty="0" smtClean="0"/>
              <a:t>Print your design onto paper to make some note paper. You could use it to write to a friend or relative.</a:t>
            </a:r>
            <a:endParaRPr lang="en-GB" dirty="0"/>
          </a:p>
        </p:txBody>
      </p:sp>
      <p:grpSp>
        <p:nvGrpSpPr>
          <p:cNvPr id="15" name="Group 14"/>
          <p:cNvGrpSpPr/>
          <p:nvPr/>
        </p:nvGrpSpPr>
        <p:grpSpPr>
          <a:xfrm>
            <a:off x="752856" y="4631223"/>
            <a:ext cx="1561927" cy="1603313"/>
            <a:chOff x="8770513" y="572959"/>
            <a:chExt cx="2102744" cy="2102744"/>
          </a:xfrm>
        </p:grpSpPr>
        <p:pic>
          <p:nvPicPr>
            <p:cNvPr id="18" name="Picture 17">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9" name="Rectangle 18"/>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7" name="Picture 2" descr="40 Wonderful Ways To Make DIY Stamps For Fabric Without Spending Muc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62460" y="3025494"/>
            <a:ext cx="1093675" cy="10936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26 Best Insect Art images | Insect art, Insect art projects, Ar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26 Best Insect Art images | Insect art, Insect art projects, Art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57319" y="2823556"/>
            <a:ext cx="1770451" cy="1750779"/>
          </a:xfrm>
          <a:prstGeom prst="rect">
            <a:avLst/>
          </a:prstGeom>
        </p:spPr>
      </p:pic>
    </p:spTree>
    <p:extLst>
      <p:ext uri="{BB962C8B-B14F-4D97-AF65-F5344CB8AC3E}">
        <p14:creationId xmlns:p14="http://schemas.microsoft.com/office/powerpoint/2010/main" val="1983482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89144" y="664127"/>
            <a:ext cx="8214944" cy="1754326"/>
          </a:xfrm>
          <a:prstGeom prst="rect">
            <a:avLst/>
          </a:prstGeom>
          <a:solidFill>
            <a:schemeClr val="accent4">
              <a:lumMod val="40000"/>
              <a:lumOff val="60000"/>
            </a:schemeClr>
          </a:solidFill>
        </p:spPr>
        <p:txBody>
          <a:bodyPr wrap="square" rtlCol="0">
            <a:spAutoFit/>
          </a:bodyPr>
          <a:lstStyle/>
          <a:p>
            <a:r>
              <a:rPr lang="en-GB" b="1" u="sng" dirty="0" smtClean="0"/>
              <a:t>Science</a:t>
            </a:r>
            <a:endParaRPr lang="en-GB" b="1" u="sng" dirty="0"/>
          </a:p>
          <a:p>
            <a:endParaRPr lang="en-GB" b="1" u="sng" dirty="0"/>
          </a:p>
          <a:p>
            <a:r>
              <a:rPr lang="en-GB" dirty="0" smtClean="0"/>
              <a:t>I’ve added a project to the </a:t>
            </a:r>
            <a:r>
              <a:rPr lang="en-GB" dirty="0" err="1" smtClean="0"/>
              <a:t>dropbox</a:t>
            </a:r>
            <a:r>
              <a:rPr lang="en-GB" dirty="0" smtClean="0"/>
              <a:t> for you this week. It involves investigating the best habitat for a mini beast by first building a test centre and then observing behaviour. I’d love to hear which mini beast you observe and if you could send me a picture of your habitats that would be great!</a:t>
            </a:r>
          </a:p>
        </p:txBody>
      </p:sp>
      <p:grpSp>
        <p:nvGrpSpPr>
          <p:cNvPr id="9" name="Group 8"/>
          <p:cNvGrpSpPr/>
          <p:nvPr/>
        </p:nvGrpSpPr>
        <p:grpSpPr>
          <a:xfrm>
            <a:off x="685562" y="4815188"/>
            <a:ext cx="1561927" cy="1603313"/>
            <a:chOff x="8770513" y="572959"/>
            <a:chExt cx="2102744" cy="2102744"/>
          </a:xfrm>
        </p:grpSpPr>
        <p:pic>
          <p:nvPicPr>
            <p:cNvPr id="11" name="Picture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2" name="Rectangle 11"/>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grpSp>
        <p:nvGrpSpPr>
          <p:cNvPr id="13" name="Group 12"/>
          <p:cNvGrpSpPr/>
          <p:nvPr/>
        </p:nvGrpSpPr>
        <p:grpSpPr>
          <a:xfrm>
            <a:off x="685562" y="546433"/>
            <a:ext cx="2733053" cy="2778302"/>
            <a:chOff x="685562" y="-406603"/>
            <a:chExt cx="2733053" cy="2778302"/>
          </a:xfrm>
        </p:grpSpPr>
        <p:grpSp>
          <p:nvGrpSpPr>
            <p:cNvPr id="8" name="Group 7"/>
            <p:cNvGrpSpPr/>
            <p:nvPr/>
          </p:nvGrpSpPr>
          <p:grpSpPr>
            <a:xfrm>
              <a:off x="685562" y="-406603"/>
              <a:ext cx="2733053" cy="2778302"/>
              <a:chOff x="678397" y="336188"/>
              <a:chExt cx="2733053" cy="2778302"/>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397" y="336188"/>
                <a:ext cx="2733053" cy="2778302"/>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2731" b="98240" l="3865" r="95591">
                            <a14:backgroundMark x1="26021" y1="19539" x2="22809" y2="17840"/>
                            <a14:backgroundMark x1="6315" y1="29672" x2="37289" y2="35862"/>
                          </a14:backgroundRemoval>
                        </a14:imgEffect>
                      </a14:imgLayer>
                    </a14:imgProps>
                  </a:ext>
                  <a:ext uri="{28A0092B-C50C-407E-A947-70E740481C1C}">
                    <a14:useLocalDpi xmlns:a14="http://schemas.microsoft.com/office/drawing/2010/main" val="0"/>
                  </a:ext>
                </a:extLst>
              </a:blip>
              <a:stretch>
                <a:fillRect/>
              </a:stretch>
            </p:blipFill>
            <p:spPr>
              <a:xfrm>
                <a:off x="907866" y="647261"/>
                <a:ext cx="1921603" cy="1724438"/>
              </a:xfrm>
              <a:prstGeom prst="rect">
                <a:avLst/>
              </a:prstGeom>
            </p:spPr>
          </p:pic>
        </p:grpSp>
        <p:sp>
          <p:nvSpPr>
            <p:cNvPr id="4" name="TextBox 3"/>
            <p:cNvSpPr txBox="1"/>
            <p:nvPr/>
          </p:nvSpPr>
          <p:spPr>
            <a:xfrm rot="21298157">
              <a:off x="1530315" y="1557137"/>
              <a:ext cx="1043545" cy="461665"/>
            </a:xfrm>
            <a:prstGeom prst="rect">
              <a:avLst/>
            </a:prstGeom>
            <a:noFill/>
          </p:spPr>
          <p:txBody>
            <a:bodyPr wrap="square" rtlCol="0">
              <a:spAutoFit/>
            </a:bodyPr>
            <a:lstStyle/>
            <a:p>
              <a:r>
                <a:rPr lang="en-GB" sz="2400" b="1" dirty="0" smtClean="0">
                  <a:latin typeface="Segoe Print" panose="02000600000000000000" pitchFamily="2" charset="0"/>
                </a:rPr>
                <a:t>Topic</a:t>
              </a:r>
              <a:endParaRPr lang="en-GB" sz="2400" b="1" dirty="0">
                <a:latin typeface="Segoe Print" panose="02000600000000000000" pitchFamily="2" charset="0"/>
              </a:endParaRPr>
            </a:p>
          </p:txBody>
        </p:sp>
      </p:grpSp>
      <p:sp>
        <p:nvSpPr>
          <p:cNvPr id="2" name="TextBox 1"/>
          <p:cNvSpPr txBox="1"/>
          <p:nvPr/>
        </p:nvSpPr>
        <p:spPr>
          <a:xfrm>
            <a:off x="3189144" y="2741005"/>
            <a:ext cx="8214944" cy="2308324"/>
          </a:xfrm>
          <a:prstGeom prst="rect">
            <a:avLst/>
          </a:prstGeom>
          <a:solidFill>
            <a:schemeClr val="accent1">
              <a:lumMod val="60000"/>
              <a:lumOff val="40000"/>
            </a:schemeClr>
          </a:solidFill>
        </p:spPr>
        <p:txBody>
          <a:bodyPr wrap="square" rtlCol="0">
            <a:spAutoFit/>
          </a:bodyPr>
          <a:lstStyle/>
          <a:p>
            <a:r>
              <a:rPr lang="en-GB" b="1" u="sng" dirty="0" smtClean="0"/>
              <a:t>Creativity</a:t>
            </a:r>
          </a:p>
          <a:p>
            <a:endParaRPr lang="en-GB" dirty="0"/>
          </a:p>
          <a:p>
            <a:r>
              <a:rPr lang="en-GB" dirty="0" smtClean="0"/>
              <a:t>I’d love to hear some limericks from you. You’re all really creative and have a wonderful sense of humour. Look at this page to explore limericks </a:t>
            </a:r>
            <a:r>
              <a:rPr lang="en-GB" dirty="0">
                <a:hlinkClick r:id="rId7"/>
              </a:rPr>
              <a:t>https://www.poetry4kids.com/lessons/how-to-write-a-limerick</a:t>
            </a:r>
            <a:r>
              <a:rPr lang="en-GB" dirty="0" smtClean="0">
                <a:hlinkClick r:id="rId7"/>
              </a:rPr>
              <a:t>/</a:t>
            </a:r>
            <a:r>
              <a:rPr lang="en-GB" dirty="0" smtClean="0"/>
              <a:t>.  Look at the examples of limericks from the </a:t>
            </a:r>
            <a:r>
              <a:rPr lang="en-GB" dirty="0" err="1" smtClean="0"/>
              <a:t>dropbox</a:t>
            </a:r>
            <a:r>
              <a:rPr lang="en-GB" dirty="0" smtClean="0"/>
              <a:t>. Can you use the template to write your own? Once you have written your limerick, think how you can present it. You could make it into a poster or presentation or even a video performance.</a:t>
            </a:r>
            <a:endParaRPr lang="en-GB" dirty="0"/>
          </a:p>
        </p:txBody>
      </p:sp>
    </p:spTree>
    <p:extLst>
      <p:ext uri="{BB962C8B-B14F-4D97-AF65-F5344CB8AC3E}">
        <p14:creationId xmlns:p14="http://schemas.microsoft.com/office/powerpoint/2010/main" val="1989098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5915" y="685492"/>
            <a:ext cx="2464014" cy="2441856"/>
            <a:chOff x="5289442" y="263461"/>
            <a:chExt cx="2464014" cy="2441856"/>
          </a:xfrm>
        </p:grpSpPr>
        <p:grpSp>
          <p:nvGrpSpPr>
            <p:cNvPr id="3" name="Group 2"/>
            <p:cNvGrpSpPr/>
            <p:nvPr/>
          </p:nvGrpSpPr>
          <p:grpSpPr>
            <a:xfrm>
              <a:off x="5289442" y="263461"/>
              <a:ext cx="2464014" cy="2441856"/>
              <a:chOff x="5289442" y="263461"/>
              <a:chExt cx="2464014" cy="244185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9442" y="263461"/>
                <a:ext cx="2464014" cy="24418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9145" y="720660"/>
                <a:ext cx="1575581" cy="1181686"/>
              </a:xfrm>
              <a:prstGeom prst="rect">
                <a:avLst/>
              </a:prstGeom>
            </p:spPr>
          </p:pic>
        </p:grpSp>
        <p:sp>
          <p:nvSpPr>
            <p:cNvPr id="4" name="TextBox 3"/>
            <p:cNvSpPr txBox="1"/>
            <p:nvPr/>
          </p:nvSpPr>
          <p:spPr>
            <a:xfrm>
              <a:off x="5773252" y="1873937"/>
              <a:ext cx="1567464" cy="369332"/>
            </a:xfrm>
            <a:prstGeom prst="rect">
              <a:avLst/>
            </a:prstGeom>
            <a:noFill/>
          </p:spPr>
          <p:txBody>
            <a:bodyPr wrap="square" rtlCol="0">
              <a:spAutoFit/>
            </a:bodyPr>
            <a:lstStyle/>
            <a:p>
              <a:r>
                <a:rPr lang="en-GB" b="1" dirty="0" smtClean="0">
                  <a:latin typeface="Segoe Print" panose="02000600000000000000" pitchFamily="2" charset="0"/>
                </a:rPr>
                <a:t>Computing</a:t>
              </a:r>
              <a:endParaRPr lang="en-GB" b="1" dirty="0">
                <a:latin typeface="Segoe Print" panose="02000600000000000000" pitchFamily="2" charset="0"/>
              </a:endParaRPr>
            </a:p>
          </p:txBody>
        </p:sp>
      </p:grpSp>
      <p:sp>
        <p:nvSpPr>
          <p:cNvPr id="7" name="Rectangle 6"/>
          <p:cNvSpPr/>
          <p:nvPr/>
        </p:nvSpPr>
        <p:spPr>
          <a:xfrm>
            <a:off x="1225618" y="5133176"/>
            <a:ext cx="9807428" cy="923330"/>
          </a:xfrm>
          <a:prstGeom prst="rect">
            <a:avLst/>
          </a:prstGeom>
          <a:solidFill>
            <a:schemeClr val="accent4">
              <a:lumMod val="60000"/>
              <a:lumOff val="40000"/>
            </a:schemeClr>
          </a:solidFill>
        </p:spPr>
        <p:txBody>
          <a:bodyPr wrap="none">
            <a:spAutoFit/>
          </a:bodyPr>
          <a:lstStyle/>
          <a:p>
            <a:r>
              <a:rPr lang="en-GB" dirty="0" smtClean="0">
                <a:hlinkClick r:id="rId4"/>
              </a:rPr>
              <a:t>It is important that we learn to type quickly. It prepares us for life outside of school in the digital world.</a:t>
            </a:r>
          </a:p>
          <a:p>
            <a:endParaRPr lang="en-GB" dirty="0">
              <a:hlinkClick r:id="rId4"/>
            </a:endParaRPr>
          </a:p>
          <a:p>
            <a:r>
              <a:rPr lang="en-GB" dirty="0" smtClean="0">
                <a:hlinkClick r:id="rId4"/>
              </a:rPr>
              <a:t>https</a:t>
            </a:r>
            <a:r>
              <a:rPr lang="en-GB" dirty="0">
                <a:hlinkClick r:id="rId4"/>
              </a:rPr>
              <a:t>://www.bbc.co.uk/bitesize/topics/zf2f9j6/articles/z3c6tfr</a:t>
            </a:r>
            <a:endParaRPr lang="en-GB" dirty="0"/>
          </a:p>
        </p:txBody>
      </p:sp>
      <p:pic>
        <p:nvPicPr>
          <p:cNvPr id="8" name="Picture 7">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8587" y="655281"/>
            <a:ext cx="3506479" cy="2472068"/>
          </a:xfrm>
          <a:prstGeom prst="rect">
            <a:avLst/>
          </a:prstGeom>
        </p:spPr>
      </p:pic>
      <p:sp>
        <p:nvSpPr>
          <p:cNvPr id="9" name="Rectangle 8"/>
          <p:cNvSpPr/>
          <p:nvPr/>
        </p:nvSpPr>
        <p:spPr>
          <a:xfrm>
            <a:off x="6913542" y="655281"/>
            <a:ext cx="3338539" cy="1569660"/>
          </a:xfrm>
          <a:prstGeom prst="rect">
            <a:avLst/>
          </a:prstGeom>
          <a:solidFill>
            <a:srgbClr val="7030A0"/>
          </a:solidFill>
        </p:spPr>
        <p:txBody>
          <a:bodyPr wrap="squar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Click the icon</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 and see what</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 has been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set for you.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There are weekly tasks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that you can access too.</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10" name="Curved Left Arrow 9"/>
          <p:cNvSpPr/>
          <p:nvPr/>
        </p:nvSpPr>
        <p:spPr>
          <a:xfrm rot="2570539">
            <a:off x="6628653" y="2287563"/>
            <a:ext cx="1637289" cy="1202657"/>
          </a:xfrm>
          <a:prstGeom prst="curvedLeftArrow">
            <a:avLst>
              <a:gd name="adj1" fmla="val 10806"/>
              <a:gd name="adj2" fmla="val 50000"/>
              <a:gd name="adj3" fmla="val 25000"/>
            </a:avLst>
          </a:prstGeom>
          <a:solidFill>
            <a:srgbClr val="FF0000"/>
          </a:solidFill>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1" name="Group 10"/>
          <p:cNvGrpSpPr/>
          <p:nvPr/>
        </p:nvGrpSpPr>
        <p:grpSpPr>
          <a:xfrm>
            <a:off x="9876803" y="3088820"/>
            <a:ext cx="1561927" cy="1603313"/>
            <a:chOff x="8770513" y="572959"/>
            <a:chExt cx="2102744" cy="2102744"/>
          </a:xfrm>
        </p:grpSpPr>
        <p:pic>
          <p:nvPicPr>
            <p:cNvPr id="12" name="Picture 1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3" name="Rectangle 12"/>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536098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3435</TotalTime>
  <Words>969</Words>
  <Application>Microsoft Office PowerPoint</Application>
  <PresentationFormat>Widescreen</PresentationFormat>
  <Paragraphs>201</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Architects Daughter</vt:lpstr>
      <vt:lpstr>Arial</vt:lpstr>
      <vt:lpstr>Arial Black</vt:lpstr>
      <vt:lpstr>Broadway</vt:lpstr>
      <vt:lpstr>Calibri</vt:lpstr>
      <vt:lpstr>Calibri Light</vt:lpstr>
      <vt:lpstr>Segoe Print</vt:lpstr>
      <vt:lpstr>Times New Roman</vt:lpstr>
      <vt:lpstr>Office Theme</vt:lpstr>
      <vt:lpstr>Summer Term 2 – Week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Butt</dc:creator>
  <cp:lastModifiedBy>LINDA BYRNE</cp:lastModifiedBy>
  <cp:revision>126</cp:revision>
  <dcterms:created xsi:type="dcterms:W3CDTF">2020-04-26T11:29:08Z</dcterms:created>
  <dcterms:modified xsi:type="dcterms:W3CDTF">2020-06-28T21:34:00Z</dcterms:modified>
</cp:coreProperties>
</file>