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3" r:id="rId5"/>
    <p:sldId id="260" r:id="rId6"/>
    <p:sldId id="261" r:id="rId7"/>
    <p:sldId id="262" r:id="rId8"/>
    <p:sldId id="258" r:id="rId9"/>
    <p:sldId id="270" r:id="rId10"/>
    <p:sldId id="259" r:id="rId11"/>
    <p:sldId id="269"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8" autoAdjust="0"/>
    <p:restoredTop sz="94660"/>
  </p:normalViewPr>
  <p:slideViewPr>
    <p:cSldViewPr snapToGrid="0">
      <p:cViewPr varScale="1">
        <p:scale>
          <a:sx n="88" d="100"/>
          <a:sy n="88" d="100"/>
        </p:scale>
        <p:origin x="37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049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6566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4260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214921-5BA3-4ABE-8BBB-E9CC30639F1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256124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14921-5BA3-4ABE-8BBB-E9CC30639F1A}" type="datetimeFigureOut">
              <a:rPr lang="en-GB" smtClean="0"/>
              <a:t>22/06/2020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2060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214921-5BA3-4ABE-8BBB-E9CC30639F1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008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214921-5BA3-4ABE-8BBB-E9CC30639F1A}" type="datetimeFigureOut">
              <a:rPr lang="en-GB" smtClean="0"/>
              <a:t>22/06/2020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31574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214921-5BA3-4ABE-8BBB-E9CC30639F1A}" type="datetimeFigureOut">
              <a:rPr lang="en-GB" smtClean="0"/>
              <a:t>22/06/2020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8123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14921-5BA3-4ABE-8BBB-E9CC30639F1A}" type="datetimeFigureOut">
              <a:rPr lang="en-GB" smtClean="0"/>
              <a:t>22/06/2020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80082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191539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214921-5BA3-4ABE-8BBB-E9CC30639F1A}" type="datetimeFigureOut">
              <a:rPr lang="en-GB" smtClean="0"/>
              <a:t>22/06/2020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6F09A8-78E1-4555-BDDD-A3659372E2A7}" type="slidenum">
              <a:rPr lang="en-GB" smtClean="0"/>
              <a:t>‹#›</a:t>
            </a:fld>
            <a:endParaRPr lang="en-GB"/>
          </a:p>
        </p:txBody>
      </p:sp>
    </p:spTree>
    <p:extLst>
      <p:ext uri="{BB962C8B-B14F-4D97-AF65-F5344CB8AC3E}">
        <p14:creationId xmlns:p14="http://schemas.microsoft.com/office/powerpoint/2010/main" val="417162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5000" r="-1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14921-5BA3-4ABE-8BBB-E9CC30639F1A}" type="datetimeFigureOut">
              <a:rPr lang="en-GB" smtClean="0"/>
              <a:t>22/06/2020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F09A8-78E1-4555-BDDD-A3659372E2A7}" type="slidenum">
              <a:rPr lang="en-GB" smtClean="0"/>
              <a:t>‹#›</a:t>
            </a:fld>
            <a:endParaRPr lang="en-GB"/>
          </a:p>
        </p:txBody>
      </p:sp>
    </p:spTree>
    <p:extLst>
      <p:ext uri="{BB962C8B-B14F-4D97-AF65-F5344CB8AC3E}">
        <p14:creationId xmlns:p14="http://schemas.microsoft.com/office/powerpoint/2010/main" val="1775979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dropbox.com/sh/5xbxtt1e4eqai08/AAAsdbT-L6C9Xv-sKV6zws2ca?dl=0" TargetMode="External"/><Relationship Id="rId2" Type="http://schemas.openxmlformats.org/officeDocument/2006/relationships/hyperlink" Target="https://us04web.zoom.us/j/73617786652?pwd=emxNZEp2VkZPNUV2ZWJHZTNMbGN0UT0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3.png"/><Relationship Id="rId7" Type="http://schemas.openxmlformats.org/officeDocument/2006/relationships/slide" Target="slide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s://www.purplemash.com/sch/stjosephssn16" TargetMode="External"/><Relationship Id="rId4" Type="http://schemas.openxmlformats.org/officeDocument/2006/relationships/hyperlink" Target="https://www.bbc.co.uk/bitesize/topics/zf2f9j6/articles/z3c6tfr"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youtu.be/krSu79EXCbg" TargetMode="External"/><Relationship Id="rId13" Type="http://schemas.openxmlformats.org/officeDocument/2006/relationships/slide" Target="slide3.xml"/><Relationship Id="rId3" Type="http://schemas.openxmlformats.org/officeDocument/2006/relationships/image" Target="../media/image34.jpe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hyperlink" Target="https://youtu.be/T0N0cEjYL-I" TargetMode="External"/><Relationship Id="rId1" Type="http://schemas.openxmlformats.org/officeDocument/2006/relationships/slideLayout" Target="../slideLayouts/slideLayout7.xml"/><Relationship Id="rId6" Type="http://schemas.openxmlformats.org/officeDocument/2006/relationships/hyperlink" Target="https://youtu.be/BK_Dms1pHlY" TargetMode="External"/><Relationship Id="rId11" Type="http://schemas.openxmlformats.org/officeDocument/2006/relationships/image" Target="../media/image38.jpg"/><Relationship Id="rId5" Type="http://schemas.openxmlformats.org/officeDocument/2006/relationships/image" Target="../media/image35.jpeg"/><Relationship Id="rId10" Type="http://schemas.openxmlformats.org/officeDocument/2006/relationships/hyperlink" Target="https://youtu.be/vPGRP1eIonE" TargetMode="External"/><Relationship Id="rId4" Type="http://schemas.openxmlformats.org/officeDocument/2006/relationships/hyperlink" Target="https://youtu.be/iWHc61Ttaaw" TargetMode="External"/><Relationship Id="rId9" Type="http://schemas.openxmlformats.org/officeDocument/2006/relationships/image" Target="../media/image37.jp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s://youtu.be/rBmQDa8lJ9Y" TargetMode="External"/><Relationship Id="rId18" Type="http://schemas.openxmlformats.org/officeDocument/2006/relationships/image" Target="../media/image45.jpeg"/><Relationship Id="rId26" Type="http://schemas.openxmlformats.org/officeDocument/2006/relationships/image" Target="../media/image49.jpeg"/><Relationship Id="rId3" Type="http://schemas.openxmlformats.org/officeDocument/2006/relationships/slide" Target="slide3.xml"/><Relationship Id="rId21" Type="http://schemas.openxmlformats.org/officeDocument/2006/relationships/hyperlink" Target="https://youtu.be/pPt6gfhaCTE" TargetMode="External"/><Relationship Id="rId34" Type="http://schemas.openxmlformats.org/officeDocument/2006/relationships/hyperlink" Target="https://youtu.be/tUxFGsGixK4" TargetMode="External"/><Relationship Id="rId7" Type="http://schemas.openxmlformats.org/officeDocument/2006/relationships/hyperlink" Target="https://youtu.be/Tb40hA0vip0" TargetMode="External"/><Relationship Id="rId12" Type="http://schemas.openxmlformats.org/officeDocument/2006/relationships/image" Target="../media/image43.jpeg"/><Relationship Id="rId17" Type="http://schemas.openxmlformats.org/officeDocument/2006/relationships/hyperlink" Target="https://youtu.be/KWXjJcvwKc0" TargetMode="External"/><Relationship Id="rId25" Type="http://schemas.openxmlformats.org/officeDocument/2006/relationships/hyperlink" Target="https://youtu.be/iEEQsHEbstA" TargetMode="External"/><Relationship Id="rId33" Type="http://schemas.openxmlformats.org/officeDocument/2006/relationships/hyperlink" Target="https://youtu.be/DeGmJ6Yf8A8" TargetMode="External"/><Relationship Id="rId2" Type="http://schemas.openxmlformats.org/officeDocument/2006/relationships/image" Target="../media/image19.png"/><Relationship Id="rId16" Type="http://schemas.openxmlformats.org/officeDocument/2006/relationships/hyperlink" Target="https://youtu.be/-lq0fyVGXe8" TargetMode="External"/><Relationship Id="rId20" Type="http://schemas.openxmlformats.org/officeDocument/2006/relationships/image" Target="../media/image46.jpeg"/><Relationship Id="rId29" Type="http://schemas.openxmlformats.org/officeDocument/2006/relationships/hyperlink" Target="https://youtu.be/Q4H9qhRI_l0" TargetMode="External"/><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hyperlink" Target="https://youtu.be/eqnFUASMthY" TargetMode="External"/><Relationship Id="rId24" Type="http://schemas.openxmlformats.org/officeDocument/2006/relationships/image" Target="../media/image48.jpeg"/><Relationship Id="rId32" Type="http://schemas.openxmlformats.org/officeDocument/2006/relationships/hyperlink" Target="https://youtu.be/DDgf-np0xLg" TargetMode="External"/><Relationship Id="rId5" Type="http://schemas.openxmlformats.org/officeDocument/2006/relationships/hyperlink" Target="https://youtu.be/H7UD4sbQJxM" TargetMode="External"/><Relationship Id="rId15" Type="http://schemas.openxmlformats.org/officeDocument/2006/relationships/hyperlink" Target="https://youtu.be/K9vTnitakaM" TargetMode="External"/><Relationship Id="rId23" Type="http://schemas.openxmlformats.org/officeDocument/2006/relationships/hyperlink" Target="https://youtu.be/4zV6naUU7rM" TargetMode="External"/><Relationship Id="rId28" Type="http://schemas.openxmlformats.org/officeDocument/2006/relationships/hyperlink" Target="https://youtu.be/FGxaE0K_vSk" TargetMode="External"/><Relationship Id="rId10" Type="http://schemas.openxmlformats.org/officeDocument/2006/relationships/image" Target="../media/image42.jpeg"/><Relationship Id="rId19" Type="http://schemas.openxmlformats.org/officeDocument/2006/relationships/hyperlink" Target="https://youtu.be/Q3lZbZB0mUE" TargetMode="External"/><Relationship Id="rId31" Type="http://schemas.openxmlformats.org/officeDocument/2006/relationships/hyperlink" Target="https://youtu.be/lw4M3iO4ImM" TargetMode="External"/><Relationship Id="rId4" Type="http://schemas.openxmlformats.org/officeDocument/2006/relationships/image" Target="../media/image24.png"/><Relationship Id="rId9" Type="http://schemas.openxmlformats.org/officeDocument/2006/relationships/hyperlink" Target="https://youtu.be/8_iS28GdE0A" TargetMode="External"/><Relationship Id="rId14" Type="http://schemas.openxmlformats.org/officeDocument/2006/relationships/image" Target="../media/image44.jpeg"/><Relationship Id="rId22" Type="http://schemas.openxmlformats.org/officeDocument/2006/relationships/image" Target="../media/image47.jpeg"/><Relationship Id="rId27" Type="http://schemas.openxmlformats.org/officeDocument/2006/relationships/hyperlink" Target="https://youtu.be/JfOkpMcA_cY" TargetMode="External"/><Relationship Id="rId30" Type="http://schemas.openxmlformats.org/officeDocument/2006/relationships/hyperlink" Target="https://youtu.be/2ZnjZnZNe_0"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channel/UCfyh0qIIwTEV8ktNRI0x5-g" TargetMode="External"/><Relationship Id="rId13" Type="http://schemas.openxmlformats.org/officeDocument/2006/relationships/hyperlink" Target="https://sso.prodigygame.com/game/login" TargetMode="External"/><Relationship Id="rId18" Type="http://schemas.openxmlformats.org/officeDocument/2006/relationships/hyperlink" Target="https://www.youtube.com/channel/UCQh2wgJ5tOrixYBn6jFXsXQ" TargetMode="External"/><Relationship Id="rId26" Type="http://schemas.openxmlformats.org/officeDocument/2006/relationships/hyperlink" Target="https://www.youtube.com/channel/UC9w889Lid1JHB-AX4dCoQoQ" TargetMode="External"/><Relationship Id="rId3" Type="http://schemas.openxmlformats.org/officeDocument/2006/relationships/hyperlink" Target="https://radioblogging.net/" TargetMode="External"/><Relationship Id="rId21" Type="http://schemas.openxmlformats.org/officeDocument/2006/relationships/hyperlink" Target="https://www.youtube.com/user/OlafFalafel" TargetMode="External"/><Relationship Id="rId7" Type="http://schemas.openxmlformats.org/officeDocument/2006/relationships/image" Target="../media/image15.jpg"/><Relationship Id="rId12" Type="http://schemas.openxmlformats.org/officeDocument/2006/relationships/hyperlink" Target="https://www.sumdog.com/user/sign_in" TargetMode="External"/><Relationship Id="rId17" Type="http://schemas.openxmlformats.org/officeDocument/2006/relationships/hyperlink" Target="https://www.steveantony.com/drawastory" TargetMode="External"/><Relationship Id="rId25" Type="http://schemas.openxmlformats.org/officeDocument/2006/relationships/hyperlink" Target="http://www.techniquest.org/" TargetMode="External"/><Relationship Id="rId2" Type="http://schemas.openxmlformats.org/officeDocument/2006/relationships/hyperlink" Target="https://authorfy.com/10minutechallenges/" TargetMode="External"/><Relationship Id="rId16" Type="http://schemas.openxmlformats.org/officeDocument/2006/relationships/hyperlink" Target="https://www.bbc.co.uk/sounds/play/live:bbc_radio_fourfm" TargetMode="External"/><Relationship Id="rId20" Type="http://schemas.openxmlformats.org/officeDocument/2006/relationships/hyperlink" Target="https://www.facebook.com/minilingos/" TargetMode="External"/><Relationship Id="rId29" Type="http://schemas.openxmlformats.org/officeDocument/2006/relationships/hyperlink" Target="https://www.instagram.com/candicebrown/" TargetMode="External"/><Relationship Id="rId1" Type="http://schemas.openxmlformats.org/officeDocument/2006/relationships/slideLayout" Target="../slideLayouts/slideLayout7.xml"/><Relationship Id="rId6" Type="http://schemas.openxmlformats.org/officeDocument/2006/relationships/hyperlink" Target="https://www.facebook.com/englishwithhollytutoring/" TargetMode="External"/><Relationship Id="rId11" Type="http://schemas.openxmlformats.org/officeDocument/2006/relationships/hyperlink" Target="http://www.iseemaths.com/lessons56/" TargetMode="External"/><Relationship Id="rId24" Type="http://schemas.openxmlformats.org/officeDocument/2006/relationships/hyperlink" Target="http://www.youtube.com/user/maddiemoate" TargetMode="External"/><Relationship Id="rId32" Type="http://schemas.openxmlformats.org/officeDocument/2006/relationships/image" Target="../media/image24.png"/><Relationship Id="rId5" Type="http://schemas.openxmlformats.org/officeDocument/2006/relationships/hyperlink" Target="https://www.facebook.com/litfilmfest/" TargetMode="External"/><Relationship Id="rId15" Type="http://schemas.openxmlformats.org/officeDocument/2006/relationships/hyperlink" Target="https://mathsframe.co.uk/en/resources/category/22/most-popular" TargetMode="External"/><Relationship Id="rId23" Type="http://schemas.openxmlformats.org/officeDocument/2006/relationships/hyperlink" Target="https://www.facebook.com/HobbycraftUK/" TargetMode="External"/><Relationship Id="rId28" Type="http://schemas.openxmlformats.org/officeDocument/2006/relationships/hyperlink" Target="https://www.instagram.com/arthubldn/" TargetMode="External"/><Relationship Id="rId10" Type="http://schemas.openxmlformats.org/officeDocument/2006/relationships/hyperlink" Target="https://whiterosemaths.com/homelearning/" TargetMode="External"/><Relationship Id="rId19" Type="http://schemas.openxmlformats.org/officeDocument/2006/relationships/hyperlink" Target="https://www.facebook.com/Glasgowsciencecentre/" TargetMode="External"/><Relationship Id="rId31" Type="http://schemas.openxmlformats.org/officeDocument/2006/relationships/slide" Target="slide3.xml"/><Relationship Id="rId4" Type="http://schemas.openxmlformats.org/officeDocument/2006/relationships/hyperlink" Target="https://www.youtube.com/channel/UCuaq74gHBALPcb1nbJ1EF2Q" TargetMode="External"/><Relationship Id="rId9" Type="http://schemas.openxmlformats.org/officeDocument/2006/relationships/hyperlink" Target="http://www.themathsfactor.com/" TargetMode="External"/><Relationship Id="rId14" Type="http://schemas.openxmlformats.org/officeDocument/2006/relationships/hyperlink" Target="https://login.mathletics.com/" TargetMode="External"/><Relationship Id="rId22" Type="http://schemas.openxmlformats.org/officeDocument/2006/relationships/hyperlink" Target="https://www.youtube.com/user/OllieTunmer/videos" TargetMode="External"/><Relationship Id="rId27" Type="http://schemas.openxmlformats.org/officeDocument/2006/relationships/hyperlink" Target="https://liverpoolwarmuseum.co.uk/visiting/isolation-lessons/" TargetMode="External"/><Relationship Id="rId30" Type="http://schemas.openxmlformats.org/officeDocument/2006/relationships/hyperlink" Target="https://www.youtube.com/channel/UCky2iMp1kt6pCgJlxUjH3D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classroom.thenational.academy/schedule-by-year/year-5" TargetMode="External"/><Relationship Id="rId13" Type="http://schemas.openxmlformats.org/officeDocument/2006/relationships/slide" Target="slide4.xml"/><Relationship Id="rId18" Type="http://schemas.openxmlformats.org/officeDocument/2006/relationships/image" Target="../media/image10.png"/><Relationship Id="rId26" Type="http://schemas.openxmlformats.org/officeDocument/2006/relationships/image" Target="../media/image15.jpg"/><Relationship Id="rId39" Type="http://schemas.openxmlformats.org/officeDocument/2006/relationships/hyperlink" Target="https://www.getepic.com/app/profile-select" TargetMode="External"/><Relationship Id="rId3" Type="http://schemas.openxmlformats.org/officeDocument/2006/relationships/hyperlink" Target="https://www.morningchallenge.co.uk/home" TargetMode="External"/><Relationship Id="rId21" Type="http://schemas.openxmlformats.org/officeDocument/2006/relationships/image" Target="../media/image12.png"/><Relationship Id="rId34" Type="http://schemas.openxmlformats.org/officeDocument/2006/relationships/image" Target="../media/image19.png"/><Relationship Id="rId42" Type="http://schemas.openxmlformats.org/officeDocument/2006/relationships/image" Target="../media/image23.png"/><Relationship Id="rId7" Type="http://schemas.openxmlformats.org/officeDocument/2006/relationships/hyperlink" Target="https://www.getepic.com/sign-in/educator" TargetMode="External"/><Relationship Id="rId12" Type="http://schemas.openxmlformats.org/officeDocument/2006/relationships/image" Target="../media/image6.png"/><Relationship Id="rId17" Type="http://schemas.openxmlformats.org/officeDocument/2006/relationships/image" Target="../media/image9.png"/><Relationship Id="rId25" Type="http://schemas.openxmlformats.org/officeDocument/2006/relationships/slide" Target="slide13.xml"/><Relationship Id="rId33" Type="http://schemas.openxmlformats.org/officeDocument/2006/relationships/slide" Target="slide12.xml"/><Relationship Id="rId38"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slide" Target="slide7.xml"/><Relationship Id="rId20" Type="http://schemas.openxmlformats.org/officeDocument/2006/relationships/image" Target="../media/image11.png"/><Relationship Id="rId29" Type="http://schemas.openxmlformats.org/officeDocument/2006/relationships/hyperlink" Target="https://www.thenational.academy/online-classroom/schedule/#schedule" TargetMode="External"/><Relationship Id="rId41" Type="http://schemas.openxmlformats.org/officeDocument/2006/relationships/hyperlink" Target="https://readtheory.org/auth/login" TargetMode="External"/><Relationship Id="rId1" Type="http://schemas.openxmlformats.org/officeDocument/2006/relationships/slideLayout" Target="../slideLayouts/slideLayout7.xml"/><Relationship Id="rId6" Type="http://schemas.openxmlformats.org/officeDocument/2006/relationships/hyperlink" Target="https://spellingframe.co.uk/" TargetMode="External"/><Relationship Id="rId11" Type="http://schemas.openxmlformats.org/officeDocument/2006/relationships/image" Target="../media/image5.png"/><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slide" Target="slide8.xml"/><Relationship Id="rId40" Type="http://schemas.openxmlformats.org/officeDocument/2006/relationships/image" Target="../media/image22.png"/><Relationship Id="rId5" Type="http://schemas.openxmlformats.org/officeDocument/2006/relationships/hyperlink" Target="https://whiterosemaths.com/homelearning/" TargetMode="External"/><Relationship Id="rId15" Type="http://schemas.openxmlformats.org/officeDocument/2006/relationships/image" Target="../media/image8.png"/><Relationship Id="rId23" Type="http://schemas.openxmlformats.org/officeDocument/2006/relationships/image" Target="../media/image13.png"/><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4.png"/><Relationship Id="rId19" Type="http://schemas.openxmlformats.org/officeDocument/2006/relationships/slide" Target="slide6.xml"/><Relationship Id="rId31" Type="http://schemas.openxmlformats.org/officeDocument/2006/relationships/hyperlink" Target="https://www.thenational.academy/assembly" TargetMode="External"/><Relationship Id="rId4" Type="http://schemas.openxmlformats.org/officeDocument/2006/relationships/hyperlink" Target="https://ttrockstars.com/" TargetMode="External"/><Relationship Id="rId9" Type="http://schemas.openxmlformats.org/officeDocument/2006/relationships/hyperlink" Target="https://classroom.thenational.academy/schedule-by-year/year-4" TargetMode="External"/><Relationship Id="rId14" Type="http://schemas.openxmlformats.org/officeDocument/2006/relationships/image" Target="../media/image7.gif"/><Relationship Id="rId22" Type="http://schemas.openxmlformats.org/officeDocument/2006/relationships/slide" Target="slide10.xml"/><Relationship Id="rId27" Type="http://schemas.openxmlformats.org/officeDocument/2006/relationships/hyperlink" Target="https://www.bbc.co.uk/bitesize/levels/zbr9wmn" TargetMode="External"/><Relationship Id="rId30" Type="http://schemas.openxmlformats.org/officeDocument/2006/relationships/image" Target="../media/image17.png"/><Relationship Id="rId35" Type="http://schemas.openxmlformats.org/officeDocument/2006/relationships/slide" Target="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hyperlink" Target="https://www.youtube.com/watch?v=OLUrufz-RRA" TargetMode="External"/><Relationship Id="rId4" Type="http://schemas.openxmlformats.org/officeDocument/2006/relationships/hyperlink" Target="https://www.bbc.co.uk/bitesize/subjects/z39d7ty"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Firststopsafetytraininguk/" TargetMode="External"/><Relationship Id="rId13" Type="http://schemas.openxmlformats.org/officeDocument/2006/relationships/hyperlink" Target="https://www.gonoodle.com/" TargetMode="External"/><Relationship Id="rId3" Type="http://schemas.openxmlformats.org/officeDocument/2006/relationships/image" Target="../media/image25.png"/><Relationship Id="rId7" Type="http://schemas.openxmlformats.org/officeDocument/2006/relationships/hyperlink" Target="https://www.facebook.com/shapercaper/" TargetMode="External"/><Relationship Id="rId12" Type="http://schemas.openxmlformats.org/officeDocument/2006/relationships/hyperlink" Target="https://www.youtube.com/channel/UCAxW1XT0iEJo0TYlRfn6rYQ" TargetMode="External"/><Relationship Id="rId2" Type="http://schemas.openxmlformats.org/officeDocument/2006/relationships/image" Target="../media/image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instagram.com/diannebuswell/" TargetMode="External"/><Relationship Id="rId11" Type="http://schemas.openxmlformats.org/officeDocument/2006/relationships/hyperlink" Target="https://www.instagram.com/theballetcoach/" TargetMode="External"/><Relationship Id="rId5" Type="http://schemas.openxmlformats.org/officeDocument/2006/relationships/hyperlink" Target="https://www.instagram.com/kimberlywyatt/" TargetMode="External"/><Relationship Id="rId15" Type="http://schemas.openxmlformats.org/officeDocument/2006/relationships/image" Target="../media/image24.png"/><Relationship Id="rId10" Type="http://schemas.openxmlformats.org/officeDocument/2006/relationships/hyperlink" Target="https://www.facebook.com/sfcacademy1/" TargetMode="External"/><Relationship Id="rId4" Type="http://schemas.openxmlformats.org/officeDocument/2006/relationships/hyperlink" Target="https://www.youtube.com/channel/UC8PDFwCV0HHcl08-1SzdiBw" TargetMode="External"/><Relationship Id="rId9" Type="http://schemas.openxmlformats.org/officeDocument/2006/relationships/hyperlink" Target="https://www.facebook.com/diversedancemix/" TargetMode="External"/><Relationship Id="rId1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3.xml"/><Relationship Id="rId4" Type="http://schemas.openxmlformats.org/officeDocument/2006/relationships/hyperlink" Target="https://www.youtube.com/watch?v=Zp-unAElqA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9.png"/><Relationship Id="rId7"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slide" Target="slide3.xml"/><Relationship Id="rId10" Type="http://schemas.openxmlformats.org/officeDocument/2006/relationships/image" Target="../media/image30.jpeg"/><Relationship Id="rId4" Type="http://schemas.openxmlformats.org/officeDocument/2006/relationships/hyperlink" Target="https://www.happyfamilyart.com/art-lessons/mixed-media-art-lessons/"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1.wdp"/><Relationship Id="rId2" Type="http://schemas.openxmlformats.org/officeDocument/2006/relationships/hyperlink" Target="https://www.keepinginsects.com/general-care/" TargetMode="Externa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s://video.nationalgeographic.com/video/news/00000163-4f88-d2fa-a76b-cfbe22d20000" TargetMode="External"/><Relationship Id="rId3" Type="http://schemas.openxmlformats.org/officeDocument/2006/relationships/image" Target="../media/image24.png"/><Relationship Id="rId7" Type="http://schemas.openxmlformats.org/officeDocument/2006/relationships/hyperlink" Target="https://www.youtube.com/watch?v=ocWgSgMGxOc" TargetMode="External"/><Relationship Id="rId2" Type="http://schemas.openxmlformats.org/officeDocument/2006/relationships/slide" Target="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10" Type="http://schemas.openxmlformats.org/officeDocument/2006/relationships/hyperlink" Target="https://www.bbc.co.uk/teach/class-clips-video/science-ks2--ks3-the-life-cycles-of-different-organisms/zvh8qp3" TargetMode="External"/><Relationship Id="rId4" Type="http://schemas.openxmlformats.org/officeDocument/2006/relationships/image" Target="../media/image6.png"/><Relationship Id="rId9" Type="http://schemas.openxmlformats.org/officeDocument/2006/relationships/hyperlink" Target="https://www.youtube.com/watch?v=1He01qvYYz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1164" y="969583"/>
            <a:ext cx="10945091" cy="5569761"/>
          </a:xfrm>
          <a:solidFill>
            <a:schemeClr val="accent4">
              <a:lumMod val="40000"/>
              <a:lumOff val="60000"/>
            </a:schemeClr>
          </a:solidFill>
        </p:spPr>
        <p:txBody>
          <a:bodyPr>
            <a:noAutofit/>
          </a:bodyPr>
          <a:lstStyle/>
          <a:p>
            <a:r>
              <a:rPr lang="en-GB" sz="1800" dirty="0" smtClean="0"/>
              <a:t>Hello everyone! I hope you’ve had a great weekend. It looks set to be sunny this week, so enjoy the opportunity to spend some time outdoors with your family. I’ve updated the English link as it seems that The Oak Academy had moved some things on their site. It should now take you directly to this week’s learning.</a:t>
            </a:r>
          </a:p>
          <a:p>
            <a:r>
              <a:rPr lang="en-GB" sz="1800" dirty="0" smtClean="0"/>
              <a:t>All of my videos from previous weeks morning challenges remain on the YouTube account and I have kept all hyperlinks to the novel on the slides, in case you need to catch up. It’s great seeing how many views they have knowing that only we have the links.</a:t>
            </a:r>
          </a:p>
          <a:p>
            <a:r>
              <a:rPr lang="en-GB" sz="1800" dirty="0" smtClean="0"/>
              <a:t>Quick maths this week is all 4 operations work to keep those skills fresh and there’s nothing in there that should be beyond any of us.</a:t>
            </a:r>
          </a:p>
          <a:p>
            <a:r>
              <a:rPr lang="en-GB" sz="1800" dirty="0" smtClean="0"/>
              <a:t>Our Zoom chat is at 11:00 </a:t>
            </a:r>
            <a:r>
              <a:rPr lang="en-GB" sz="1800" dirty="0"/>
              <a:t>AM </a:t>
            </a:r>
            <a:r>
              <a:rPr lang="en-GB" sz="1800" dirty="0" smtClean="0"/>
              <a:t> on Wednesday, (this repeats weekly) </a:t>
            </a:r>
            <a:r>
              <a:rPr lang="en-GB" sz="1800" dirty="0" smtClean="0">
                <a:hlinkClick r:id="rId2"/>
              </a:rPr>
              <a:t>https</a:t>
            </a:r>
            <a:r>
              <a:rPr lang="en-GB" sz="1800" dirty="0">
                <a:hlinkClick r:id="rId2"/>
              </a:rPr>
              <a:t>://</a:t>
            </a:r>
            <a:r>
              <a:rPr lang="en-GB" sz="1800" dirty="0" smtClean="0">
                <a:hlinkClick r:id="rId2"/>
              </a:rPr>
              <a:t>us04web.zoom.us/j/73617786652?pwd=emxNZEp2VkZPNUV2ZWJHZTNMbGN0UT09</a:t>
            </a:r>
            <a:endParaRPr lang="en-GB" sz="1800" dirty="0" smtClean="0"/>
          </a:p>
          <a:p>
            <a:r>
              <a:rPr lang="en-GB" sz="1800" dirty="0" smtClean="0"/>
              <a:t>Meeting </a:t>
            </a:r>
            <a:r>
              <a:rPr lang="en-GB" sz="1800" dirty="0"/>
              <a:t>ID: 736 1778 6652</a:t>
            </a:r>
          </a:p>
          <a:p>
            <a:r>
              <a:rPr lang="en-GB" sz="1800" dirty="0"/>
              <a:t>Password: </a:t>
            </a:r>
            <a:r>
              <a:rPr lang="en-GB" sz="1800" dirty="0" err="1" smtClean="0"/>
              <a:t>StFrancis</a:t>
            </a:r>
            <a:endParaRPr lang="en-GB" sz="1800" dirty="0" smtClean="0"/>
          </a:p>
          <a:p>
            <a:r>
              <a:rPr lang="en-GB" sz="1800" dirty="0" smtClean="0"/>
              <a:t>Thank you so much for all of the buddy letters so far. I just have a few left to receive. Please can I have these as soon as possible to make sure that your buddy receives them. If it’s easier for you to pop them into school, that is fine, just let me know that you have done that so that I can tick that off my list.</a:t>
            </a:r>
          </a:p>
          <a:p>
            <a:r>
              <a:rPr lang="en-GB" sz="1800" dirty="0" smtClean="0"/>
              <a:t>Here’s the Dropbox link for this week</a:t>
            </a:r>
            <a:r>
              <a:rPr lang="en-GB" sz="1800" dirty="0"/>
              <a:t>: </a:t>
            </a:r>
            <a:r>
              <a:rPr lang="en-GB" sz="1800" dirty="0">
                <a:hlinkClick r:id="rId3"/>
              </a:rPr>
              <a:t>https://</a:t>
            </a:r>
            <a:r>
              <a:rPr lang="en-GB" sz="1800" dirty="0" smtClean="0">
                <a:hlinkClick r:id="rId3"/>
              </a:rPr>
              <a:t>www.dropbox.com/sh/5xbxtt1e4eqai08/AAAsdbT-L6C9Xv-sKV6zws2ca?dl=0</a:t>
            </a:r>
            <a:endParaRPr lang="en-GB" sz="1800" dirty="0" smtClean="0"/>
          </a:p>
          <a:p>
            <a:r>
              <a:rPr lang="en-GB" sz="1800" dirty="0" smtClean="0"/>
              <a:t>Have a great week everyone!</a:t>
            </a:r>
            <a:endParaRPr lang="en-GB" sz="1800" dirty="0"/>
          </a:p>
          <a:p>
            <a:endParaRPr lang="en-GB" sz="1800" dirty="0" smtClean="0"/>
          </a:p>
          <a:p>
            <a:endParaRPr lang="en-GB" sz="1800" dirty="0" smtClean="0"/>
          </a:p>
          <a:p>
            <a:endParaRPr lang="en-GB" sz="1800" dirty="0" smtClean="0"/>
          </a:p>
          <a:p>
            <a:endParaRPr lang="en-GB" sz="1800" dirty="0" smtClean="0"/>
          </a:p>
          <a:p>
            <a:endParaRPr lang="en-GB" sz="1800" dirty="0" smtClean="0"/>
          </a:p>
        </p:txBody>
      </p:sp>
      <p:sp>
        <p:nvSpPr>
          <p:cNvPr id="2" name="Title 1"/>
          <p:cNvSpPr>
            <a:spLocks noGrp="1"/>
          </p:cNvSpPr>
          <p:nvPr>
            <p:ph type="ctrTitle"/>
          </p:nvPr>
        </p:nvSpPr>
        <p:spPr>
          <a:xfrm>
            <a:off x="1404838" y="100084"/>
            <a:ext cx="9144000" cy="991846"/>
          </a:xfrm>
        </p:spPr>
        <p:txBody>
          <a:bodyPr>
            <a:normAutofit/>
          </a:bodyPr>
          <a:lstStyle/>
          <a:p>
            <a:r>
              <a:rPr lang="en-GB" sz="4400" u="sng" dirty="0" smtClean="0"/>
              <a:t>Summer Term 2 – Week 4</a:t>
            </a:r>
            <a:endParaRPr lang="en-GB" sz="4400" u="sng" dirty="0"/>
          </a:p>
        </p:txBody>
      </p:sp>
    </p:spTree>
    <p:extLst>
      <p:ext uri="{BB962C8B-B14F-4D97-AF65-F5344CB8AC3E}">
        <p14:creationId xmlns:p14="http://schemas.microsoft.com/office/powerpoint/2010/main" val="94145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15915" y="685492"/>
            <a:ext cx="2464014" cy="2441856"/>
            <a:chOff x="5289442" y="263461"/>
            <a:chExt cx="2464014" cy="2441856"/>
          </a:xfrm>
        </p:grpSpPr>
        <p:grpSp>
          <p:nvGrpSpPr>
            <p:cNvPr id="3" name="Group 2"/>
            <p:cNvGrpSpPr/>
            <p:nvPr/>
          </p:nvGrpSpPr>
          <p:grpSpPr>
            <a:xfrm>
              <a:off x="5289442" y="263461"/>
              <a:ext cx="2464014" cy="2441856"/>
              <a:chOff x="5289442" y="263461"/>
              <a:chExt cx="2464014" cy="2441856"/>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4" name="TextBox 3"/>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sp>
        <p:nvSpPr>
          <p:cNvPr id="7" name="Rectangle 6"/>
          <p:cNvSpPr/>
          <p:nvPr/>
        </p:nvSpPr>
        <p:spPr>
          <a:xfrm>
            <a:off x="1225618" y="5133176"/>
            <a:ext cx="9807428" cy="923330"/>
          </a:xfrm>
          <a:prstGeom prst="rect">
            <a:avLst/>
          </a:prstGeom>
          <a:solidFill>
            <a:schemeClr val="accent4">
              <a:lumMod val="60000"/>
              <a:lumOff val="40000"/>
            </a:schemeClr>
          </a:solidFill>
        </p:spPr>
        <p:txBody>
          <a:bodyPr wrap="none">
            <a:spAutoFit/>
          </a:bodyPr>
          <a:lstStyle/>
          <a:p>
            <a:r>
              <a:rPr lang="en-GB" dirty="0" smtClean="0">
                <a:hlinkClick r:id="rId4"/>
              </a:rPr>
              <a:t>It is important that we learn to type quickly. It prepares us for life outside of school in the digital world.</a:t>
            </a:r>
          </a:p>
          <a:p>
            <a:endParaRPr lang="en-GB" dirty="0">
              <a:hlinkClick r:id="rId4"/>
            </a:endParaRPr>
          </a:p>
          <a:p>
            <a:r>
              <a:rPr lang="en-GB" dirty="0" smtClean="0">
                <a:hlinkClick r:id="rId4"/>
              </a:rPr>
              <a:t>https</a:t>
            </a:r>
            <a:r>
              <a:rPr lang="en-GB" dirty="0">
                <a:hlinkClick r:id="rId4"/>
              </a:rPr>
              <a:t>://www.bbc.co.uk/bitesize/topics/zf2f9j6/articles/z3c6tfr</a:t>
            </a:r>
            <a:endParaRPr lang="en-GB" dirty="0"/>
          </a:p>
        </p:txBody>
      </p:sp>
      <p:pic>
        <p:nvPicPr>
          <p:cNvPr id="8" name="Picture 7">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8587" y="655281"/>
            <a:ext cx="3506479" cy="2472068"/>
          </a:xfrm>
          <a:prstGeom prst="rect">
            <a:avLst/>
          </a:prstGeom>
        </p:spPr>
      </p:pic>
      <p:sp>
        <p:nvSpPr>
          <p:cNvPr id="9" name="Rectangle 8"/>
          <p:cNvSpPr/>
          <p:nvPr/>
        </p:nvSpPr>
        <p:spPr>
          <a:xfrm>
            <a:off x="6913542" y="655281"/>
            <a:ext cx="3338539" cy="1569660"/>
          </a:xfrm>
          <a:prstGeom prst="rect">
            <a:avLst/>
          </a:prstGeom>
          <a:solidFill>
            <a:srgbClr val="7030A0"/>
          </a:solidFill>
        </p:spPr>
        <p:txBody>
          <a:bodyPr wrap="square" lIns="91440" tIns="45720" rIns="91440" bIns="45720">
            <a:spAutoFit/>
          </a:bodyPr>
          <a:lstStyle/>
          <a:p>
            <a:pPr algn="ctr"/>
            <a:r>
              <a:rPr lang="en-US" sz="1600" b="0" cap="none" spc="0" dirty="0" smtClean="0">
                <a:ln w="0"/>
                <a:solidFill>
                  <a:schemeClr val="tx1"/>
                </a:solidFill>
                <a:effectLst>
                  <a:outerShdw blurRad="38100" dist="19050" dir="2700000" algn="tl" rotWithShape="0">
                    <a:schemeClr val="dk1">
                      <a:alpha val="40000"/>
                    </a:schemeClr>
                  </a:outerShdw>
                </a:effectLst>
              </a:rPr>
              <a:t>Click the icon</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and see what</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 has been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set for you.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There are weekly tasks  </a:t>
            </a:r>
          </a:p>
          <a:p>
            <a:pPr algn="ctr"/>
            <a:r>
              <a:rPr lang="en-US" sz="1600" b="0" cap="none" spc="0" dirty="0" smtClean="0">
                <a:ln w="0"/>
                <a:solidFill>
                  <a:schemeClr val="tx1"/>
                </a:solidFill>
                <a:effectLst>
                  <a:outerShdw blurRad="38100" dist="19050" dir="2700000" algn="tl" rotWithShape="0">
                    <a:schemeClr val="dk1">
                      <a:alpha val="40000"/>
                    </a:schemeClr>
                  </a:outerShdw>
                </a:effectLst>
              </a:rPr>
              <a:t>that you can access too.</a:t>
            </a:r>
            <a:endParaRPr lang="en-US" sz="1600" b="0" cap="none" spc="0" dirty="0">
              <a:ln w="0"/>
              <a:solidFill>
                <a:schemeClr val="tx1"/>
              </a:solidFill>
              <a:effectLst>
                <a:outerShdw blurRad="38100" dist="19050" dir="2700000" algn="tl" rotWithShape="0">
                  <a:schemeClr val="dk1">
                    <a:alpha val="40000"/>
                  </a:schemeClr>
                </a:outerShdw>
              </a:effectLst>
            </a:endParaRPr>
          </a:p>
        </p:txBody>
      </p:sp>
      <p:sp>
        <p:nvSpPr>
          <p:cNvPr id="10" name="Curved Left Arrow 9"/>
          <p:cNvSpPr/>
          <p:nvPr/>
        </p:nvSpPr>
        <p:spPr>
          <a:xfrm rot="2570539">
            <a:off x="6628653" y="2287563"/>
            <a:ext cx="1637289" cy="1202657"/>
          </a:xfrm>
          <a:prstGeom prst="curvedLeftArrow">
            <a:avLst>
              <a:gd name="adj1" fmla="val 10806"/>
              <a:gd name="adj2" fmla="val 50000"/>
              <a:gd name="adj3" fmla="val 25000"/>
            </a:avLst>
          </a:prstGeom>
          <a:solidFill>
            <a:srgbClr val="FF0000"/>
          </a:solidFill>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1" name="Group 10"/>
          <p:cNvGrpSpPr/>
          <p:nvPr/>
        </p:nvGrpSpPr>
        <p:grpSpPr>
          <a:xfrm>
            <a:off x="9876803" y="3088820"/>
            <a:ext cx="1561927" cy="1603313"/>
            <a:chOff x="8770513" y="572959"/>
            <a:chExt cx="2102744" cy="2102744"/>
          </a:xfrm>
        </p:grpSpPr>
        <p:pic>
          <p:nvPicPr>
            <p:cNvPr id="12" name="Picture 11">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3" name="Rectangle 12"/>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
        <p:nvSpPr>
          <p:cNvPr id="14" name="Rectangle 13"/>
          <p:cNvSpPr/>
          <p:nvPr/>
        </p:nvSpPr>
        <p:spPr>
          <a:xfrm>
            <a:off x="1225618" y="3630603"/>
            <a:ext cx="8577077" cy="1200329"/>
          </a:xfrm>
          <a:prstGeom prst="rect">
            <a:avLst/>
          </a:prstGeom>
          <a:solidFill>
            <a:srgbClr val="7030A0"/>
          </a:solidFill>
        </p:spPr>
        <p:txBody>
          <a:bodyPr wrap="square">
            <a:spAutoFit/>
          </a:bodyPr>
          <a:lstStyle/>
          <a:p>
            <a:r>
              <a:rPr lang="en-GB" dirty="0" smtClean="0">
                <a:latin typeface="Lato"/>
              </a:rPr>
              <a:t>Can you create a comic strip using your creature design from last week? </a:t>
            </a:r>
          </a:p>
          <a:p>
            <a:r>
              <a:rPr lang="en-GB" dirty="0" smtClean="0">
                <a:latin typeface="Lato"/>
              </a:rPr>
              <a:t>What will your creature do? Will it use its enhanced features for good or bad? Who will be its nemesis?</a:t>
            </a:r>
          </a:p>
          <a:p>
            <a:r>
              <a:rPr lang="en-GB" dirty="0" smtClean="0">
                <a:latin typeface="Lato"/>
              </a:rPr>
              <a:t>Create a story board ready to write an exciting story.</a:t>
            </a:r>
            <a:endParaRPr lang="en-GB" dirty="0"/>
          </a:p>
        </p:txBody>
      </p:sp>
    </p:spTree>
    <p:extLst>
      <p:ext uri="{BB962C8B-B14F-4D97-AF65-F5344CB8AC3E}">
        <p14:creationId xmlns:p14="http://schemas.microsoft.com/office/powerpoint/2010/main" val="53609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b="9550"/>
          <a:stretch/>
        </p:blipFill>
        <p:spPr>
          <a:xfrm>
            <a:off x="942193" y="811370"/>
            <a:ext cx="4222235" cy="2540910"/>
          </a:xfrm>
          <a:prstGeom prst="rect">
            <a:avLst/>
          </a:prstGeom>
        </p:spPr>
      </p:pic>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193" y="3350158"/>
            <a:ext cx="2976588" cy="2786087"/>
          </a:xfrm>
          <a:prstGeom prst="rect">
            <a:avLst/>
          </a:prstGeom>
        </p:spPr>
      </p:pic>
      <p:pic>
        <p:nvPicPr>
          <p:cNvPr id="4" name="Picture 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18781" y="3350157"/>
            <a:ext cx="3184099" cy="2786087"/>
          </a:xfrm>
          <a:prstGeom prst="rect">
            <a:avLst/>
          </a:prstGeom>
        </p:spPr>
      </p:pic>
      <p:pic>
        <p:nvPicPr>
          <p:cNvPr id="5" name="Picture 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4428" y="811369"/>
            <a:ext cx="2885974" cy="2540912"/>
          </a:xfrm>
          <a:prstGeom prst="rect">
            <a:avLst/>
          </a:prstGeom>
        </p:spPr>
      </p:pic>
      <p:pic>
        <p:nvPicPr>
          <p:cNvPr id="6" name="Picture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02880" y="3350157"/>
            <a:ext cx="2802905" cy="2802905"/>
          </a:xfrm>
          <a:prstGeom prst="rect">
            <a:avLst/>
          </a:prstGeom>
        </p:spPr>
      </p:pic>
      <p:pic>
        <p:nvPicPr>
          <p:cNvPr id="1028" name="Picture 4" descr="Bitmoji 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86663" y="1618521"/>
            <a:ext cx="2639063" cy="263906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7846251" y="317419"/>
            <a:ext cx="2675788" cy="1764406"/>
          </a:xfrm>
          <a:prstGeom prst="wedgeRoundRectCallout">
            <a:avLst>
              <a:gd name="adj1" fmla="val 46069"/>
              <a:gd name="adj2" fmla="val 9023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Arial Black" panose="020B0A04020102020204" pitchFamily="34" charset="0"/>
              </a:rPr>
              <a:t>Click on the day you need to see the Morning challenge answers.</a:t>
            </a:r>
            <a:endParaRPr lang="en-GB" dirty="0">
              <a:latin typeface="Arial Black" panose="020B0A04020102020204" pitchFamily="34" charset="0"/>
            </a:endParaRPr>
          </a:p>
        </p:txBody>
      </p:sp>
      <p:pic>
        <p:nvPicPr>
          <p:cNvPr id="9" name="Picture 8">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79468" y="4624593"/>
            <a:ext cx="1561927" cy="1511651"/>
          </a:xfrm>
          <a:prstGeom prst="rect">
            <a:avLst/>
          </a:prstGeom>
        </p:spPr>
      </p:pic>
    </p:spTree>
    <p:extLst>
      <p:ext uri="{BB962C8B-B14F-4D97-AF65-F5344CB8AC3E}">
        <p14:creationId xmlns:p14="http://schemas.microsoft.com/office/powerpoint/2010/main" val="3857246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ookw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550" y="4665965"/>
            <a:ext cx="1773066" cy="177306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41840" y="367570"/>
            <a:ext cx="1561927" cy="1511651"/>
            <a:chOff x="8770513" y="572959"/>
            <a:chExt cx="2102744" cy="2102744"/>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6" name="Rectangle 5"/>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 name="Picture 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1009671"/>
            <a:ext cx="492813" cy="815915"/>
          </a:xfrm>
          <a:prstGeom prst="rect">
            <a:avLst/>
          </a:prstGeom>
        </p:spPr>
      </p:pic>
      <p:pic>
        <p:nvPicPr>
          <p:cNvPr id="12" name="Picture 1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4463" y="1009671"/>
            <a:ext cx="485770" cy="804254"/>
          </a:xfrm>
          <a:prstGeom prst="rect">
            <a:avLst/>
          </a:prstGeom>
        </p:spPr>
      </p:pic>
      <p:pic>
        <p:nvPicPr>
          <p:cNvPr id="13" name="Picture 1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74055" y="1030820"/>
            <a:ext cx="472996" cy="783106"/>
          </a:xfrm>
          <a:prstGeom prst="rect">
            <a:avLst/>
          </a:prstGeom>
        </p:spPr>
      </p:pic>
      <p:pic>
        <p:nvPicPr>
          <p:cNvPr id="14" name="Picture 13">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79672" y="1006945"/>
            <a:ext cx="494459" cy="818641"/>
          </a:xfrm>
          <a:prstGeom prst="rect">
            <a:avLst/>
          </a:prstGeom>
        </p:spPr>
      </p:pic>
      <p:pic>
        <p:nvPicPr>
          <p:cNvPr id="15" name="Picture 14">
            <a:hlinkClick r:id="rId13"/>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00885" y="1006945"/>
            <a:ext cx="487416" cy="806980"/>
          </a:xfrm>
          <a:prstGeom prst="rect">
            <a:avLst/>
          </a:prstGeom>
        </p:spPr>
      </p:pic>
      <p:sp>
        <p:nvSpPr>
          <p:cNvPr id="10" name="TextBox 9"/>
          <p:cNvSpPr txBox="1"/>
          <p:nvPr/>
        </p:nvSpPr>
        <p:spPr>
          <a:xfrm>
            <a:off x="3775721" y="555885"/>
            <a:ext cx="1513574" cy="461665"/>
          </a:xfrm>
          <a:prstGeom prst="rect">
            <a:avLst/>
          </a:prstGeom>
          <a:noFill/>
        </p:spPr>
        <p:txBody>
          <a:bodyPr wrap="square" rtlCol="0">
            <a:spAutoFit/>
          </a:bodyPr>
          <a:lstStyle/>
          <a:p>
            <a:r>
              <a:rPr lang="en-GB" sz="2400" b="1" dirty="0" smtClean="0">
                <a:solidFill>
                  <a:srgbClr val="7030A0"/>
                </a:solidFill>
              </a:rPr>
              <a:t>Monday</a:t>
            </a:r>
            <a:endParaRPr lang="en-GB" sz="2400" b="1" dirty="0">
              <a:solidFill>
                <a:srgbClr val="7030A0"/>
              </a:solidFill>
            </a:endParaRPr>
          </a:p>
        </p:txBody>
      </p:sp>
      <p:sp>
        <p:nvSpPr>
          <p:cNvPr id="17" name="TextBox 16"/>
          <p:cNvSpPr txBox="1"/>
          <p:nvPr/>
        </p:nvSpPr>
        <p:spPr>
          <a:xfrm>
            <a:off x="4968787" y="559975"/>
            <a:ext cx="1513574" cy="461665"/>
          </a:xfrm>
          <a:prstGeom prst="rect">
            <a:avLst/>
          </a:prstGeom>
          <a:noFill/>
        </p:spPr>
        <p:txBody>
          <a:bodyPr wrap="square" rtlCol="0">
            <a:spAutoFit/>
          </a:bodyPr>
          <a:lstStyle/>
          <a:p>
            <a:r>
              <a:rPr lang="en-GB" sz="2400" b="1" dirty="0" smtClean="0">
                <a:solidFill>
                  <a:srgbClr val="7030A0"/>
                </a:solidFill>
              </a:rPr>
              <a:t>Tuesday</a:t>
            </a:r>
            <a:endParaRPr lang="en-GB" sz="2400" b="1" dirty="0">
              <a:solidFill>
                <a:srgbClr val="7030A0"/>
              </a:solidFill>
            </a:endParaRPr>
          </a:p>
        </p:txBody>
      </p:sp>
      <p:sp>
        <p:nvSpPr>
          <p:cNvPr id="18" name="TextBox 17"/>
          <p:cNvSpPr txBox="1"/>
          <p:nvPr/>
        </p:nvSpPr>
        <p:spPr>
          <a:xfrm>
            <a:off x="6241295" y="564065"/>
            <a:ext cx="1792289" cy="461665"/>
          </a:xfrm>
          <a:prstGeom prst="rect">
            <a:avLst/>
          </a:prstGeom>
          <a:noFill/>
        </p:spPr>
        <p:txBody>
          <a:bodyPr wrap="square" rtlCol="0">
            <a:spAutoFit/>
          </a:bodyPr>
          <a:lstStyle/>
          <a:p>
            <a:r>
              <a:rPr lang="en-GB" sz="2400" b="1" dirty="0" smtClean="0">
                <a:solidFill>
                  <a:srgbClr val="7030A0"/>
                </a:solidFill>
              </a:rPr>
              <a:t>Wed</a:t>
            </a:r>
            <a:endParaRPr lang="en-GB" sz="2400" b="1" dirty="0">
              <a:solidFill>
                <a:srgbClr val="7030A0"/>
              </a:solidFill>
            </a:endParaRPr>
          </a:p>
        </p:txBody>
      </p:sp>
      <p:sp>
        <p:nvSpPr>
          <p:cNvPr id="19" name="TextBox 18"/>
          <p:cNvSpPr txBox="1"/>
          <p:nvPr/>
        </p:nvSpPr>
        <p:spPr>
          <a:xfrm>
            <a:off x="7060149" y="576766"/>
            <a:ext cx="1513574" cy="461665"/>
          </a:xfrm>
          <a:prstGeom prst="rect">
            <a:avLst/>
          </a:prstGeom>
          <a:noFill/>
        </p:spPr>
        <p:txBody>
          <a:bodyPr wrap="square" rtlCol="0">
            <a:spAutoFit/>
          </a:bodyPr>
          <a:lstStyle/>
          <a:p>
            <a:r>
              <a:rPr lang="en-GB" sz="2400" b="1" dirty="0" smtClean="0">
                <a:solidFill>
                  <a:srgbClr val="7030A0"/>
                </a:solidFill>
              </a:rPr>
              <a:t>Thursday</a:t>
            </a:r>
            <a:endParaRPr lang="en-GB" sz="2400" b="1" dirty="0">
              <a:solidFill>
                <a:srgbClr val="7030A0"/>
              </a:solidFill>
            </a:endParaRPr>
          </a:p>
        </p:txBody>
      </p:sp>
      <p:sp>
        <p:nvSpPr>
          <p:cNvPr id="20" name="TextBox 19"/>
          <p:cNvSpPr txBox="1"/>
          <p:nvPr/>
        </p:nvSpPr>
        <p:spPr>
          <a:xfrm>
            <a:off x="8422872" y="610633"/>
            <a:ext cx="1513574" cy="461665"/>
          </a:xfrm>
          <a:prstGeom prst="rect">
            <a:avLst/>
          </a:prstGeom>
          <a:noFill/>
        </p:spPr>
        <p:txBody>
          <a:bodyPr wrap="square" rtlCol="0">
            <a:spAutoFit/>
          </a:bodyPr>
          <a:lstStyle/>
          <a:p>
            <a:r>
              <a:rPr lang="en-GB" sz="2400" b="1" dirty="0" smtClean="0">
                <a:solidFill>
                  <a:srgbClr val="7030A0"/>
                </a:solidFill>
              </a:rPr>
              <a:t>Friday</a:t>
            </a:r>
            <a:endParaRPr lang="en-GB" sz="2400" b="1" dirty="0">
              <a:solidFill>
                <a:srgbClr val="7030A0"/>
              </a:solidFill>
            </a:endParaRPr>
          </a:p>
        </p:txBody>
      </p:sp>
      <p:sp>
        <p:nvSpPr>
          <p:cNvPr id="16" name="Oval Callout 15"/>
          <p:cNvSpPr/>
          <p:nvPr/>
        </p:nvSpPr>
        <p:spPr>
          <a:xfrm>
            <a:off x="387171" y="2217621"/>
            <a:ext cx="1776233" cy="2477188"/>
          </a:xfrm>
          <a:prstGeom prst="wedgeEllipseCallout">
            <a:avLst>
              <a:gd name="adj1" fmla="val -13884"/>
              <a:gd name="adj2" fmla="val 6832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400" dirty="0" smtClean="0"/>
              <a:t>Click on the book covers each day to go to the video of me reading!</a:t>
            </a:r>
          </a:p>
          <a:p>
            <a:pPr algn="ctr"/>
            <a:r>
              <a:rPr lang="en-GB" sz="1400" dirty="0" smtClean="0"/>
              <a:t>(or listen to them together if you can’t wait)</a:t>
            </a:r>
            <a:endParaRPr lang="en-GB" sz="1400" dirty="0"/>
          </a:p>
        </p:txBody>
      </p:sp>
      <p:pic>
        <p:nvPicPr>
          <p:cNvPr id="22" name="Picture 21">
            <a:hlinkClick r:id="rId1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74621" y="2041185"/>
            <a:ext cx="492813" cy="815916"/>
          </a:xfrm>
          <a:prstGeom prst="rect">
            <a:avLst/>
          </a:prstGeom>
        </p:spPr>
      </p:pic>
      <p:pic>
        <p:nvPicPr>
          <p:cNvPr id="23" name="Picture 22">
            <a:hlinkClick r:id="rId16"/>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8919" y="2041185"/>
            <a:ext cx="492814" cy="815916"/>
          </a:xfrm>
          <a:prstGeom prst="rect">
            <a:avLst/>
          </a:prstGeom>
        </p:spPr>
      </p:pic>
      <p:pic>
        <p:nvPicPr>
          <p:cNvPr id="24" name="Picture 23">
            <a:hlinkClick r:id="rId1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2041186"/>
            <a:ext cx="503147" cy="833024"/>
          </a:xfrm>
          <a:prstGeom prst="rect">
            <a:avLst/>
          </a:prstGeom>
        </p:spPr>
      </p:pic>
      <p:pic>
        <p:nvPicPr>
          <p:cNvPr id="25" name="Picture 24">
            <a:hlinkClick r:id="rId19"/>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2041186"/>
            <a:ext cx="494565" cy="818816"/>
          </a:xfrm>
          <a:prstGeom prst="rect">
            <a:avLst/>
          </a:prstGeom>
        </p:spPr>
      </p:pic>
      <p:pic>
        <p:nvPicPr>
          <p:cNvPr id="26" name="Picture 25">
            <a:hlinkClick r:id="rId21"/>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4" y="2041186"/>
            <a:ext cx="514577" cy="851948"/>
          </a:xfrm>
          <a:prstGeom prst="rect">
            <a:avLst/>
          </a:prstGeom>
        </p:spPr>
      </p:pic>
      <p:sp>
        <p:nvSpPr>
          <p:cNvPr id="21" name="Rectangle 20"/>
          <p:cNvSpPr/>
          <p:nvPr/>
        </p:nvSpPr>
        <p:spPr>
          <a:xfrm>
            <a:off x="2579045" y="1123395"/>
            <a:ext cx="1196676" cy="400110"/>
          </a:xfrm>
          <a:prstGeom prst="rect">
            <a:avLst/>
          </a:prstGeom>
          <a:noFill/>
        </p:spPr>
        <p:txBody>
          <a:bodyPr wrap="squar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1</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7" name="Rectangle 26"/>
          <p:cNvSpPr/>
          <p:nvPr/>
        </p:nvSpPr>
        <p:spPr>
          <a:xfrm>
            <a:off x="2688082" y="2217621"/>
            <a:ext cx="978601" cy="400110"/>
          </a:xfrm>
          <a:prstGeom prst="rect">
            <a:avLst/>
          </a:prstGeom>
          <a:noFill/>
        </p:spPr>
        <p:txBody>
          <a:bodyPr wrap="none" lIns="91440" tIns="45720" rIns="91440" bIns="45720">
            <a:spAutoFit/>
          </a:bodyPr>
          <a:lstStyle/>
          <a:p>
            <a:pPr algn="ctr"/>
            <a:r>
              <a:rPr lang="en-US" sz="2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2</a:t>
            </a:r>
            <a:endPar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8" name="Rectangle 27"/>
          <p:cNvSpPr/>
          <p:nvPr/>
        </p:nvSpPr>
        <p:spPr>
          <a:xfrm>
            <a:off x="1946619" y="3239691"/>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a:t>
            </a:r>
            <a:r>
              <a:rPr lang="en-US" sz="2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endPar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0" name="Picture 29">
            <a:hlinkClick r:id="rId2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3081242"/>
            <a:ext cx="490379" cy="811885"/>
          </a:xfrm>
          <a:prstGeom prst="rect">
            <a:avLst/>
          </a:prstGeom>
        </p:spPr>
      </p:pic>
      <p:pic>
        <p:nvPicPr>
          <p:cNvPr id="31" name="Picture 30">
            <a:hlinkClick r:id="rId25"/>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5208920" y="3081243"/>
            <a:ext cx="501314" cy="829990"/>
          </a:xfrm>
          <a:prstGeom prst="rect">
            <a:avLst/>
          </a:prstGeom>
        </p:spPr>
      </p:pic>
      <p:pic>
        <p:nvPicPr>
          <p:cNvPr id="32" name="Picture 31">
            <a:hlinkClick r:id="rId27"/>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43904" y="3081243"/>
            <a:ext cx="503147" cy="833024"/>
          </a:xfrm>
          <a:prstGeom prst="rect">
            <a:avLst/>
          </a:prstGeom>
        </p:spPr>
      </p:pic>
      <p:pic>
        <p:nvPicPr>
          <p:cNvPr id="33" name="Picture 32">
            <a:hlinkClick r:id="rId28"/>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479566" y="3081243"/>
            <a:ext cx="494565" cy="818816"/>
          </a:xfrm>
          <a:prstGeom prst="rect">
            <a:avLst/>
          </a:prstGeom>
        </p:spPr>
      </p:pic>
      <p:pic>
        <p:nvPicPr>
          <p:cNvPr id="34" name="Picture 33">
            <a:hlinkClick r:id="rId29"/>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573723" y="3081241"/>
            <a:ext cx="514578" cy="851951"/>
          </a:xfrm>
          <a:prstGeom prst="rect">
            <a:avLst/>
          </a:prstGeom>
        </p:spPr>
      </p:pic>
      <p:sp>
        <p:nvSpPr>
          <p:cNvPr id="35" name="Rectangle 34"/>
          <p:cNvSpPr/>
          <p:nvPr/>
        </p:nvSpPr>
        <p:spPr>
          <a:xfrm>
            <a:off x="1946619" y="4231527"/>
            <a:ext cx="2461526" cy="400110"/>
          </a:xfrm>
          <a:prstGeom prst="rect">
            <a:avLst/>
          </a:prstGeom>
        </p:spPr>
        <p:txBody>
          <a:bodyPr wrap="square">
            <a:spAutoFit/>
          </a:bodyPr>
          <a:lstStyle/>
          <a:p>
            <a:pPr algn="ctr"/>
            <a:r>
              <a:rPr lang="en-US" sz="2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Week 4</a:t>
            </a:r>
          </a:p>
        </p:txBody>
      </p:sp>
      <p:pic>
        <p:nvPicPr>
          <p:cNvPr id="36" name="Picture 35">
            <a:hlinkClick r:id="rId30"/>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74621" y="4121299"/>
            <a:ext cx="490379" cy="811885"/>
          </a:xfrm>
          <a:prstGeom prst="rect">
            <a:avLst/>
          </a:prstGeom>
        </p:spPr>
      </p:pic>
      <p:pic>
        <p:nvPicPr>
          <p:cNvPr id="37" name="Picture 36">
            <a:hlinkClick r:id="rId31"/>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22158" y="4121299"/>
            <a:ext cx="490379" cy="811885"/>
          </a:xfrm>
          <a:prstGeom prst="rect">
            <a:avLst/>
          </a:prstGeom>
        </p:spPr>
      </p:pic>
      <p:pic>
        <p:nvPicPr>
          <p:cNvPr id="38" name="Picture 37">
            <a:hlinkClick r:id="rId32"/>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356672" y="4121300"/>
            <a:ext cx="490379" cy="811885"/>
          </a:xfrm>
          <a:prstGeom prst="rect">
            <a:avLst/>
          </a:prstGeom>
        </p:spPr>
      </p:pic>
      <p:pic>
        <p:nvPicPr>
          <p:cNvPr id="39" name="Picture 38">
            <a:hlinkClick r:id="rId33"/>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83752" y="4121300"/>
            <a:ext cx="490379" cy="811885"/>
          </a:xfrm>
          <a:prstGeom prst="rect">
            <a:avLst/>
          </a:prstGeom>
        </p:spPr>
      </p:pic>
      <p:pic>
        <p:nvPicPr>
          <p:cNvPr id="40" name="Picture 39">
            <a:hlinkClick r:id="rId34"/>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585822" y="4121300"/>
            <a:ext cx="490379" cy="811885"/>
          </a:xfrm>
          <a:prstGeom prst="rect">
            <a:avLst/>
          </a:prstGeom>
        </p:spPr>
      </p:pic>
    </p:spTree>
    <p:extLst>
      <p:ext uri="{BB962C8B-B14F-4D97-AF65-F5344CB8AC3E}">
        <p14:creationId xmlns:p14="http://schemas.microsoft.com/office/powerpoint/2010/main" val="952980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0696" y="2239356"/>
            <a:ext cx="3634154" cy="3959930"/>
          </a:xfrm>
          <a:prstGeom prst="rect">
            <a:avLst/>
          </a:prstGeom>
          <a:solidFill>
            <a:schemeClr val="tx2">
              <a:lumMod val="20000"/>
              <a:lumOff val="80000"/>
            </a:schemeClr>
          </a:solidFill>
        </p:spPr>
        <p:txBody>
          <a:bodyPr wrap="square">
            <a:spAutoFit/>
          </a:bodyPr>
          <a:lstStyle/>
          <a:p>
            <a:pPr algn="ctr">
              <a:lnSpc>
                <a:spcPct val="107000"/>
              </a:lnSpc>
              <a:spcAft>
                <a:spcPts val="800"/>
              </a:spcAft>
            </a:pPr>
            <a:r>
              <a:rPr lang="en-GB" u="sng" dirty="0" smtClean="0">
                <a:solidFill>
                  <a:srgbClr val="0563C1"/>
                </a:solidFill>
                <a:latin typeface="Broadway" panose="04040905080B02020502" pitchFamily="82" charset="0"/>
                <a:ea typeface="Calibri" panose="020F0502020204030204" pitchFamily="34" charset="0"/>
                <a:cs typeface="Times New Roman" panose="02020603050405020304" pitchFamily="18" charset="0"/>
                <a:hlinkClick r:id="rId2"/>
              </a:rPr>
              <a:t>Extra English</a:t>
            </a:r>
          </a:p>
          <a:p>
            <a:pPr>
              <a:lnSpc>
                <a:spcPct val="107000"/>
              </a:lnSpc>
              <a:spcAft>
                <a:spcPts val="800"/>
              </a:spcAft>
            </a:pP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Authorfy</a:t>
            </a:r>
            <a:r>
              <a:rPr lang="en-GB" dirty="0" smtClean="0">
                <a:latin typeface="Arial" panose="020B060402020202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daily 9am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rPr>
              <a:t>Pie Corbett English</a:t>
            </a:r>
            <a:r>
              <a:rPr lang="en-GB" dirty="0">
                <a:latin typeface="Arial" panose="020B0604020202020204" pitchFamily="34" charset="0"/>
                <a:ea typeface="Calibri" panose="020F0502020204030204" pitchFamily="34" charset="0"/>
                <a:cs typeface="Times New Roman" panose="02020603050405020304" pitchFamily="18" charset="0"/>
              </a:rPr>
              <a:t> daily 9:30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Sentence work</a:t>
            </a:r>
            <a:r>
              <a:rPr lang="en-GB" dirty="0">
                <a:latin typeface="Arial" panose="020B0604020202020204" pitchFamily="34" charset="0"/>
                <a:ea typeface="Calibri" panose="020F0502020204030204" pitchFamily="34" charset="0"/>
                <a:cs typeface="Times New Roman" panose="02020603050405020304" pitchFamily="18" charset="0"/>
              </a:rPr>
              <a:t> daily 9:45</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5"/>
              </a:rPr>
              <a:t>Lit fest</a:t>
            </a:r>
            <a:r>
              <a:rPr lang="en-GB" dirty="0">
                <a:latin typeface="Arial" panose="020B0604020202020204" pitchFamily="34" charset="0"/>
                <a:ea typeface="Calibri" panose="020F0502020204030204" pitchFamily="34" charset="0"/>
                <a:cs typeface="Times New Roman" panose="02020603050405020304" pitchFamily="18" charset="0"/>
              </a:rPr>
              <a:t> daily 10:30</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r>
              <a:rPr lang="en-GB" u="sng" dirty="0">
                <a:solidFill>
                  <a:srgbClr val="0563C1"/>
                </a:solidFill>
                <a:latin typeface="Arial" panose="020B0604020202020204" pitchFamily="34" charset="0"/>
                <a:ea typeface="Calibri" panose="020F0502020204030204" pitchFamily="34" charset="0"/>
                <a:hlinkClick r:id="rId6"/>
              </a:rPr>
              <a:t>Daily </a:t>
            </a:r>
            <a:r>
              <a:rPr lang="en-GB" u="sng" dirty="0" smtClean="0">
                <a:solidFill>
                  <a:srgbClr val="0563C1"/>
                </a:solidFill>
                <a:latin typeface="Arial" panose="020B0604020202020204" pitchFamily="34" charset="0"/>
                <a:ea typeface="Calibri" panose="020F0502020204030204" pitchFamily="34" charset="0"/>
                <a:hlinkClick r:id="rId6"/>
              </a:rPr>
              <a:t>tutor</a:t>
            </a:r>
            <a:r>
              <a:rPr lang="en-GB" u="sng" dirty="0" smtClean="0">
                <a:solidFill>
                  <a:srgbClr val="0563C1"/>
                </a:solidFill>
                <a:latin typeface="Arial" panose="020B0604020202020204" pitchFamily="34" charset="0"/>
                <a:ea typeface="Calibri" panose="020F0502020204030204" pitchFamily="34" charset="0"/>
              </a:rPr>
              <a:t>  </a:t>
            </a:r>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44999">
            <a:off x="579883" y="432661"/>
            <a:ext cx="1794014" cy="1794014"/>
          </a:xfrm>
          <a:prstGeom prst="ellipse">
            <a:avLst/>
          </a:prstGeom>
        </p:spPr>
      </p:pic>
      <p:sp>
        <p:nvSpPr>
          <p:cNvPr id="4" name="Rectangle 3"/>
          <p:cNvSpPr/>
          <p:nvPr/>
        </p:nvSpPr>
        <p:spPr>
          <a:xfrm>
            <a:off x="4534073" y="528146"/>
            <a:ext cx="2747890" cy="5909310"/>
          </a:xfrm>
          <a:prstGeom prst="rect">
            <a:avLst/>
          </a:prstGeom>
          <a:solidFill>
            <a:schemeClr val="bg2"/>
          </a:solidFill>
        </p:spPr>
        <p:txBody>
          <a:bodyPr wrap="square">
            <a:spAutoFit/>
          </a:bodyPr>
          <a:lstStyle/>
          <a:p>
            <a:pPr algn="ctr">
              <a:spcAft>
                <a:spcPts val="0"/>
              </a:spcAft>
            </a:pPr>
            <a:r>
              <a:rPr lang="en-GB" u="sng" dirty="0" smtClean="0">
                <a:solidFill>
                  <a:srgbClr val="0563C1"/>
                </a:solidFill>
                <a:latin typeface="Broadway" panose="04040905080B02020502" pitchFamily="82" charset="0"/>
                <a:ea typeface="Calibri" panose="020F0502020204030204" pitchFamily="34" charset="0"/>
                <a:cs typeface="Architects Daughter"/>
                <a:hlinkClick r:id="rId8"/>
              </a:rPr>
              <a:t>Extra Maths</a:t>
            </a:r>
          </a:p>
          <a:p>
            <a:pPr algn="ctr">
              <a:spcAft>
                <a:spcPts val="0"/>
              </a:spcAft>
            </a:pPr>
            <a:endParaRPr lang="en-GB" u="sng" dirty="0" smtClean="0">
              <a:solidFill>
                <a:srgbClr val="0563C1"/>
              </a:solidFill>
              <a:latin typeface="Broadway" panose="04040905080B02020502" pitchFamily="82" charset="0"/>
              <a:ea typeface="Calibri" panose="020F0502020204030204" pitchFamily="34" charset="0"/>
              <a:cs typeface="Architects Daughter"/>
              <a:hlinkClick r:id="rId8"/>
            </a:endParaRPr>
          </a:p>
          <a:p>
            <a:pPr>
              <a:spcAft>
                <a:spcPts val="0"/>
              </a:spcAft>
            </a:pPr>
            <a:r>
              <a:rPr lang="en-GB" u="sng" dirty="0" smtClean="0">
                <a:solidFill>
                  <a:srgbClr val="0563C1"/>
                </a:solidFill>
                <a:latin typeface="Architects Daughter"/>
                <a:ea typeface="Calibri" panose="020F0502020204030204" pitchFamily="34" charset="0"/>
                <a:cs typeface="Architects Daughter"/>
                <a:hlinkClick r:id="rId8"/>
              </a:rPr>
              <a:t>Gareth </a:t>
            </a:r>
            <a:r>
              <a:rPr lang="en-GB" u="sng" dirty="0" err="1">
                <a:solidFill>
                  <a:srgbClr val="0563C1"/>
                </a:solidFill>
                <a:latin typeface="Architects Daughter"/>
                <a:ea typeface="Calibri" panose="020F0502020204030204" pitchFamily="34" charset="0"/>
                <a:cs typeface="Architects Daughter"/>
                <a:hlinkClick r:id="rId8"/>
              </a:rPr>
              <a:t>Metcalffe</a:t>
            </a:r>
            <a:r>
              <a:rPr lang="en-GB" u="sng" dirty="0">
                <a:solidFill>
                  <a:srgbClr val="0563C1"/>
                </a:solidFill>
                <a:latin typeface="Architects Daughter"/>
                <a:ea typeface="Calibri" panose="020F0502020204030204" pitchFamily="34" charset="0"/>
                <a:cs typeface="Architects Daughter"/>
                <a:hlinkClick r:id="rId8"/>
              </a:rPr>
              <a:t> maths – daily – 9am</a:t>
            </a: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9"/>
              </a:rPr>
              <a:t>Maths with Carol </a:t>
            </a:r>
            <a:r>
              <a:rPr lang="en-GB" u="sng" dirty="0" err="1">
                <a:solidFill>
                  <a:srgbClr val="0563C1"/>
                </a:solidFill>
                <a:latin typeface="Architects Daughter"/>
                <a:ea typeface="Calibri" panose="020F0502020204030204" pitchFamily="34" charset="0"/>
                <a:cs typeface="Architects Daughter"/>
                <a:hlinkClick r:id="rId9"/>
              </a:rPr>
              <a:t>Vorderman</a:t>
            </a:r>
            <a:r>
              <a:rPr lang="en-GB" dirty="0">
                <a:solidFill>
                  <a:srgbClr val="000000"/>
                </a:solidFill>
                <a:latin typeface="Architects Daughter"/>
                <a:ea typeface="Calibri" panose="020F0502020204030204" pitchFamily="34" charset="0"/>
                <a:cs typeface="Architects Daughter"/>
              </a:rPr>
              <a:t> 10am</a:t>
            </a:r>
          </a:p>
          <a:p>
            <a:pPr>
              <a:spcAft>
                <a:spcPts val="0"/>
              </a:spcAft>
            </a:pPr>
            <a:r>
              <a:rPr lang="en-GB" dirty="0">
                <a:solidFill>
                  <a:srgbClr val="000000"/>
                </a:solidFill>
                <a:latin typeface="Architects Daughter"/>
                <a:ea typeface="Calibri" panose="020F0502020204030204" pitchFamily="34" charset="0"/>
                <a:cs typeface="Architects Daughter"/>
              </a:rPr>
              <a:t> 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err="1">
                <a:solidFill>
                  <a:srgbClr val="0563C1"/>
                </a:solidFill>
                <a:latin typeface="Architects Daughter"/>
                <a:ea typeface="Calibri" panose="020F0502020204030204" pitchFamily="34" charset="0"/>
                <a:cs typeface="Architects Daughter"/>
                <a:hlinkClick r:id="rId10"/>
              </a:rPr>
              <a:t>Whiterose</a:t>
            </a:r>
            <a:r>
              <a:rPr lang="en-GB" dirty="0">
                <a:solidFill>
                  <a:srgbClr val="000000"/>
                </a:solidFill>
                <a:latin typeface="Architects Daughter"/>
                <a:ea typeface="Calibri" panose="020F0502020204030204" pitchFamily="34" charset="0"/>
                <a:cs typeface="Architects Daughter"/>
              </a:rPr>
              <a:t> 10am </a:t>
            </a:r>
          </a:p>
          <a:p>
            <a:pPr>
              <a:spcAft>
                <a:spcPts val="0"/>
              </a:spcAft>
            </a:pPr>
            <a:r>
              <a:rPr lang="en-GB" dirty="0">
                <a:solidFill>
                  <a:srgbClr val="000000"/>
                </a:solidFill>
                <a:latin typeface="Architects Daughter"/>
                <a:ea typeface="Calibri" panose="020F0502020204030204" pitchFamily="34" charset="0"/>
                <a:cs typeface="Architects Daughter"/>
              </a:rPr>
              <a:t>Daily</a:t>
            </a:r>
          </a:p>
          <a:p>
            <a:pPr>
              <a:spcAft>
                <a:spcPts val="0"/>
              </a:spcAft>
            </a:pPr>
            <a:r>
              <a:rPr lang="en-GB" dirty="0">
                <a:solidFill>
                  <a:srgbClr val="000000"/>
                </a:solidFill>
                <a:latin typeface="Architects Daughter"/>
                <a:ea typeface="Calibri" panose="020F0502020204030204" pitchFamily="34" charset="0"/>
                <a:cs typeface="Architects Daughter"/>
              </a:rPr>
              <a:t> </a:t>
            </a:r>
          </a:p>
          <a:p>
            <a:pPr>
              <a:spcAft>
                <a:spcPts val="0"/>
              </a:spcAft>
            </a:pPr>
            <a:r>
              <a:rPr lang="en-GB" u="sng" dirty="0">
                <a:solidFill>
                  <a:srgbClr val="0563C1"/>
                </a:solidFill>
                <a:latin typeface="Architects Daughter"/>
                <a:ea typeface="Calibri" panose="020F0502020204030204" pitchFamily="34" charset="0"/>
                <a:cs typeface="Architects Daughter"/>
                <a:hlinkClick r:id="rId11"/>
              </a:rPr>
              <a:t>I see maths</a:t>
            </a:r>
            <a:r>
              <a:rPr lang="en-GB" dirty="0">
                <a:solidFill>
                  <a:srgbClr val="000000"/>
                </a:solidFill>
                <a:latin typeface="Architects Daughter"/>
                <a:ea typeface="Calibri" panose="020F0502020204030204" pitchFamily="34" charset="0"/>
                <a:cs typeface="Architects Daughter"/>
              </a:rPr>
              <a:t> </a:t>
            </a:r>
            <a:r>
              <a:rPr lang="en-GB" dirty="0" smtClean="0">
                <a:solidFill>
                  <a:srgbClr val="000000"/>
                </a:solidFill>
                <a:latin typeface="Architects Daughter"/>
                <a:ea typeface="Calibri" panose="020F0502020204030204" pitchFamily="34" charset="0"/>
                <a:cs typeface="Architects Daughter"/>
              </a:rPr>
              <a:t>Daily</a:t>
            </a: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2"/>
              </a:rPr>
              <a:t>Sumdog</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3"/>
              </a:rPr>
              <a:t>Prodigy</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smtClean="0">
                <a:solidFill>
                  <a:srgbClr val="000000"/>
                </a:solidFill>
                <a:latin typeface="Architects Daughter"/>
                <a:ea typeface="Calibri" panose="020F0502020204030204" pitchFamily="34" charset="0"/>
                <a:cs typeface="Architects Daughter"/>
                <a:hlinkClick r:id="rId14"/>
              </a:rPr>
              <a:t>Mathletics</a:t>
            </a:r>
            <a:endParaRPr lang="en-GB" dirty="0" smtClean="0">
              <a:solidFill>
                <a:srgbClr val="000000"/>
              </a:solidFill>
              <a:latin typeface="Architects Daughter"/>
              <a:ea typeface="Calibri" panose="020F0502020204030204" pitchFamily="34" charset="0"/>
              <a:cs typeface="Architects Daughter"/>
            </a:endParaRPr>
          </a:p>
          <a:p>
            <a:pPr>
              <a:spcAft>
                <a:spcPts val="0"/>
              </a:spcAft>
            </a:pPr>
            <a:endParaRPr lang="en-GB" dirty="0">
              <a:solidFill>
                <a:srgbClr val="000000"/>
              </a:solidFill>
              <a:effectLst/>
              <a:latin typeface="Architects Daughter"/>
              <a:ea typeface="Calibri" panose="020F0502020204030204" pitchFamily="34" charset="0"/>
              <a:cs typeface="Architects Daughter"/>
            </a:endParaRPr>
          </a:p>
          <a:p>
            <a:pPr>
              <a:spcAft>
                <a:spcPts val="0"/>
              </a:spcAft>
            </a:pPr>
            <a:r>
              <a:rPr lang="en-GB" dirty="0" err="1" smtClean="0">
                <a:solidFill>
                  <a:srgbClr val="000000"/>
                </a:solidFill>
                <a:latin typeface="Architects Daughter"/>
                <a:ea typeface="Calibri" panose="020F0502020204030204" pitchFamily="34" charset="0"/>
                <a:cs typeface="Architects Daughter"/>
                <a:hlinkClick r:id="rId15"/>
              </a:rPr>
              <a:t>Mathsframe</a:t>
            </a:r>
            <a:endParaRPr lang="en-GB" dirty="0" smtClean="0">
              <a:solidFill>
                <a:srgbClr val="000000"/>
              </a:solidFill>
              <a:latin typeface="Architects Daughter"/>
              <a:ea typeface="Calibri" panose="020F0502020204030204" pitchFamily="34" charset="0"/>
              <a:cs typeface="Architects Daughter"/>
            </a:endParaRPr>
          </a:p>
        </p:txBody>
      </p:sp>
      <p:sp>
        <p:nvSpPr>
          <p:cNvPr id="5" name="Rectangle 4"/>
          <p:cNvSpPr/>
          <p:nvPr/>
        </p:nvSpPr>
        <p:spPr>
          <a:xfrm>
            <a:off x="7451187" y="463385"/>
            <a:ext cx="4042118" cy="5974071"/>
          </a:xfrm>
          <a:prstGeom prst="rect">
            <a:avLst/>
          </a:prstGeom>
          <a:solidFill>
            <a:schemeClr val="bg1">
              <a:lumMod val="95000"/>
            </a:schemeClr>
          </a:solidFill>
        </p:spPr>
        <p:txBody>
          <a:bodyPr wrap="square">
            <a:spAutoFit/>
          </a:bodyPr>
          <a:lstStyle/>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Homeschool</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6"/>
              </a:rPr>
              <a:t> History Channel</a:t>
            </a:r>
            <a:r>
              <a:rPr lang="en-GB" dirty="0">
                <a:latin typeface="Arial" panose="020B0604020202020204" pitchFamily="34" charset="0"/>
                <a:ea typeface="Calibri" panose="020F0502020204030204" pitchFamily="34" charset="0"/>
                <a:cs typeface="Times New Roman" panose="02020603050405020304" pitchFamily="18" charset="0"/>
              </a:rPr>
              <a:t> 9:30am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Draw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7"/>
              </a:rPr>
              <a:t>a story</a:t>
            </a:r>
            <a:r>
              <a:rPr lang="en-GB" dirty="0">
                <a:latin typeface="Arial" panose="020B0604020202020204" pitchFamily="34" charset="0"/>
                <a:ea typeface="Calibri" panose="020F0502020204030204" pitchFamily="34" charset="0"/>
                <a:cs typeface="Times New Roman" panose="02020603050405020304" pitchFamily="18" charset="0"/>
              </a:rPr>
              <a:t> 10am M/</a:t>
            </a:r>
            <a:r>
              <a:rPr lang="en-GB" dirty="0" err="1">
                <a:latin typeface="Arial" panose="020B0604020202020204" pitchFamily="34" charset="0"/>
                <a:ea typeface="Calibri" panose="020F0502020204030204" pitchFamily="34" charset="0"/>
                <a:cs typeface="Times New Roman" panose="02020603050405020304" pitchFamily="18" charset="0"/>
              </a:rPr>
              <a:t>Tu</a:t>
            </a:r>
            <a:r>
              <a:rPr lang="en-GB" dirty="0">
                <a:latin typeface="Arial" panose="020B0604020202020204" pitchFamily="34" charset="0"/>
                <a:ea typeface="Calibri" panose="020F0502020204030204" pitchFamily="34" charset="0"/>
                <a:cs typeface="Times New Roman" panose="02020603050405020304" pitchFamily="18" charset="0"/>
              </a:rPr>
              <a:t>/W</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Music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with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Myleen</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 </a:t>
            </a: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8"/>
              </a:rPr>
              <a:t>Klass</a:t>
            </a:r>
            <a:r>
              <a:rPr lang="en-GB" dirty="0">
                <a:latin typeface="Arial" panose="020B0604020202020204" pitchFamily="34" charset="0"/>
                <a:ea typeface="Calibri" panose="020F0502020204030204" pitchFamily="34" charset="0"/>
                <a:cs typeface="Times New Roman" panose="02020603050405020304" pitchFamily="18" charset="0"/>
              </a:rPr>
              <a:t> M/F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Science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9"/>
              </a:rPr>
              <a:t>daily</a:t>
            </a:r>
            <a:r>
              <a:rPr lang="en-GB" dirty="0">
                <a:latin typeface="Arial" panose="020B0604020202020204" pitchFamily="34" charset="0"/>
                <a:ea typeface="Calibri" panose="020F0502020204030204" pitchFamily="34" charset="0"/>
                <a:cs typeface="Times New Roman" panose="02020603050405020304" pitchFamily="18" charset="0"/>
              </a:rPr>
              <a:t> 10am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err="1"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Minilingos</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0"/>
              </a:rPr>
              <a:t>Spanish</a:t>
            </a:r>
            <a:r>
              <a:rPr lang="en-GB" dirty="0">
                <a:latin typeface="Arial" panose="020B0604020202020204" pitchFamily="34" charset="0"/>
                <a:ea typeface="Calibri" panose="020F0502020204030204" pitchFamily="34" charset="0"/>
                <a:cs typeface="Times New Roman" panose="02020603050405020304" pitchFamily="18" charset="0"/>
              </a:rPr>
              <a:t> </a:t>
            </a:r>
            <a:r>
              <a:rPr lang="en-GB" sz="105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Arial" panose="020B0604020202020204" pitchFamily="34" charset="0"/>
                <a:ea typeface="Calibri" panose="020F0502020204030204" pitchFamily="34" charset="0"/>
                <a:cs typeface="Times New Roman" panose="02020603050405020304" pitchFamily="18" charset="0"/>
              </a:rPr>
              <a:t>10:30 Tuesdays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Live </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1"/>
              </a:rPr>
              <a:t>Art</a:t>
            </a:r>
            <a:r>
              <a:rPr lang="en-GB" dirty="0">
                <a:latin typeface="Arial" panose="020B0604020202020204" pitchFamily="34" charset="0"/>
                <a:ea typeface="Calibri" panose="020F0502020204030204" pitchFamily="34" charset="0"/>
                <a:cs typeface="Times New Roman" panose="02020603050405020304" pitchFamily="18" charset="0"/>
              </a:rPr>
              <a:t> 11am Monday</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2"/>
              </a:rPr>
              <a:t>Body percussion</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Hobbycraft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3"/>
              </a:rPr>
              <a:t> craft club</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4"/>
              </a:rPr>
              <a:t>Science with Maddie</a:t>
            </a:r>
            <a:r>
              <a:rPr lang="en-GB" dirty="0">
                <a:latin typeface="Arial" panose="020B0604020202020204" pitchFamily="34" charset="0"/>
                <a:ea typeface="Calibri" panose="020F0502020204030204" pitchFamily="34" charset="0"/>
                <a:cs typeface="Times New Roman" panose="02020603050405020304" pitchFamily="18" charset="0"/>
              </a:rPr>
              <a:t> Daily 11am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err="1">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Techniquest</a:t>
            </a: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5"/>
              </a:rPr>
              <a:t> Science</a:t>
            </a:r>
            <a:r>
              <a:rPr lang="en-GB" dirty="0">
                <a:latin typeface="Arial" panose="020B0604020202020204" pitchFamily="34" charset="0"/>
                <a:ea typeface="Calibri" panose="020F0502020204030204" pitchFamily="34" charset="0"/>
                <a:cs typeface="Times New Roman" panose="02020603050405020304" pitchFamily="18" charset="0"/>
              </a:rPr>
              <a:t> daily 12pm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6"/>
              </a:rPr>
              <a:t>Sign language</a:t>
            </a:r>
            <a:r>
              <a:rPr lang="en-GB" dirty="0">
                <a:latin typeface="Arial" panose="020B0604020202020204" pitchFamily="34" charset="0"/>
                <a:ea typeface="Calibri" panose="020F0502020204030204" pitchFamily="34" charset="0"/>
                <a:cs typeface="Times New Roman" panose="02020603050405020304" pitchFamily="18" charset="0"/>
              </a:rPr>
              <a:t> Daily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7"/>
              </a:rPr>
              <a:t>History</a:t>
            </a:r>
            <a:r>
              <a:rPr lang="en-GB" dirty="0">
                <a:latin typeface="Arial" panose="020B0604020202020204" pitchFamily="34" charset="0"/>
                <a:ea typeface="Calibri" panose="020F0502020204030204" pitchFamily="34" charset="0"/>
                <a:cs typeface="Times New Roman" panose="02020603050405020304" pitchFamily="18" charset="0"/>
              </a:rPr>
              <a:t> Wednesday 1pm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8"/>
              </a:rPr>
              <a:t>Art hub</a:t>
            </a:r>
            <a:r>
              <a:rPr lang="en-GB" dirty="0">
                <a:latin typeface="Arial" panose="020B0604020202020204" pitchFamily="34" charset="0"/>
                <a:ea typeface="Calibri" panose="020F0502020204030204" pitchFamily="34" charset="0"/>
                <a:cs typeface="Times New Roman" panose="02020603050405020304" pitchFamily="18" charset="0"/>
              </a:rPr>
              <a:t> Tuesday 2pm</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9"/>
              </a:rPr>
              <a:t>Bake off</a:t>
            </a:r>
            <a:r>
              <a:rPr lang="en-GB" dirty="0">
                <a:latin typeface="Arial" panose="020B0604020202020204" pitchFamily="34" charset="0"/>
                <a:ea typeface="Calibri" panose="020F0502020204030204" pitchFamily="34" charset="0"/>
                <a:cs typeface="Times New Roman" panose="02020603050405020304" pitchFamily="18" charset="0"/>
              </a:rPr>
              <a:t> 2pm Wed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r>
              <a:rPr lang="en-GB" u="sng" dirty="0" smtClean="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0"/>
              </a:rPr>
              <a:t>Life lessons</a:t>
            </a:r>
            <a:r>
              <a:rPr lang="en-GB" sz="16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Arial" panose="020B0604020202020204" pitchFamily="34" charset="0"/>
                <a:ea typeface="Calibri" panose="020F0502020204030204" pitchFamily="34" charset="0"/>
              </a:rPr>
              <a:t>Daily </a:t>
            </a:r>
            <a:r>
              <a:rPr lang="en-GB" dirty="0">
                <a:latin typeface="Arial" panose="020B0604020202020204" pitchFamily="34" charset="0"/>
                <a:ea typeface="Calibri" panose="020F0502020204030204" pitchFamily="34" charset="0"/>
              </a:rPr>
              <a:t>2pm</a:t>
            </a:r>
            <a:r>
              <a:rPr lang="en-GB" dirty="0"/>
              <a:t> </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p:cNvGrpSpPr/>
          <p:nvPr/>
        </p:nvGrpSpPr>
        <p:grpSpPr>
          <a:xfrm>
            <a:off x="10100602" y="4834143"/>
            <a:ext cx="1561927" cy="1603313"/>
            <a:chOff x="8770513" y="572959"/>
            <a:chExt cx="2102744" cy="2102744"/>
          </a:xfrm>
        </p:grpSpPr>
        <p:pic>
          <p:nvPicPr>
            <p:cNvPr id="7" name="Picture 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8" name="Rectangle 7"/>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95957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srcRect l="25352" t="21206" r="7570" b="10967"/>
          <a:stretch/>
        </p:blipFill>
        <p:spPr>
          <a:xfrm>
            <a:off x="2195443" y="1116782"/>
            <a:ext cx="8178084" cy="4649273"/>
          </a:xfrm>
          <a:prstGeom prst="rect">
            <a:avLst/>
          </a:prstGeom>
        </p:spPr>
      </p:pic>
      <p:sp>
        <p:nvSpPr>
          <p:cNvPr id="3" name="Line Callout 1 2"/>
          <p:cNvSpPr/>
          <p:nvPr/>
        </p:nvSpPr>
        <p:spPr>
          <a:xfrm>
            <a:off x="7376672" y="267287"/>
            <a:ext cx="2785403" cy="1026941"/>
          </a:xfrm>
          <a:prstGeom prst="borderCallout1">
            <a:avLst>
              <a:gd name="adj1" fmla="val 37928"/>
              <a:gd name="adj2" fmla="val 758"/>
              <a:gd name="adj3" fmla="val 157706"/>
              <a:gd name="adj4" fmla="val -34293"/>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subject icons to visit the slide with more information.</a:t>
            </a:r>
            <a:endParaRPr lang="en-GB" b="1" dirty="0">
              <a:solidFill>
                <a:schemeClr val="tx1"/>
              </a:solidFill>
            </a:endParaRPr>
          </a:p>
        </p:txBody>
      </p:sp>
      <p:sp>
        <p:nvSpPr>
          <p:cNvPr id="4" name="Line Callout 1 3"/>
          <p:cNvSpPr/>
          <p:nvPr/>
        </p:nvSpPr>
        <p:spPr>
          <a:xfrm>
            <a:off x="9132789" y="5620041"/>
            <a:ext cx="2785403" cy="1026941"/>
          </a:xfrm>
          <a:prstGeom prst="borderCallout1">
            <a:avLst>
              <a:gd name="adj1" fmla="val 37928"/>
              <a:gd name="adj2" fmla="val 758"/>
              <a:gd name="adj3" fmla="val -121746"/>
              <a:gd name="adj4" fmla="val -48434"/>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text to visit the website of your task.</a:t>
            </a:r>
            <a:endParaRPr lang="en-GB" b="1" dirty="0">
              <a:solidFill>
                <a:schemeClr val="tx1"/>
              </a:solidFill>
            </a:endParaRPr>
          </a:p>
        </p:txBody>
      </p:sp>
      <p:sp>
        <p:nvSpPr>
          <p:cNvPr id="5" name="Line Callout 1 4"/>
          <p:cNvSpPr/>
          <p:nvPr/>
        </p:nvSpPr>
        <p:spPr>
          <a:xfrm>
            <a:off x="3966068" y="5725549"/>
            <a:ext cx="2785403" cy="1026941"/>
          </a:xfrm>
          <a:prstGeom prst="borderCallout1">
            <a:avLst>
              <a:gd name="adj1" fmla="val -1798"/>
              <a:gd name="adj2" fmla="val 67425"/>
              <a:gd name="adj3" fmla="val -76637"/>
              <a:gd name="adj4" fmla="val 8768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TV icon to visit BBC live lessons.</a:t>
            </a:r>
            <a:endParaRPr lang="en-GB" b="1" dirty="0">
              <a:solidFill>
                <a:schemeClr val="tx1"/>
              </a:solidFill>
            </a:endParaRPr>
          </a:p>
        </p:txBody>
      </p:sp>
      <p:sp>
        <p:nvSpPr>
          <p:cNvPr id="6" name="Line Callout 1 5"/>
          <p:cNvSpPr/>
          <p:nvPr/>
        </p:nvSpPr>
        <p:spPr>
          <a:xfrm>
            <a:off x="529112" y="2414477"/>
            <a:ext cx="1951234" cy="1026941"/>
          </a:xfrm>
          <a:prstGeom prst="borderCallout1">
            <a:avLst>
              <a:gd name="adj1" fmla="val 100942"/>
              <a:gd name="adj2" fmla="val 89683"/>
              <a:gd name="adj3" fmla="val 111825"/>
              <a:gd name="adj4" fmla="val 151797"/>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sticker to visit the slide with extra tasks.</a:t>
            </a:r>
            <a:endParaRPr lang="en-GB" b="1" dirty="0">
              <a:solidFill>
                <a:schemeClr val="tx1"/>
              </a:solidFill>
            </a:endParaRPr>
          </a:p>
        </p:txBody>
      </p:sp>
      <p:sp>
        <p:nvSpPr>
          <p:cNvPr id="7" name="Line Callout 2 6"/>
          <p:cNvSpPr/>
          <p:nvPr/>
        </p:nvSpPr>
        <p:spPr>
          <a:xfrm>
            <a:off x="10325686" y="2124222"/>
            <a:ext cx="1477108" cy="1477107"/>
          </a:xfrm>
          <a:prstGeom prst="borderCallout2">
            <a:avLst>
              <a:gd name="adj1" fmla="val 53988"/>
              <a:gd name="adj2" fmla="val 1191"/>
              <a:gd name="adj3" fmla="val 18750"/>
              <a:gd name="adj4" fmla="val -16667"/>
              <a:gd name="adj5" fmla="val 3928"/>
              <a:gd name="adj6" fmla="val -119048"/>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do these things daily.</a:t>
            </a:r>
            <a:endParaRPr lang="en-GB" dirty="0"/>
          </a:p>
        </p:txBody>
      </p:sp>
      <p:sp>
        <p:nvSpPr>
          <p:cNvPr id="8" name="Line Callout 2 7"/>
          <p:cNvSpPr/>
          <p:nvPr/>
        </p:nvSpPr>
        <p:spPr>
          <a:xfrm>
            <a:off x="10308014" y="366605"/>
            <a:ext cx="1477108" cy="1477107"/>
          </a:xfrm>
          <a:prstGeom prst="borderCallout2">
            <a:avLst>
              <a:gd name="adj1" fmla="val 60614"/>
              <a:gd name="adj2" fmla="val 842"/>
              <a:gd name="adj3" fmla="val 73613"/>
              <a:gd name="adj4" fmla="val -86312"/>
              <a:gd name="adj5" fmla="val 76068"/>
              <a:gd name="adj6" fmla="val -230167"/>
            </a:avLst>
          </a:prstGeom>
          <a:solidFill>
            <a:srgbClr val="FFFF00"/>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 would like you to choose from the subjects if you can.</a:t>
            </a:r>
            <a:endParaRPr lang="en-GB" dirty="0"/>
          </a:p>
        </p:txBody>
      </p:sp>
      <p:sp>
        <p:nvSpPr>
          <p:cNvPr id="9" name="Rectangle 8"/>
          <p:cNvSpPr/>
          <p:nvPr/>
        </p:nvSpPr>
        <p:spPr>
          <a:xfrm>
            <a:off x="2868484" y="262092"/>
            <a:ext cx="388298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 to use…</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Line Callout 1 10"/>
          <p:cNvSpPr/>
          <p:nvPr/>
        </p:nvSpPr>
        <p:spPr>
          <a:xfrm>
            <a:off x="6954593" y="5831059"/>
            <a:ext cx="2047740" cy="815923"/>
          </a:xfrm>
          <a:prstGeom prst="borderCallout1">
            <a:avLst>
              <a:gd name="adj1" fmla="val 3202"/>
              <a:gd name="adj2" fmla="val 22771"/>
              <a:gd name="adj3" fmla="val -60793"/>
              <a:gd name="adj4" fmla="val 38999"/>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the icon to visit the assembly menu.</a:t>
            </a:r>
            <a:endParaRPr lang="en-GB" b="1" dirty="0">
              <a:solidFill>
                <a:schemeClr val="tx1"/>
              </a:solidFill>
            </a:endParaRPr>
          </a:p>
        </p:txBody>
      </p:sp>
      <p:sp>
        <p:nvSpPr>
          <p:cNvPr id="13" name="Line Callout 1 12"/>
          <p:cNvSpPr/>
          <p:nvPr/>
        </p:nvSpPr>
        <p:spPr>
          <a:xfrm>
            <a:off x="973015" y="5753683"/>
            <a:ext cx="2785403" cy="1026941"/>
          </a:xfrm>
          <a:prstGeom prst="borderCallout1">
            <a:avLst>
              <a:gd name="adj1" fmla="val -1798"/>
              <a:gd name="adj2" fmla="val 67425"/>
              <a:gd name="adj3" fmla="val -70366"/>
              <a:gd name="adj4" fmla="val 162591"/>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Click on the Oak icon to visit The National Oak Academy website.</a:t>
            </a:r>
            <a:endParaRPr lang="en-GB" b="1" dirty="0">
              <a:solidFill>
                <a:schemeClr val="tx1"/>
              </a:solidFill>
            </a:endParaRPr>
          </a:p>
        </p:txBody>
      </p:sp>
      <p:sp>
        <p:nvSpPr>
          <p:cNvPr id="15" name="Line Callout 1 14"/>
          <p:cNvSpPr/>
          <p:nvPr/>
        </p:nvSpPr>
        <p:spPr>
          <a:xfrm>
            <a:off x="421301" y="3923016"/>
            <a:ext cx="1951234" cy="1026941"/>
          </a:xfrm>
          <a:prstGeom prst="borderCallout1">
            <a:avLst>
              <a:gd name="adj1" fmla="val 100942"/>
              <a:gd name="adj2" fmla="val 89683"/>
              <a:gd name="adj3" fmla="val 57899"/>
              <a:gd name="adj4" fmla="val 1300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reading page.</a:t>
            </a:r>
            <a:endParaRPr lang="en-GB" b="1" dirty="0">
              <a:solidFill>
                <a:schemeClr val="tx1"/>
              </a:solidFill>
            </a:endParaRPr>
          </a:p>
        </p:txBody>
      </p:sp>
      <p:sp>
        <p:nvSpPr>
          <p:cNvPr id="16" name="Line Callout 1 15"/>
          <p:cNvSpPr/>
          <p:nvPr/>
        </p:nvSpPr>
        <p:spPr>
          <a:xfrm>
            <a:off x="529112" y="671951"/>
            <a:ext cx="1951234" cy="1026941"/>
          </a:xfrm>
          <a:prstGeom prst="borderCallout1">
            <a:avLst>
              <a:gd name="adj1" fmla="val 100942"/>
              <a:gd name="adj2" fmla="val 89683"/>
              <a:gd name="adj3" fmla="val 165751"/>
              <a:gd name="adj4" fmla="val 139916"/>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Go to Mrs B’s video walkthroughs</a:t>
            </a:r>
            <a:endParaRPr lang="en-GB" b="1" dirty="0">
              <a:solidFill>
                <a:schemeClr val="tx1"/>
              </a:solidFill>
            </a:endParaRPr>
          </a:p>
        </p:txBody>
      </p:sp>
    </p:spTree>
    <p:extLst>
      <p:ext uri="{BB962C8B-B14F-4D97-AF65-F5344CB8AC3E}">
        <p14:creationId xmlns:p14="http://schemas.microsoft.com/office/powerpoint/2010/main" val="1584480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30103" y="842538"/>
            <a:ext cx="5186759" cy="5217541"/>
            <a:chOff x="6123665" y="578144"/>
            <a:chExt cx="5668285" cy="5481731"/>
          </a:xfrm>
        </p:grpSpPr>
        <p:grpSp>
          <p:nvGrpSpPr>
            <p:cNvPr id="4" name="Group 3"/>
            <p:cNvGrpSpPr/>
            <p:nvPr/>
          </p:nvGrpSpPr>
          <p:grpSpPr>
            <a:xfrm>
              <a:off x="7046174" y="578144"/>
              <a:ext cx="4233115" cy="5481731"/>
              <a:chOff x="7046174" y="578348"/>
              <a:chExt cx="4233115" cy="5481731"/>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6174" y="578348"/>
                <a:ext cx="4233115" cy="5481731"/>
              </a:xfrm>
              <a:prstGeom prst="rect">
                <a:avLst/>
              </a:prstGeom>
            </p:spPr>
          </p:pic>
          <p:sp>
            <p:nvSpPr>
              <p:cNvPr id="9" name="Rectangle 8"/>
              <p:cNvSpPr/>
              <p:nvPr/>
            </p:nvSpPr>
            <p:spPr>
              <a:xfrm>
                <a:off x="7296150" y="18288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0" name="Rectangle 9"/>
              <p:cNvSpPr/>
              <p:nvPr/>
            </p:nvSpPr>
            <p:spPr>
              <a:xfrm>
                <a:off x="7296150" y="310966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Rectangle 10"/>
              <p:cNvSpPr/>
              <p:nvPr/>
            </p:nvSpPr>
            <p:spPr>
              <a:xfrm>
                <a:off x="7296150" y="3763594"/>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Rectangle 11"/>
              <p:cNvSpPr/>
              <p:nvPr/>
            </p:nvSpPr>
            <p:spPr>
              <a:xfrm>
                <a:off x="7296150" y="4434497"/>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7296150" y="5105400"/>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7296150" y="2438761"/>
                <a:ext cx="457200" cy="419100"/>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7" name="Rectangle 16"/>
            <p:cNvSpPr/>
            <p:nvPr/>
          </p:nvSpPr>
          <p:spPr>
            <a:xfrm>
              <a:off x="6847565" y="3153227"/>
              <a:ext cx="4944385" cy="549713"/>
            </a:xfrm>
            <a:prstGeom prst="rect">
              <a:avLst/>
            </a:prstGeom>
            <a:noFill/>
          </p:spPr>
          <p:txBody>
            <a:bodyPr wrap="square" lIns="91440" tIns="45720" rIns="91440" bIns="45720">
              <a:spAutoFit/>
            </a:bodyPr>
            <a:lstStyle/>
            <a:p>
              <a:pPr algn="ctr"/>
              <a:r>
                <a:rPr lang="en-US" sz="2800" b="0" cap="none" spc="0" dirty="0" smtClean="0">
                  <a:ln w="0"/>
                  <a:solidFill>
                    <a:schemeClr val="tx1"/>
                  </a:solidFill>
                  <a:effectLst>
                    <a:outerShdw blurRad="38100" dist="19050" dir="2700000" algn="tl" rotWithShape="0">
                      <a:schemeClr val="dk1">
                        <a:alpha val="40000"/>
                      </a:schemeClr>
                    </a:outerShdw>
                  </a:effectLst>
                </a:rPr>
                <a:t> </a:t>
              </a:r>
              <a:r>
                <a:rPr lang="en-US" sz="2800" b="0" cap="none" spc="0" dirty="0" smtClean="0">
                  <a:ln w="0"/>
                  <a:solidFill>
                    <a:schemeClr val="tx1"/>
                  </a:solidFill>
                  <a:effectLst>
                    <a:outerShdw blurRad="38100" dist="19050" dir="2700000" algn="tl" rotWithShape="0">
                      <a:schemeClr val="dk1">
                        <a:alpha val="40000"/>
                      </a:schemeClr>
                    </a:outerShdw>
                  </a:effectLst>
                  <a:hlinkClick r:id="rId3"/>
                </a:rPr>
                <a:t>Morning Challenge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6447515" y="1766119"/>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4"/>
                </a:rPr>
                <a:t>Times Tables</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6447515" y="2478231"/>
              <a:ext cx="4944385" cy="549713"/>
            </a:xfrm>
            <a:prstGeom prst="rect">
              <a:avLst/>
            </a:prstGeom>
            <a:noFill/>
          </p:spPr>
          <p:txBody>
            <a:bodyPr wrap="square" lIns="91440" tIns="45720" rIns="91440" bIns="45720">
              <a:spAutoFit/>
            </a:bodyPr>
            <a:lstStyle/>
            <a:p>
              <a:pPr algn="ctr"/>
              <a:r>
                <a:rPr lang="en-US" sz="2800" b="0" cap="none" spc="0" dirty="0" err="1" smtClean="0">
                  <a:ln w="0"/>
                  <a:solidFill>
                    <a:schemeClr val="tx1"/>
                  </a:solidFill>
                  <a:effectLst>
                    <a:outerShdw blurRad="38100" dist="19050" dir="2700000" algn="tl" rotWithShape="0">
                      <a:schemeClr val="dk1">
                        <a:alpha val="40000"/>
                      </a:schemeClr>
                    </a:outerShdw>
                  </a:effectLst>
                  <a:hlinkClick r:id="rId5"/>
                </a:rPr>
                <a:t>Maths</a:t>
              </a:r>
              <a:r>
                <a:rPr lang="en-US" sz="2800" b="0" cap="none" spc="0" dirty="0" smtClean="0">
                  <a:ln w="0"/>
                  <a:solidFill>
                    <a:schemeClr val="tx1"/>
                  </a:solidFill>
                  <a:effectLst>
                    <a:outerShdw blurRad="38100" dist="19050" dir="2700000" algn="tl" rotWithShape="0">
                      <a:schemeClr val="dk1">
                        <a:alpha val="40000"/>
                      </a:schemeClr>
                    </a:outerShdw>
                  </a:effectLst>
                  <a:hlinkClick r:id="rId5"/>
                </a:rPr>
                <a:t> online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6494230" y="3788067"/>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6"/>
                </a:rPr>
                <a:t>Spelling Frame</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6123665" y="5065166"/>
              <a:ext cx="4944385" cy="549713"/>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hlinkClick r:id="rId7"/>
                </a:rPr>
                <a:t>Reading</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6437080" y="4422907"/>
              <a:ext cx="4944385" cy="1002418"/>
            </a:xfrm>
            <a:prstGeom prst="rect">
              <a:avLst/>
            </a:prstGeom>
            <a:noFill/>
          </p:spPr>
          <p:txBody>
            <a:bodyPr wrap="square" lIns="91440" tIns="45720" rIns="91440" bIns="45720">
              <a:spAutoFit/>
            </a:bodyPr>
            <a:lstStyle/>
            <a:p>
              <a:pPr algn="ctr"/>
              <a:r>
                <a:rPr lang="en-US" sz="2800" dirty="0" smtClean="0">
                  <a:ln w="0"/>
                  <a:effectLst>
                    <a:outerShdw blurRad="38100" dist="19050" dir="2700000" algn="tl" rotWithShape="0">
                      <a:schemeClr val="dk1">
                        <a:alpha val="40000"/>
                      </a:schemeClr>
                    </a:outerShdw>
                  </a:effectLst>
                </a:rPr>
                <a:t>English </a:t>
              </a:r>
              <a:r>
                <a:rPr lang="en-US" sz="2800" dirty="0" smtClean="0">
                  <a:ln w="0"/>
                  <a:effectLst>
                    <a:outerShdw blurRad="38100" dist="19050" dir="2700000" algn="tl" rotWithShape="0">
                      <a:schemeClr val="dk1">
                        <a:alpha val="40000"/>
                      </a:schemeClr>
                    </a:outerShdw>
                  </a:effectLst>
                  <a:hlinkClick r:id="rId8"/>
                </a:rPr>
                <a:t>Y5</a:t>
              </a:r>
              <a:r>
                <a:rPr lang="en-US" sz="2800" dirty="0" smtClean="0">
                  <a:ln w="0"/>
                  <a:effectLst>
                    <a:outerShdw blurRad="38100" dist="19050" dir="2700000" algn="tl" rotWithShape="0">
                      <a:schemeClr val="dk1">
                        <a:alpha val="40000"/>
                      </a:schemeClr>
                    </a:outerShdw>
                  </a:effectLst>
                </a:rPr>
                <a:t> </a:t>
              </a:r>
              <a:r>
                <a:rPr lang="en-US" sz="2800" dirty="0" smtClean="0">
                  <a:ln w="0"/>
                  <a:effectLst>
                    <a:outerShdw blurRad="38100" dist="19050" dir="2700000" algn="tl" rotWithShape="0">
                      <a:schemeClr val="dk1">
                        <a:alpha val="40000"/>
                      </a:schemeClr>
                    </a:outerShdw>
                  </a:effectLst>
                  <a:hlinkClick r:id="rId9"/>
                </a:rPr>
                <a:t>Y4</a:t>
              </a:r>
              <a:endParaRPr lang="en-US" sz="2800" dirty="0" smtClean="0">
                <a:ln w="0"/>
                <a:effectLst>
                  <a:outerShdw blurRad="38100" dist="19050" dir="2700000" algn="tl" rotWithShape="0">
                    <a:schemeClr val="dk1">
                      <a:alpha val="40000"/>
                    </a:schemeClr>
                  </a:outerShdw>
                </a:effectLst>
              </a:endParaRPr>
            </a:p>
            <a:p>
              <a:pPr algn="ctr"/>
              <a:endParaRPr lang="en-US" sz="2800" b="0" cap="none" spc="0" dirty="0">
                <a:ln w="0"/>
                <a:solidFill>
                  <a:schemeClr val="tx1"/>
                </a:solidFill>
                <a:effectLst>
                  <a:outerShdw blurRad="38100" dist="19050" dir="2700000" algn="tl" rotWithShape="0">
                    <a:schemeClr val="dk1">
                      <a:alpha val="40000"/>
                    </a:schemeClr>
                  </a:outerShdw>
                </a:effectLst>
              </a:endParaRPr>
            </a:p>
          </p:txBody>
        </p:sp>
      </p:gr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54684" y="4173897"/>
            <a:ext cx="2531058" cy="2531058"/>
          </a:xfrm>
          <a:prstGeom prst="rect">
            <a:avLst/>
          </a:prstGeom>
        </p:spPr>
      </p:pic>
      <p:grpSp>
        <p:nvGrpSpPr>
          <p:cNvPr id="64" name="Group 63"/>
          <p:cNvGrpSpPr/>
          <p:nvPr/>
        </p:nvGrpSpPr>
        <p:grpSpPr>
          <a:xfrm>
            <a:off x="7611717" y="646973"/>
            <a:ext cx="3837430" cy="1485074"/>
            <a:chOff x="7611717" y="646973"/>
            <a:chExt cx="3837430" cy="1485074"/>
          </a:xfrm>
        </p:grpSpPr>
        <p:sp>
          <p:nvSpPr>
            <p:cNvPr id="45" name="Horizontal Scroll 44"/>
            <p:cNvSpPr/>
            <p:nvPr/>
          </p:nvSpPr>
          <p:spPr>
            <a:xfrm>
              <a:off x="7611717" y="646973"/>
              <a:ext cx="3542741" cy="1274835"/>
            </a:xfrm>
            <a:prstGeom prst="horizontalScroll">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3200" dirty="0" smtClean="0">
                  <a:latin typeface="Broadway" panose="04040905080B02020502" pitchFamily="82" charset="0"/>
                </a:rPr>
                <a:t>Daily tasks</a:t>
              </a:r>
              <a:endParaRPr lang="en-GB" sz="3200" dirty="0">
                <a:latin typeface="Broadway" panose="04040905080B02020502" pitchFamily="82" charset="0"/>
              </a:endParaRPr>
            </a:p>
          </p:txBody>
        </p:sp>
        <p:pic>
          <p:nvPicPr>
            <p:cNvPr id="44" name="Picture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5084" y="797984"/>
              <a:ext cx="1334063" cy="1334063"/>
            </a:xfrm>
            <a:prstGeom prst="rect">
              <a:avLst/>
            </a:prstGeom>
          </p:spPr>
        </p:pic>
      </p:grpSp>
      <p:grpSp>
        <p:nvGrpSpPr>
          <p:cNvPr id="55" name="Group 54"/>
          <p:cNvGrpSpPr/>
          <p:nvPr/>
        </p:nvGrpSpPr>
        <p:grpSpPr>
          <a:xfrm>
            <a:off x="5193394" y="2222261"/>
            <a:ext cx="2718770" cy="2732364"/>
            <a:chOff x="5193394" y="2222261"/>
            <a:chExt cx="2718770" cy="2732364"/>
          </a:xfrm>
        </p:grpSpPr>
        <p:grpSp>
          <p:nvGrpSpPr>
            <p:cNvPr id="48" name="Group 47"/>
            <p:cNvGrpSpPr/>
            <p:nvPr/>
          </p:nvGrpSpPr>
          <p:grpSpPr>
            <a:xfrm>
              <a:off x="5193394" y="2222261"/>
              <a:ext cx="2718770" cy="2732364"/>
              <a:chOff x="4941487" y="3688522"/>
              <a:chExt cx="2718770" cy="2732364"/>
            </a:xfrm>
          </p:grpSpPr>
          <p:pic>
            <p:nvPicPr>
              <p:cNvPr id="30" name="Pictur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40" name="Picture 39">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54" name="TextBox 5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grpSp>
        <p:nvGrpSpPr>
          <p:cNvPr id="59" name="Group 58"/>
          <p:cNvGrpSpPr/>
          <p:nvPr/>
        </p:nvGrpSpPr>
        <p:grpSpPr>
          <a:xfrm rot="20917006">
            <a:off x="2647700" y="2611902"/>
            <a:ext cx="3992315" cy="3546628"/>
            <a:chOff x="3099409" y="3386964"/>
            <a:chExt cx="3992315" cy="3546628"/>
          </a:xfrm>
        </p:grpSpPr>
        <p:grpSp>
          <p:nvGrpSpPr>
            <p:cNvPr id="38" name="Group 37"/>
            <p:cNvGrpSpPr/>
            <p:nvPr/>
          </p:nvGrpSpPr>
          <p:grpSpPr>
            <a:xfrm>
              <a:off x="3099409" y="3386964"/>
              <a:ext cx="3992315" cy="3546628"/>
              <a:chOff x="4250978" y="-156905"/>
              <a:chExt cx="4314790" cy="3807665"/>
            </a:xfrm>
          </p:grpSpPr>
          <p:pic>
            <p:nvPicPr>
              <p:cNvPr id="31" name="Picture 3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37" name="Picture 36">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56" name="TextBox 55"/>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grpSp>
        <p:nvGrpSpPr>
          <p:cNvPr id="58" name="Group 57"/>
          <p:cNvGrpSpPr/>
          <p:nvPr/>
        </p:nvGrpSpPr>
        <p:grpSpPr>
          <a:xfrm>
            <a:off x="1835826" y="3946276"/>
            <a:ext cx="2801695" cy="2860478"/>
            <a:chOff x="2254014" y="3819408"/>
            <a:chExt cx="2801695" cy="2860478"/>
          </a:xfrm>
        </p:grpSpPr>
        <p:grpSp>
          <p:nvGrpSpPr>
            <p:cNvPr id="47" name="Group 46"/>
            <p:cNvGrpSpPr/>
            <p:nvPr/>
          </p:nvGrpSpPr>
          <p:grpSpPr>
            <a:xfrm>
              <a:off x="2254014" y="3819408"/>
              <a:ext cx="2801695" cy="2860478"/>
              <a:chOff x="2528440" y="3399799"/>
              <a:chExt cx="3106162" cy="3106162"/>
            </a:xfrm>
          </p:grpSpPr>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41" name="Picture 40">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57" name="TextBox 56"/>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grpSp>
        <p:nvGrpSpPr>
          <p:cNvPr id="63" name="Group 62"/>
          <p:cNvGrpSpPr/>
          <p:nvPr/>
        </p:nvGrpSpPr>
        <p:grpSpPr>
          <a:xfrm>
            <a:off x="5289442" y="263461"/>
            <a:ext cx="2464014" cy="2441856"/>
            <a:chOff x="5289442" y="263461"/>
            <a:chExt cx="2464014" cy="2441856"/>
          </a:xfrm>
        </p:grpSpPr>
        <p:grpSp>
          <p:nvGrpSpPr>
            <p:cNvPr id="61" name="Group 60"/>
            <p:cNvGrpSpPr/>
            <p:nvPr/>
          </p:nvGrpSpPr>
          <p:grpSpPr>
            <a:xfrm>
              <a:off x="5289442" y="263461"/>
              <a:ext cx="2464014" cy="2441856"/>
              <a:chOff x="5289442" y="263461"/>
              <a:chExt cx="2464014" cy="2441856"/>
            </a:xfrm>
          </p:grpSpPr>
          <p:pic>
            <p:nvPicPr>
              <p:cNvPr id="51" name="Picture 5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89442" y="263461"/>
                <a:ext cx="2464014" cy="2441856"/>
              </a:xfrm>
              <a:prstGeom prst="rect">
                <a:avLst/>
              </a:prstGeom>
            </p:spPr>
          </p:pic>
          <p:pic>
            <p:nvPicPr>
              <p:cNvPr id="60" name="Picture 59">
                <a:hlinkClick r:id="rId22" action="ppaction://hlinksldjump"/>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699145" y="720660"/>
                <a:ext cx="1575581" cy="1181686"/>
              </a:xfrm>
              <a:prstGeom prst="rect">
                <a:avLst/>
              </a:prstGeom>
            </p:spPr>
          </p:pic>
        </p:grpSp>
        <p:sp>
          <p:nvSpPr>
            <p:cNvPr id="62" name="TextBox 61"/>
            <p:cNvSpPr txBox="1"/>
            <p:nvPr/>
          </p:nvSpPr>
          <p:spPr>
            <a:xfrm>
              <a:off x="5773252" y="1873937"/>
              <a:ext cx="1567464" cy="369332"/>
            </a:xfrm>
            <a:prstGeom prst="rect">
              <a:avLst/>
            </a:prstGeom>
            <a:noFill/>
          </p:spPr>
          <p:txBody>
            <a:bodyPr wrap="square" rtlCol="0">
              <a:spAutoFit/>
            </a:bodyPr>
            <a:lstStyle/>
            <a:p>
              <a:r>
                <a:rPr lang="en-GB" b="1" dirty="0" smtClean="0">
                  <a:latin typeface="Segoe Print" panose="02000600000000000000" pitchFamily="2" charset="0"/>
                </a:rPr>
                <a:t>Computing</a:t>
              </a:r>
              <a:endParaRPr lang="en-GB" b="1" dirty="0">
                <a:latin typeface="Segoe Print" panose="02000600000000000000" pitchFamily="2" charset="0"/>
              </a:endParaRPr>
            </a:p>
          </p:txBody>
        </p:sp>
      </p:grpSp>
      <p:pic>
        <p:nvPicPr>
          <p:cNvPr id="65" name="Picture 6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rot="3212584">
            <a:off x="8916468" y="452694"/>
            <a:ext cx="595595" cy="571771"/>
          </a:xfrm>
          <a:prstGeom prst="rect">
            <a:avLst/>
          </a:prstGeom>
        </p:spPr>
      </p:pic>
      <p:pic>
        <p:nvPicPr>
          <p:cNvPr id="67" name="Picture 66">
            <a:hlinkClick r:id="rId25" action="ppaction://hlinksldjump"/>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20844999">
            <a:off x="1947086" y="2786438"/>
            <a:ext cx="1306169" cy="1306169"/>
          </a:xfrm>
          <a:prstGeom prst="ellipse">
            <a:avLst/>
          </a:prstGeom>
        </p:spPr>
      </p:pic>
      <p:pic>
        <p:nvPicPr>
          <p:cNvPr id="68" name="Picture 67">
            <a:hlinkClick r:id="rId27"/>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803675" y="4562530"/>
            <a:ext cx="1844082" cy="1844082"/>
          </a:xfrm>
          <a:prstGeom prst="rect">
            <a:avLst/>
          </a:prstGeom>
        </p:spPr>
      </p:pic>
      <p:sp>
        <p:nvSpPr>
          <p:cNvPr id="69" name="TextBox 68"/>
          <p:cNvSpPr txBox="1"/>
          <p:nvPr/>
        </p:nvSpPr>
        <p:spPr>
          <a:xfrm>
            <a:off x="6192834" y="5606280"/>
            <a:ext cx="1136012" cy="523220"/>
          </a:xfrm>
          <a:prstGeom prst="rect">
            <a:avLst/>
          </a:prstGeom>
          <a:noFill/>
        </p:spPr>
        <p:txBody>
          <a:bodyPr wrap="square" rtlCol="0">
            <a:spAutoFit/>
          </a:bodyPr>
          <a:lstStyle/>
          <a:p>
            <a:r>
              <a:rPr lang="en-GB" sz="2800" b="1" dirty="0" smtClean="0">
                <a:latin typeface="Segoe Print" panose="02000600000000000000" pitchFamily="2" charset="0"/>
              </a:rPr>
              <a:t>BBC</a:t>
            </a:r>
            <a:endParaRPr lang="en-GB" sz="2800" b="1" dirty="0">
              <a:latin typeface="Segoe Print" panose="02000600000000000000" pitchFamily="2" charset="0"/>
            </a:endParaRPr>
          </a:p>
        </p:txBody>
      </p:sp>
      <p:pic>
        <p:nvPicPr>
          <p:cNvPr id="8" name="Picture 7">
            <a:hlinkClick r:id="rId29"/>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503169" y="5079231"/>
            <a:ext cx="1630529" cy="1630529"/>
          </a:xfrm>
          <a:prstGeom prst="rect">
            <a:avLst/>
          </a:prstGeom>
        </p:spPr>
      </p:pic>
      <p:pic>
        <p:nvPicPr>
          <p:cNvPr id="16" name="Picture 15">
            <a:hlinkClick r:id="rId31"/>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53456" y="5795215"/>
            <a:ext cx="1585518" cy="837873"/>
          </a:xfrm>
          <a:prstGeom prst="rect">
            <a:avLst/>
          </a:prstGeom>
        </p:spPr>
      </p:pic>
      <p:pic>
        <p:nvPicPr>
          <p:cNvPr id="4098" name="Picture 2" descr="bookworm">
            <a:hlinkClick r:id="rId33" action="ppaction://hlinksldjump"/>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6278" y="4373427"/>
            <a:ext cx="2084286" cy="20842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you got it boss">
            <a:hlinkClick r:id="rId35" action="ppaction://hlinksldjump"/>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9435" y="201648"/>
            <a:ext cx="2601293" cy="26012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920095" y="454738"/>
            <a:ext cx="2733053" cy="2778302"/>
            <a:chOff x="2118329" y="-786463"/>
            <a:chExt cx="2733053" cy="2778302"/>
          </a:xfrm>
        </p:grpSpPr>
        <p:grpSp>
          <p:nvGrpSpPr>
            <p:cNvPr id="3" name="Group 2"/>
            <p:cNvGrpSpPr/>
            <p:nvPr/>
          </p:nvGrpSpPr>
          <p:grpSpPr>
            <a:xfrm>
              <a:off x="2118329" y="-786463"/>
              <a:ext cx="2733053" cy="2778302"/>
              <a:chOff x="2992663" y="330562"/>
              <a:chExt cx="2733053" cy="2778302"/>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2663" y="330562"/>
                <a:ext cx="2733053" cy="2778302"/>
              </a:xfrm>
              <a:prstGeom prst="rect">
                <a:avLst/>
              </a:prstGeom>
            </p:spPr>
          </p:pic>
          <p:pic>
            <p:nvPicPr>
              <p:cNvPr id="2" name="Picture 1">
                <a:hlinkClick r:id="rId37" action="ppaction://hlinksldjump"/>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rot="20883009">
                <a:off x="3178779" y="992317"/>
                <a:ext cx="2163164" cy="1291243"/>
              </a:xfrm>
              <a:prstGeom prst="rect">
                <a:avLst/>
              </a:prstGeom>
            </p:spPr>
          </p:pic>
        </p:grpSp>
        <p:sp>
          <p:nvSpPr>
            <p:cNvPr id="52" name="TextBox 51"/>
            <p:cNvSpPr txBox="1"/>
            <p:nvPr/>
          </p:nvSpPr>
          <p:spPr>
            <a:xfrm rot="21298157">
              <a:off x="2933511" y="1122290"/>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pic>
        <p:nvPicPr>
          <p:cNvPr id="66" name="Picture 65">
            <a:hlinkClick r:id="rId39"/>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86550" y="2418325"/>
            <a:ext cx="1258750" cy="1258750"/>
          </a:xfrm>
          <a:prstGeom prst="rect">
            <a:avLst/>
          </a:prstGeom>
        </p:spPr>
      </p:pic>
      <p:pic>
        <p:nvPicPr>
          <p:cNvPr id="70" name="Picture 69">
            <a:hlinkClick r:id="rId41"/>
          </p:cNvPr>
          <p:cNvPicPr>
            <a:picLocks noChangeAspect="1"/>
          </p:cNvPicPr>
          <p:nvPr/>
        </p:nvPicPr>
        <p:blipFill rotWithShape="1">
          <a:blip r:embed="rId42" cstate="print">
            <a:extLst>
              <a:ext uri="{28A0092B-C50C-407E-A947-70E740481C1C}">
                <a14:useLocalDpi xmlns:a14="http://schemas.microsoft.com/office/drawing/2010/main" val="0"/>
              </a:ext>
            </a:extLst>
          </a:blip>
          <a:srcRect l="15044" t="18103" r="14773" b="27739"/>
          <a:stretch/>
        </p:blipFill>
        <p:spPr>
          <a:xfrm>
            <a:off x="778522" y="3632840"/>
            <a:ext cx="1077936" cy="831818"/>
          </a:xfrm>
          <a:prstGeom prst="rect">
            <a:avLst/>
          </a:prstGeom>
        </p:spPr>
      </p:pic>
    </p:spTree>
    <p:extLst>
      <p:ext uri="{BB962C8B-B14F-4D97-AF65-F5344CB8AC3E}">
        <p14:creationId xmlns:p14="http://schemas.microsoft.com/office/powerpoint/2010/main" val="89085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416739">
            <a:off x="818342" y="534138"/>
            <a:ext cx="2718770" cy="2732364"/>
            <a:chOff x="5193394" y="2222261"/>
            <a:chExt cx="2718770" cy="2732364"/>
          </a:xfrm>
        </p:grpSpPr>
        <p:grpSp>
          <p:nvGrpSpPr>
            <p:cNvPr id="3" name="Group 2"/>
            <p:cNvGrpSpPr/>
            <p:nvPr/>
          </p:nvGrpSpPr>
          <p:grpSpPr>
            <a:xfrm>
              <a:off x="5193394" y="2222261"/>
              <a:ext cx="2718770" cy="2732364"/>
              <a:chOff x="4941487" y="3688522"/>
              <a:chExt cx="2718770" cy="2732364"/>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487" y="3688522"/>
                <a:ext cx="2718770" cy="273236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05316">
                <a:off x="5512124" y="4341710"/>
                <a:ext cx="1609332" cy="1299845"/>
              </a:xfrm>
              <a:prstGeom prst="rect">
                <a:avLst/>
              </a:prstGeom>
            </p:spPr>
          </p:pic>
        </p:grpSp>
        <p:sp>
          <p:nvSpPr>
            <p:cNvPr id="4" name="TextBox 3"/>
            <p:cNvSpPr txBox="1"/>
            <p:nvPr/>
          </p:nvSpPr>
          <p:spPr>
            <a:xfrm rot="21182588">
              <a:off x="5939388" y="4141387"/>
              <a:ext cx="1449286" cy="461665"/>
            </a:xfrm>
            <a:prstGeom prst="rect">
              <a:avLst/>
            </a:prstGeom>
            <a:noFill/>
          </p:spPr>
          <p:txBody>
            <a:bodyPr wrap="square" rtlCol="0">
              <a:spAutoFit/>
            </a:bodyPr>
            <a:lstStyle/>
            <a:p>
              <a:r>
                <a:rPr lang="en-GB" sz="2400" b="1" dirty="0" smtClean="0">
                  <a:latin typeface="Segoe Print" panose="02000600000000000000" pitchFamily="2" charset="0"/>
                </a:rPr>
                <a:t>French</a:t>
              </a:r>
              <a:endParaRPr lang="en-GB" sz="2400" b="1" dirty="0">
                <a:latin typeface="Segoe Print" panose="02000600000000000000" pitchFamily="2" charset="0"/>
              </a:endParaRPr>
            </a:p>
          </p:txBody>
        </p:sp>
      </p:grpSp>
      <p:sp>
        <p:nvSpPr>
          <p:cNvPr id="7" name="Rectangle 6"/>
          <p:cNvSpPr/>
          <p:nvPr/>
        </p:nvSpPr>
        <p:spPr>
          <a:xfrm>
            <a:off x="869170" y="3140808"/>
            <a:ext cx="10502875" cy="2031325"/>
          </a:xfrm>
          <a:prstGeom prst="rect">
            <a:avLst/>
          </a:prstGeom>
          <a:solidFill>
            <a:schemeClr val="tx2">
              <a:lumMod val="20000"/>
              <a:lumOff val="80000"/>
            </a:schemeClr>
          </a:solidFill>
        </p:spPr>
        <p:txBody>
          <a:bodyPr wrap="square">
            <a:spAutoFit/>
          </a:bodyPr>
          <a:lstStyle/>
          <a:p>
            <a:r>
              <a:rPr lang="en-GB" dirty="0">
                <a:hlinkClick r:id="rId4"/>
              </a:rPr>
              <a:t>https://</a:t>
            </a:r>
            <a:r>
              <a:rPr lang="en-GB" dirty="0" smtClean="0">
                <a:hlinkClick r:id="rId4"/>
              </a:rPr>
              <a:t>www.bbc.co.uk/bitesize/subjects/z39d7ty</a:t>
            </a:r>
            <a:endParaRPr lang="en-GB" dirty="0" smtClean="0"/>
          </a:p>
          <a:p>
            <a:endParaRPr lang="en-GB" dirty="0" smtClean="0"/>
          </a:p>
          <a:p>
            <a:r>
              <a:rPr lang="en-GB" dirty="0" smtClean="0"/>
              <a:t>We are looking at animals in French this week. Check the </a:t>
            </a:r>
            <a:r>
              <a:rPr lang="en-GB" dirty="0" err="1" smtClean="0"/>
              <a:t>dropbox</a:t>
            </a:r>
            <a:r>
              <a:rPr lang="en-GB" dirty="0" smtClean="0"/>
              <a:t> link for some worksheets which you can copy out onto paper, complete in the document or print (Whichever suits you).</a:t>
            </a:r>
          </a:p>
          <a:p>
            <a:r>
              <a:rPr lang="en-GB" dirty="0">
                <a:hlinkClick r:id="rId5"/>
              </a:rPr>
              <a:t>https://</a:t>
            </a:r>
            <a:r>
              <a:rPr lang="en-GB" dirty="0" smtClean="0">
                <a:hlinkClick r:id="rId5"/>
              </a:rPr>
              <a:t>www.youtube.com/watch?v=OLUrufz-RRA</a:t>
            </a:r>
            <a:r>
              <a:rPr lang="en-GB" dirty="0" smtClean="0"/>
              <a:t> This video will help you with the pronunciation of the French words.</a:t>
            </a:r>
            <a:endParaRPr lang="en-GB" dirty="0"/>
          </a:p>
          <a:p>
            <a:endParaRPr lang="en-GB" dirty="0"/>
          </a:p>
        </p:txBody>
      </p:sp>
      <p:grpSp>
        <p:nvGrpSpPr>
          <p:cNvPr id="11" name="Group 10"/>
          <p:cNvGrpSpPr/>
          <p:nvPr/>
        </p:nvGrpSpPr>
        <p:grpSpPr>
          <a:xfrm>
            <a:off x="10071279" y="4737915"/>
            <a:ext cx="1561927" cy="1603313"/>
            <a:chOff x="8770513" y="572959"/>
            <a:chExt cx="2102744" cy="2102744"/>
          </a:xfrm>
        </p:grpSpPr>
        <p:pic>
          <p:nvPicPr>
            <p:cNvPr id="9" name="Picture 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886435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349609"/>
            <a:ext cx="4128700" cy="3267160"/>
            <a:chOff x="-452627" y="2466447"/>
            <a:chExt cx="4367934" cy="3854563"/>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7" y="2466447"/>
              <a:ext cx="4367934" cy="38545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601" y="3407087"/>
              <a:ext cx="1783591" cy="1918604"/>
            </a:xfrm>
            <a:prstGeom prst="rect">
              <a:avLst/>
            </a:prstGeom>
          </p:spPr>
        </p:pic>
        <p:sp>
          <p:nvSpPr>
            <p:cNvPr id="5" name="TextBox 4"/>
            <p:cNvSpPr txBox="1"/>
            <p:nvPr/>
          </p:nvSpPr>
          <p:spPr>
            <a:xfrm>
              <a:off x="606495" y="3312861"/>
              <a:ext cx="1756568" cy="1089336"/>
            </a:xfrm>
            <a:prstGeom prst="rect">
              <a:avLst/>
            </a:prstGeom>
            <a:noFill/>
          </p:spPr>
          <p:txBody>
            <a:bodyPr wrap="square" rtlCol="0">
              <a:spAutoFit/>
            </a:bodyPr>
            <a:lstStyle/>
            <a:p>
              <a:r>
                <a:rPr lang="en-GB" b="1" dirty="0" smtClean="0">
                  <a:latin typeface="Segoe Print" panose="02000600000000000000" pitchFamily="2" charset="0"/>
                </a:rPr>
                <a:t>Remember to stay active!</a:t>
              </a:r>
              <a:endParaRPr lang="en-GB" b="1" dirty="0">
                <a:latin typeface="Segoe Print" panose="02000600000000000000" pitchFamily="2" charset="0"/>
              </a:endParaRPr>
            </a:p>
          </p:txBody>
        </p:sp>
      </p:grpSp>
      <p:graphicFrame>
        <p:nvGraphicFramePr>
          <p:cNvPr id="7" name="Table 6"/>
          <p:cNvGraphicFramePr>
            <a:graphicFrameLocks noGrp="1"/>
          </p:cNvGraphicFramePr>
          <p:nvPr>
            <p:extLst>
              <p:ext uri="{D42A27DB-BD31-4B8C-83A1-F6EECF244321}">
                <p14:modId xmlns:p14="http://schemas.microsoft.com/office/powerpoint/2010/main" val="2523628303"/>
              </p:ext>
            </p:extLst>
          </p:nvPr>
        </p:nvGraphicFramePr>
        <p:xfrm>
          <a:off x="3446584" y="645031"/>
          <a:ext cx="6521663" cy="5484614"/>
        </p:xfrm>
        <a:graphic>
          <a:graphicData uri="http://schemas.openxmlformats.org/drawingml/2006/table">
            <a:tbl>
              <a:tblPr>
                <a:tableStyleId>{5C22544A-7EE6-4342-B048-85BDC9FD1C3A}</a:tableStyleId>
              </a:tblPr>
              <a:tblGrid>
                <a:gridCol w="6521663">
                  <a:extLst>
                    <a:ext uri="{9D8B030D-6E8A-4147-A177-3AD203B41FA5}">
                      <a16:colId xmlns:a16="http://schemas.microsoft.com/office/drawing/2014/main" val="20000"/>
                    </a:ext>
                  </a:extLst>
                </a:gridCol>
              </a:tblGrid>
              <a:tr h="5484614">
                <a:tc>
                  <a:txBody>
                    <a:bodyPr/>
                    <a:lstStyle/>
                    <a:p>
                      <a:pPr>
                        <a:lnSpc>
                          <a:spcPct val="107000"/>
                        </a:lnSpc>
                        <a:spcAft>
                          <a:spcPts val="0"/>
                        </a:spcAft>
                      </a:pPr>
                      <a:r>
                        <a:rPr lang="en-GB" sz="1600" dirty="0">
                          <a:effectLst/>
                        </a:rPr>
                        <a:t> </a:t>
                      </a:r>
                    </a:p>
                    <a:p>
                      <a:pPr>
                        <a:lnSpc>
                          <a:spcPct val="107000"/>
                        </a:lnSpc>
                        <a:spcAft>
                          <a:spcPts val="0"/>
                        </a:spcAft>
                      </a:pPr>
                      <a:r>
                        <a:rPr lang="en-GB" sz="1600" u="sng" dirty="0">
                          <a:effectLst/>
                          <a:hlinkClick r:id="rId4"/>
                        </a:rPr>
                        <a:t>Jumpstart Johnny</a:t>
                      </a:r>
                      <a:r>
                        <a:rPr lang="en-GB" sz="1600" dirty="0">
                          <a:effectLst/>
                          <a:hlinkClick r:id="rId4"/>
                        </a:rPr>
                        <a:t> </a:t>
                      </a:r>
                      <a:r>
                        <a:rPr lang="en-GB" sz="1600" dirty="0">
                          <a:effectLst/>
                        </a:rPr>
                        <a:t>Daily 9am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5"/>
                        </a:rPr>
                        <a:t>Kimberly Wyatt Dance</a:t>
                      </a:r>
                      <a:r>
                        <a:rPr lang="en-GB" sz="1600" dirty="0">
                          <a:effectLst/>
                        </a:rPr>
                        <a:t> Wed/Fri 10am</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6"/>
                        </a:rPr>
                        <a:t>Strictly dance</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7"/>
                        </a:rPr>
                        <a:t>Dance movement</a:t>
                      </a:r>
                      <a:r>
                        <a:rPr lang="en-GB" sz="1600" dirty="0">
                          <a:effectLst/>
                        </a:rPr>
                        <a:t> 10:30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8"/>
                        </a:rPr>
                        <a:t>Lifesaving</a:t>
                      </a:r>
                      <a:r>
                        <a:rPr lang="en-GB" sz="1600" dirty="0">
                          <a:effectLst/>
                        </a:rPr>
                        <a:t> 11am Fridays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9"/>
                        </a:rPr>
                        <a:t>Shake up</a:t>
                      </a:r>
                      <a:r>
                        <a:rPr lang="en-GB" sz="1600" dirty="0">
                          <a:effectLst/>
                        </a:rPr>
                        <a:t> 1:30 weekdays</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0"/>
                        </a:rPr>
                        <a:t>Footy fitness</a:t>
                      </a:r>
                      <a:r>
                        <a:rPr lang="en-GB" sz="1600" dirty="0">
                          <a:effectLst/>
                        </a:rPr>
                        <a:t> 3:30 daily</a:t>
                      </a:r>
                    </a:p>
                    <a:p>
                      <a:pPr>
                        <a:lnSpc>
                          <a:spcPct val="107000"/>
                        </a:lnSpc>
                        <a:spcAft>
                          <a:spcPts val="0"/>
                        </a:spcAft>
                      </a:pPr>
                      <a:r>
                        <a:rPr lang="en-GB" sz="1600" dirty="0">
                          <a:effectLst/>
                        </a:rPr>
                        <a:t> </a:t>
                      </a:r>
                    </a:p>
                    <a:p>
                      <a:pPr>
                        <a:lnSpc>
                          <a:spcPct val="107000"/>
                        </a:lnSpc>
                        <a:spcAft>
                          <a:spcPts val="0"/>
                        </a:spcAft>
                      </a:pPr>
                      <a:r>
                        <a:rPr lang="en-GB" sz="1600" u="sng" dirty="0">
                          <a:effectLst/>
                          <a:hlinkClick r:id="rId11"/>
                        </a:rPr>
                        <a:t>KS2 Ballet</a:t>
                      </a:r>
                      <a:r>
                        <a:rPr lang="en-GB" sz="1600" dirty="0">
                          <a:effectLst/>
                        </a:rPr>
                        <a:t> 4pm </a:t>
                      </a:r>
                      <a:r>
                        <a:rPr lang="en-GB" sz="1600" dirty="0" smtClean="0">
                          <a:effectLst/>
                        </a:rPr>
                        <a:t>daily</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r>
                        <a:rPr lang="en-GB" sz="1800" u="sng" kern="1200" dirty="0" smtClean="0">
                          <a:solidFill>
                            <a:schemeClr val="dk1"/>
                          </a:solidFill>
                          <a:effectLst/>
                          <a:latin typeface="+mn-lt"/>
                          <a:ea typeface="+mn-ea"/>
                          <a:cs typeface="+mn-cs"/>
                          <a:hlinkClick r:id="rId12"/>
                        </a:rPr>
                        <a:t>Joe Wicks PE</a:t>
                      </a:r>
                      <a:r>
                        <a:rPr lang="en-GB" sz="1800" kern="1200" dirty="0" smtClean="0">
                          <a:solidFill>
                            <a:schemeClr val="dk1"/>
                          </a:solidFill>
                          <a:effectLst/>
                          <a:latin typeface="+mn-lt"/>
                          <a:ea typeface="+mn-ea"/>
                          <a:cs typeface="+mn-cs"/>
                        </a:rPr>
                        <a:t>  daily 9am</a:t>
                      </a:r>
                    </a:p>
                    <a:p>
                      <a:endParaRPr lang="en-GB" sz="1800" kern="1200" dirty="0" smtClean="0">
                        <a:solidFill>
                          <a:schemeClr val="dk1"/>
                        </a:solidFill>
                        <a:effectLst/>
                        <a:latin typeface="+mn-lt"/>
                        <a:ea typeface="+mn-ea"/>
                        <a:cs typeface="+mn-cs"/>
                      </a:endParaRPr>
                    </a:p>
                    <a:p>
                      <a:r>
                        <a:rPr lang="en-GB" sz="1800" kern="1200" dirty="0" err="1" smtClean="0">
                          <a:solidFill>
                            <a:schemeClr val="dk1"/>
                          </a:solidFill>
                          <a:effectLst/>
                          <a:latin typeface="+mn-lt"/>
                          <a:ea typeface="+mn-ea"/>
                          <a:cs typeface="+mn-cs"/>
                          <a:hlinkClick r:id="rId13"/>
                        </a:rPr>
                        <a:t>GoNoodle</a:t>
                      </a:r>
                      <a:r>
                        <a:rPr lang="en-GB" sz="1800" kern="1200" dirty="0" smtClean="0">
                          <a:solidFill>
                            <a:schemeClr val="dk1"/>
                          </a:solidFill>
                          <a:effectLst/>
                          <a:latin typeface="+mn-lt"/>
                          <a:ea typeface="+mn-ea"/>
                          <a:cs typeface="+mn-cs"/>
                        </a:rPr>
                        <a:t> on demand</a:t>
                      </a:r>
                      <a:endParaRPr lang="en-GB" sz="1600" dirty="0">
                        <a:effectLst/>
                      </a:endParaRPr>
                    </a:p>
                    <a:p>
                      <a:pPr>
                        <a:lnSpc>
                          <a:spcPct val="107000"/>
                        </a:lnSpc>
                        <a:spcAft>
                          <a:spcPts val="0"/>
                        </a:spcAft>
                      </a:pPr>
                      <a:r>
                        <a:rPr lang="en-GB" sz="800" dirty="0">
                          <a:effectLst/>
                        </a:rPr>
                        <a:t> </a:t>
                      </a:r>
                      <a:endParaRPr lang="en-GB" sz="900" dirty="0">
                        <a:solidFill>
                          <a:srgbClr val="000000"/>
                        </a:solidFill>
                        <a:effectLst/>
                        <a:latin typeface="Architects Daughter"/>
                        <a:ea typeface="Calibri" panose="020F0502020204030204" pitchFamily="34" charset="0"/>
                        <a:cs typeface="Architects Daughter"/>
                      </a:endParaRPr>
                    </a:p>
                  </a:txBody>
                  <a:tcPr marL="50410" marR="50410" marT="0" marB="0"/>
                </a:tc>
                <a:extLst>
                  <a:ext uri="{0D108BD9-81ED-4DB2-BD59-A6C34878D82A}">
                    <a16:rowId xmlns:a16="http://schemas.microsoft.com/office/drawing/2014/main" val="10000"/>
                  </a:ext>
                </a:extLst>
              </a:tr>
            </a:tbl>
          </a:graphicData>
        </a:graphic>
      </p:graphicFrame>
      <p:grpSp>
        <p:nvGrpSpPr>
          <p:cNvPr id="8" name="Group 7"/>
          <p:cNvGrpSpPr/>
          <p:nvPr/>
        </p:nvGrpSpPr>
        <p:grpSpPr>
          <a:xfrm>
            <a:off x="10071279" y="4737915"/>
            <a:ext cx="1561927" cy="1603313"/>
            <a:chOff x="8770513" y="572959"/>
            <a:chExt cx="2102744" cy="2102744"/>
          </a:xfrm>
        </p:grpSpPr>
        <p:pic>
          <p:nvPicPr>
            <p:cNvPr id="9" name="Picture 8">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0" name="Rectangle 9"/>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2050" name="Picture 2" descr="Bitmoji Imag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H="1">
            <a:off x="6383518" y="2248543"/>
            <a:ext cx="370346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2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82129" y="467554"/>
            <a:ext cx="2527224" cy="2659292"/>
            <a:chOff x="2254014" y="3819408"/>
            <a:chExt cx="2801695" cy="2860478"/>
          </a:xfrm>
        </p:grpSpPr>
        <p:grpSp>
          <p:nvGrpSpPr>
            <p:cNvPr id="3" name="Group 2"/>
            <p:cNvGrpSpPr/>
            <p:nvPr/>
          </p:nvGrpSpPr>
          <p:grpSpPr>
            <a:xfrm>
              <a:off x="2254014" y="3819408"/>
              <a:ext cx="2801695" cy="2860478"/>
              <a:chOff x="2528440" y="3399799"/>
              <a:chExt cx="3106162" cy="31061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11325">
                <a:off x="2528440" y="3399799"/>
                <a:ext cx="3106162" cy="31061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6799" y="3903241"/>
                <a:ext cx="2060771" cy="2060771"/>
              </a:xfrm>
              <a:prstGeom prst="rect">
                <a:avLst/>
              </a:prstGeom>
            </p:spPr>
          </p:pic>
        </p:grpSp>
        <p:sp>
          <p:nvSpPr>
            <p:cNvPr id="4" name="TextBox 3"/>
            <p:cNvSpPr txBox="1"/>
            <p:nvPr/>
          </p:nvSpPr>
          <p:spPr>
            <a:xfrm>
              <a:off x="3226772" y="5027092"/>
              <a:ext cx="1022425" cy="523220"/>
            </a:xfrm>
            <a:prstGeom prst="rect">
              <a:avLst/>
            </a:prstGeom>
            <a:noFill/>
          </p:spPr>
          <p:txBody>
            <a:bodyPr wrap="square" rtlCol="0">
              <a:spAutoFit/>
            </a:bodyPr>
            <a:lstStyle/>
            <a:p>
              <a:r>
                <a:rPr lang="en-GB" sz="2800" b="1" dirty="0" smtClean="0">
                  <a:latin typeface="Segoe Print" panose="02000600000000000000" pitchFamily="2" charset="0"/>
                </a:rPr>
                <a:t>RE</a:t>
              </a:r>
              <a:endParaRPr lang="en-GB" sz="2800" b="1" dirty="0">
                <a:latin typeface="Segoe Print" panose="02000600000000000000" pitchFamily="2" charset="0"/>
              </a:endParaRPr>
            </a:p>
          </p:txBody>
        </p:sp>
      </p:grpSp>
      <p:sp>
        <p:nvSpPr>
          <p:cNvPr id="12" name="Rectangle 11"/>
          <p:cNvSpPr/>
          <p:nvPr/>
        </p:nvSpPr>
        <p:spPr>
          <a:xfrm>
            <a:off x="3089665" y="795666"/>
            <a:ext cx="4918262" cy="646331"/>
          </a:xfrm>
          <a:prstGeom prst="rect">
            <a:avLst/>
          </a:prstGeom>
          <a:solidFill>
            <a:schemeClr val="accent6">
              <a:lumMod val="20000"/>
              <a:lumOff val="80000"/>
            </a:schemeClr>
          </a:solidFill>
        </p:spPr>
        <p:txBody>
          <a:bodyPr wrap="square">
            <a:spAutoFit/>
          </a:bodyPr>
          <a:lstStyle/>
          <a:p>
            <a:r>
              <a:rPr lang="en-GB" dirty="0" smtClean="0"/>
              <a:t>Children’s liturgy for this week:</a:t>
            </a:r>
          </a:p>
          <a:p>
            <a:r>
              <a:rPr lang="en-GB" dirty="0">
                <a:hlinkClick r:id="rId4"/>
              </a:rPr>
              <a:t>https://www.youtube.com/watch?v=Zp-unAElqAk</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612310405"/>
              </p:ext>
            </p:extLst>
          </p:nvPr>
        </p:nvGraphicFramePr>
        <p:xfrm>
          <a:off x="2853839" y="1590298"/>
          <a:ext cx="8659287" cy="4782793"/>
        </p:xfrm>
        <a:graphic>
          <a:graphicData uri="http://schemas.openxmlformats.org/drawingml/2006/table">
            <a:tbl>
              <a:tblPr>
                <a:tableStyleId>{5C22544A-7EE6-4342-B048-85BDC9FD1C3A}</a:tableStyleId>
              </a:tblPr>
              <a:tblGrid>
                <a:gridCol w="8659287">
                  <a:extLst>
                    <a:ext uri="{9D8B030D-6E8A-4147-A177-3AD203B41FA5}">
                      <a16:colId xmlns:a16="http://schemas.microsoft.com/office/drawing/2014/main" val="20000"/>
                    </a:ext>
                  </a:extLst>
                </a:gridCol>
              </a:tblGrid>
              <a:tr h="4782793">
                <a:tc>
                  <a:txBody>
                    <a:bodyPr/>
                    <a:lstStyle/>
                    <a:p>
                      <a:pPr algn="l">
                        <a:spcAft>
                          <a:spcPts val="0"/>
                        </a:spcAft>
                      </a:pPr>
                      <a:r>
                        <a:rPr lang="en-GB" sz="1200" dirty="0" smtClean="0">
                          <a:effectLst/>
                          <a:latin typeface="SassoonPrimaryInfant"/>
                          <a:ea typeface="Times New Roman" panose="02020603050405020304" pitchFamily="18" charset="0"/>
                          <a:cs typeface="Lucida Sans Unicode" panose="020B0602030504020204" pitchFamily="34" charset="0"/>
                        </a:rPr>
                        <a:t>On </a:t>
                      </a:r>
                      <a:r>
                        <a:rPr lang="en-GB" sz="1200" dirty="0">
                          <a:effectLst/>
                          <a:latin typeface="SassoonPrimaryInfant"/>
                          <a:ea typeface="Times New Roman" panose="02020603050405020304" pitchFamily="18" charset="0"/>
                          <a:cs typeface="Lucida Sans Unicode" panose="020B0602030504020204" pitchFamily="34" charset="0"/>
                        </a:rPr>
                        <a:t>Pentecost Sunday, when the Holy Spirit descended upon the disciples, they were granted the gifts of the Holy Spirit. Those gifts helped them to fulfil their mission to preach and spread the Gospel to all nations. For us, too, those gifts provide us with the life of God in our souls and help us to live a good Catholic life. </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 </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Does </a:t>
                      </a:r>
                      <a:r>
                        <a:rPr lang="en-GB" sz="1200" dirty="0" smtClean="0">
                          <a:effectLst/>
                          <a:latin typeface="SassoonPrimaryInfant"/>
                          <a:ea typeface="Times New Roman" panose="02020603050405020304" pitchFamily="18" charset="0"/>
                          <a:cs typeface="Lucida Sans Unicode" panose="020B0602030504020204" pitchFamily="34" charset="0"/>
                        </a:rPr>
                        <a:t>we </a:t>
                      </a:r>
                      <a:r>
                        <a:rPr lang="en-GB" sz="1200" dirty="0">
                          <a:effectLst/>
                          <a:latin typeface="SassoonPrimaryInfant"/>
                          <a:ea typeface="Times New Roman" panose="02020603050405020304" pitchFamily="18" charset="0"/>
                          <a:cs typeface="Lucida Sans Unicode" panose="020B0602030504020204" pitchFamily="34" charset="0"/>
                        </a:rPr>
                        <a:t>know what these gifts are?</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smtClean="0">
                          <a:effectLst/>
                          <a:latin typeface="SassoonPrimaryInfant"/>
                          <a:ea typeface="Times New Roman" panose="02020603050405020304" pitchFamily="18" charset="0"/>
                          <a:cs typeface="Lucida Sans Unicode" panose="020B0602030504020204" pitchFamily="34" charset="0"/>
                        </a:rPr>
                        <a:t>Wisdom</a:t>
                      </a:r>
                      <a:r>
                        <a:rPr lang="en-GB" sz="1200" dirty="0">
                          <a:effectLst/>
                          <a:latin typeface="SassoonPrimaryInfant"/>
                          <a:ea typeface="Times New Roman" panose="02020603050405020304" pitchFamily="18" charset="0"/>
                          <a:cs typeface="Lucida Sans Unicode" panose="020B0602030504020204" pitchFamily="34" charset="0"/>
                        </a:rPr>
                        <a:t>, understanding, counsel, fortitude, knowledge, piety and fear of the </a:t>
                      </a:r>
                      <a:r>
                        <a:rPr lang="en-GB" sz="1200" dirty="0" smtClean="0">
                          <a:effectLst/>
                          <a:latin typeface="SassoonPrimaryInfant"/>
                          <a:ea typeface="Times New Roman" panose="02020603050405020304" pitchFamily="18" charset="0"/>
                          <a:cs typeface="Lucida Sans Unicode" panose="020B0602030504020204" pitchFamily="34" charset="0"/>
                        </a:rPr>
                        <a:t>Lord.</a:t>
                      </a:r>
                      <a:r>
                        <a:rPr lang="en-GB" sz="1200" baseline="0" dirty="0" smtClean="0">
                          <a:effectLst/>
                          <a:latin typeface="Times New Roman" panose="02020603050405020304" pitchFamily="18" charset="0"/>
                          <a:ea typeface="Times New Roman" panose="02020603050405020304" pitchFamily="18" charset="0"/>
                          <a:cs typeface="+mn-cs"/>
                        </a:rPr>
                        <a:t> </a:t>
                      </a:r>
                      <a:r>
                        <a:rPr lang="en-GB" sz="1200" dirty="0" smtClean="0">
                          <a:effectLst/>
                          <a:latin typeface="SassoonPrimaryInfant"/>
                          <a:ea typeface="Times New Roman" panose="02020603050405020304" pitchFamily="18" charset="0"/>
                          <a:cs typeface="Lucida Sans Unicode" panose="020B0602030504020204" pitchFamily="34" charset="0"/>
                        </a:rPr>
                        <a:t>The </a:t>
                      </a:r>
                      <a:r>
                        <a:rPr lang="en-GB" sz="1200" dirty="0">
                          <a:effectLst/>
                          <a:latin typeface="SassoonPrimaryInfant"/>
                          <a:ea typeface="Times New Roman" panose="02020603050405020304" pitchFamily="18" charset="0"/>
                          <a:cs typeface="Lucida Sans Unicode" panose="020B0602030504020204" pitchFamily="34" charset="0"/>
                        </a:rPr>
                        <a:t>Holy Spirit will give you these seven gifts at Confirmation. </a:t>
                      </a:r>
                      <a:r>
                        <a:rPr lang="en-GB" sz="1200" dirty="0" smtClean="0">
                          <a:effectLst/>
                          <a:latin typeface="SassoonPrimaryInfant"/>
                          <a:ea typeface="Times New Roman" panose="02020603050405020304" pitchFamily="18" charset="0"/>
                          <a:cs typeface="Lucida Sans Unicode" panose="020B0602030504020204" pitchFamily="34" charset="0"/>
                        </a:rPr>
                        <a:t>We </a:t>
                      </a:r>
                      <a:r>
                        <a:rPr lang="en-GB" sz="1200" dirty="0">
                          <a:effectLst/>
                          <a:latin typeface="SassoonPrimaryInfant"/>
                          <a:ea typeface="Times New Roman" panose="02020603050405020304" pitchFamily="18" charset="0"/>
                          <a:cs typeface="Lucida Sans Unicode" panose="020B0602030504020204" pitchFamily="34" charset="0"/>
                        </a:rPr>
                        <a:t>need to be open </a:t>
                      </a:r>
                      <a:r>
                        <a:rPr lang="en-GB" sz="1200" dirty="0" smtClean="0">
                          <a:effectLst/>
                          <a:latin typeface="SassoonPrimaryInfant"/>
                          <a:ea typeface="Times New Roman" panose="02020603050405020304" pitchFamily="18" charset="0"/>
                          <a:cs typeface="Lucida Sans Unicode" panose="020B0602030504020204" pitchFamily="34" charset="0"/>
                        </a:rPr>
                        <a:t>to God for </a:t>
                      </a:r>
                      <a:r>
                        <a:rPr lang="en-GB" sz="1200" dirty="0">
                          <a:effectLst/>
                          <a:latin typeface="SassoonPrimaryInfant"/>
                          <a:ea typeface="Times New Roman" panose="02020603050405020304" pitchFamily="18" charset="0"/>
                          <a:cs typeface="Lucida Sans Unicode" panose="020B0602030504020204" pitchFamily="34" charset="0"/>
                        </a:rPr>
                        <a:t>the gifts of the Holy Spirit to enter </a:t>
                      </a:r>
                      <a:r>
                        <a:rPr lang="en-GB" sz="1200" dirty="0" smtClean="0">
                          <a:effectLst/>
                          <a:latin typeface="SassoonPrimaryInfant"/>
                          <a:ea typeface="Times New Roman" panose="02020603050405020304" pitchFamily="18" charset="0"/>
                          <a:cs typeface="Lucida Sans Unicode" panose="020B0602030504020204" pitchFamily="34" charset="0"/>
                        </a:rPr>
                        <a:t>us. Remember, after Jesus</a:t>
                      </a:r>
                      <a:r>
                        <a:rPr lang="en-GB" sz="1200" dirty="0">
                          <a:effectLst/>
                          <a:latin typeface="SassoonPrimaryInfant"/>
                          <a:ea typeface="Times New Roman" panose="02020603050405020304" pitchFamily="18" charset="0"/>
                          <a:cs typeface="Lucida Sans Unicode" panose="020B0602030504020204" pitchFamily="34" charset="0"/>
                        </a:rPr>
                        <a:t>’ death on the cross, His disciples were frightened, confused and their hearts and minds were closed. But once they received the Holy Spirit at Pentecost, they were finally open to the promptings of the Spirit</a:t>
                      </a:r>
                      <a:r>
                        <a:rPr lang="en-GB" sz="1200" dirty="0" smtClean="0">
                          <a:effectLst/>
                          <a:latin typeface="SassoonPrimaryInfant"/>
                          <a:ea typeface="Times New Roman" panose="02020603050405020304" pitchFamily="18" charset="0"/>
                          <a:cs typeface="Lucida Sans Unicode" panose="020B0602030504020204" pitchFamily="34" charset="0"/>
                        </a:rPr>
                        <a:t>.</a:t>
                      </a:r>
                    </a:p>
                    <a:p>
                      <a:pPr algn="l">
                        <a:spcAft>
                          <a:spcPts val="0"/>
                        </a:spcAft>
                      </a:pP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Gifts of the Holy Spirit</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Wisdom is the gift of the Holy Spirit that helps us to be sensible and not jump to conclusions but be thoughtful.</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Understanding, makes us smart about our faith and lets the Word of God have an important place in our lives. It helps people to be compassionate and to take time to find out and be able to appreciate what is happening. </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Right Judgement is the gift that encourages us to talk things over so we can make choices that let us feel comfortable with ourselves afterward. It also help us make the right decisions on our own and offer good advice. </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Courage to help us walk out into the world and feel prepared to live as a follower of Jesus. It gives us strength and bravery to stand up for what we believe</a:t>
                      </a:r>
                      <a:r>
                        <a:rPr lang="en-GB" sz="1200" dirty="0" smtClean="0">
                          <a:effectLst/>
                          <a:latin typeface="SassoonPrimaryInfant"/>
                          <a:ea typeface="Times New Roman" panose="02020603050405020304" pitchFamily="18" charset="0"/>
                          <a:cs typeface="Lucida Sans Unicode" panose="020B0602030504020204" pitchFamily="34" charset="0"/>
                        </a:rPr>
                        <a:t>.</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Knowledge is the Gift of the Holy Spirit that helps us to untie the knots, to straighten out our lives, to deal with problems and live as followers of Jesus. </a:t>
                      </a:r>
                      <a:endParaRPr lang="en-GB" sz="1200" dirty="0">
                        <a:effectLst/>
                        <a:latin typeface="Times New Roman" panose="02020603050405020304" pitchFamily="18" charset="0"/>
                        <a:ea typeface="Times New Roman" panose="02020603050405020304" pitchFamily="18" charset="0"/>
                      </a:endParaRPr>
                    </a:p>
                    <a:p>
                      <a:pPr algn="l">
                        <a:spcAft>
                          <a:spcPts val="0"/>
                        </a:spcAft>
                      </a:pPr>
                      <a:r>
                        <a:rPr lang="en-GB" sz="1200" dirty="0">
                          <a:effectLst/>
                          <a:latin typeface="SassoonPrimaryInfant"/>
                          <a:ea typeface="Times New Roman" panose="02020603050405020304" pitchFamily="18" charset="0"/>
                          <a:cs typeface="Lucida Sans Unicode" panose="020B0602030504020204" pitchFamily="34" charset="0"/>
                        </a:rPr>
                        <a:t>Piety, this is about respect for God, for one another and for yourself. The world and everything in it is precious so we must care for it. </a:t>
                      </a:r>
                      <a:endParaRPr lang="en-GB" sz="1200" dirty="0" smtClean="0">
                        <a:effectLst/>
                        <a:latin typeface="SassoonPrimaryInfant"/>
                        <a:ea typeface="Times New Roman" panose="02020603050405020304" pitchFamily="18" charset="0"/>
                        <a:cs typeface="Lucida Sans Unicode" panose="020B0602030504020204" pitchFamily="34" charset="0"/>
                      </a:endParaRPr>
                    </a:p>
                    <a:p>
                      <a:pPr algn="l">
                        <a:spcAft>
                          <a:spcPts val="0"/>
                        </a:spcAft>
                      </a:pPr>
                      <a:endParaRPr lang="en-GB" sz="1200" dirty="0" smtClean="0">
                        <a:effectLst/>
                        <a:latin typeface="SassoonPrimaryInfant"/>
                        <a:ea typeface="Times New Roman" panose="02020603050405020304" pitchFamily="18" charset="0"/>
                        <a:cs typeface="Lucida Sans Unicode" panose="020B0602030504020204" pitchFamily="34" charset="0"/>
                      </a:endParaRPr>
                    </a:p>
                    <a:p>
                      <a:pPr algn="l">
                        <a:spcAft>
                          <a:spcPts val="0"/>
                        </a:spcAft>
                      </a:pPr>
                      <a:r>
                        <a:rPr lang="en-GB" sz="1200" dirty="0" smtClean="0">
                          <a:effectLst/>
                          <a:latin typeface="SassoonPrimaryInfant"/>
                          <a:ea typeface="Times New Roman" panose="02020603050405020304" pitchFamily="18" charset="0"/>
                          <a:cs typeface="Lucida Sans Unicode" panose="020B0602030504020204" pitchFamily="34" charset="0"/>
                        </a:rPr>
                        <a:t>San</a:t>
                      </a:r>
                      <a:r>
                        <a:rPr lang="en-GB" sz="1200" baseline="0" dirty="0" smtClean="0">
                          <a:effectLst/>
                          <a:latin typeface="SassoonPrimaryInfant"/>
                          <a:ea typeface="Times New Roman" panose="02020603050405020304" pitchFamily="18" charset="0"/>
                          <a:cs typeface="Lucida Sans Unicode" panose="020B0602030504020204" pitchFamily="34" charset="0"/>
                        </a:rPr>
                        <a:t> you think of stories from the bible where these gifts are shown? Which story? What happens? How does this display the gifts of the holy spirit?</a:t>
                      </a:r>
                      <a:endParaRPr lang="en-GB" sz="1200" dirty="0">
                        <a:effectLst/>
                        <a:latin typeface="Times New Roman" panose="02020603050405020304" pitchFamily="18" charset="0"/>
                        <a:ea typeface="Times New Roman" panose="02020603050405020304" pitchFamily="18" charset="0"/>
                      </a:endParaRPr>
                    </a:p>
                  </a:txBody>
                  <a:tcPr marL="114300" marR="114300" marT="0" marB="0"/>
                </a:tc>
                <a:extLst>
                  <a:ext uri="{0D108BD9-81ED-4DB2-BD59-A6C34878D82A}">
                    <a16:rowId xmlns:a16="http://schemas.microsoft.com/office/drawing/2014/main" val="10000"/>
                  </a:ext>
                </a:extLst>
              </a:tr>
            </a:tbl>
          </a:graphicData>
        </a:graphic>
      </p:graphicFrame>
      <p:grpSp>
        <p:nvGrpSpPr>
          <p:cNvPr id="9" name="Group 8"/>
          <p:cNvGrpSpPr/>
          <p:nvPr/>
        </p:nvGrpSpPr>
        <p:grpSpPr>
          <a:xfrm>
            <a:off x="817362" y="4769778"/>
            <a:ext cx="1561927" cy="1603313"/>
            <a:chOff x="8770513" y="572959"/>
            <a:chExt cx="2102744" cy="2102744"/>
          </a:xfrm>
        </p:grpSpPr>
        <p:pic>
          <p:nvPicPr>
            <p:cNvPr id="10" name="Picture 9">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1" name="Rectangle 10"/>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spTree>
    <p:extLst>
      <p:ext uri="{BB962C8B-B14F-4D97-AF65-F5344CB8AC3E}">
        <p14:creationId xmlns:p14="http://schemas.microsoft.com/office/powerpoint/2010/main" val="1347225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213919">
            <a:off x="-157183" y="44367"/>
            <a:ext cx="3992315" cy="3546628"/>
            <a:chOff x="3099409" y="3386964"/>
            <a:chExt cx="3992315" cy="3546628"/>
          </a:xfrm>
        </p:grpSpPr>
        <p:grpSp>
          <p:nvGrpSpPr>
            <p:cNvPr id="3" name="Group 2"/>
            <p:cNvGrpSpPr/>
            <p:nvPr/>
          </p:nvGrpSpPr>
          <p:grpSpPr>
            <a:xfrm>
              <a:off x="3099409" y="3386964"/>
              <a:ext cx="3992315" cy="3546628"/>
              <a:chOff x="4250978" y="-156905"/>
              <a:chExt cx="4314790" cy="38076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978" y="-156905"/>
                <a:ext cx="4314790" cy="380766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8945">
                <a:off x="5844136" y="829801"/>
                <a:ext cx="1305303" cy="1305303"/>
              </a:xfrm>
              <a:prstGeom prst="rect">
                <a:avLst/>
              </a:prstGeom>
            </p:spPr>
          </p:pic>
        </p:grpSp>
        <p:sp>
          <p:nvSpPr>
            <p:cNvPr id="4" name="TextBox 3"/>
            <p:cNvSpPr txBox="1"/>
            <p:nvPr/>
          </p:nvSpPr>
          <p:spPr>
            <a:xfrm rot="21379336">
              <a:off x="4775334" y="5407090"/>
              <a:ext cx="1354466" cy="707886"/>
            </a:xfrm>
            <a:prstGeom prst="rect">
              <a:avLst/>
            </a:prstGeom>
            <a:noFill/>
          </p:spPr>
          <p:txBody>
            <a:bodyPr wrap="square" rtlCol="0">
              <a:spAutoFit/>
            </a:bodyPr>
            <a:lstStyle/>
            <a:p>
              <a:r>
                <a:rPr lang="en-GB" sz="2000" b="1" dirty="0" smtClean="0">
                  <a:latin typeface="Segoe Print" panose="02000600000000000000" pitchFamily="2" charset="0"/>
                </a:rPr>
                <a:t>Art &amp; Design</a:t>
              </a:r>
              <a:endParaRPr lang="en-GB" sz="2000" b="1" dirty="0">
                <a:latin typeface="Segoe Print" panose="02000600000000000000" pitchFamily="2" charset="0"/>
              </a:endParaRPr>
            </a:p>
          </p:txBody>
        </p:sp>
      </p:grpSp>
      <p:sp>
        <p:nvSpPr>
          <p:cNvPr id="12" name="TextBox 11"/>
          <p:cNvSpPr txBox="1"/>
          <p:nvPr/>
        </p:nvSpPr>
        <p:spPr>
          <a:xfrm>
            <a:off x="2926881" y="567141"/>
            <a:ext cx="3221437" cy="5909310"/>
          </a:xfrm>
          <a:prstGeom prst="rect">
            <a:avLst/>
          </a:prstGeom>
          <a:solidFill>
            <a:schemeClr val="accent1">
              <a:lumMod val="60000"/>
              <a:lumOff val="40000"/>
            </a:schemeClr>
          </a:solidFill>
        </p:spPr>
        <p:txBody>
          <a:bodyPr wrap="square" rtlCol="0">
            <a:spAutoFit/>
          </a:bodyPr>
          <a:lstStyle/>
          <a:p>
            <a:r>
              <a:rPr lang="en-GB" dirty="0" smtClean="0"/>
              <a:t>This week I would like you to look at mixed media collage. Mixed media just means different methods of making art. There are some example projects here </a:t>
            </a:r>
            <a:r>
              <a:rPr lang="en-GB" dirty="0">
                <a:hlinkClick r:id="rId4"/>
              </a:rPr>
              <a:t>https://www.happyfamilyart.com/art-lessons/mixed-media-art-lessons</a:t>
            </a:r>
            <a:r>
              <a:rPr lang="en-GB" dirty="0" smtClean="0">
                <a:hlinkClick r:id="rId4"/>
              </a:rPr>
              <a:t>/</a:t>
            </a:r>
            <a:r>
              <a:rPr lang="en-GB" dirty="0" smtClean="0"/>
              <a:t> Lots of artists use mixed media to create texture and depth in their work. Can you find any artists who use this method? </a:t>
            </a:r>
          </a:p>
          <a:p>
            <a:r>
              <a:rPr lang="en-GB" dirty="0" smtClean="0"/>
              <a:t>Try showing a </a:t>
            </a:r>
            <a:r>
              <a:rPr lang="en-GB" dirty="0" err="1" smtClean="0"/>
              <a:t>minibeast</a:t>
            </a:r>
            <a:r>
              <a:rPr lang="en-GB" dirty="0" smtClean="0"/>
              <a:t> life cycle or making a </a:t>
            </a:r>
            <a:r>
              <a:rPr lang="en-GB" dirty="0" err="1" smtClean="0"/>
              <a:t>minibeast</a:t>
            </a:r>
            <a:r>
              <a:rPr lang="en-GB" dirty="0" smtClean="0"/>
              <a:t> picture using a range of materials and methods together in a collage. Which media will you use? Pencils/paint/crayon/paper/sewing/materials/clay…</a:t>
            </a:r>
            <a:endParaRPr lang="en-GB" dirty="0"/>
          </a:p>
        </p:txBody>
      </p:sp>
      <p:grpSp>
        <p:nvGrpSpPr>
          <p:cNvPr id="15" name="Group 14"/>
          <p:cNvGrpSpPr/>
          <p:nvPr/>
        </p:nvGrpSpPr>
        <p:grpSpPr>
          <a:xfrm>
            <a:off x="752856" y="4631223"/>
            <a:ext cx="1561927" cy="1603313"/>
            <a:chOff x="8770513" y="572959"/>
            <a:chExt cx="2102744" cy="2102744"/>
          </a:xfrm>
        </p:grpSpPr>
        <p:pic>
          <p:nvPicPr>
            <p:cNvPr id="18" name="Picture 17">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9" name="Rectangle 18"/>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pic>
        <p:nvPicPr>
          <p:cNvPr id="1026" name="Picture 2" descr="Mixed Media Collage Ladybug by Lisa Morales | Ladybug art, Fabric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05242" y="602225"/>
            <a:ext cx="2308762" cy="3056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tanical Beetle.jpg | Paper collage ar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7742" y="602225"/>
            <a:ext cx="2857500" cy="3838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e Silhouette - Mixed Media Collage Print - 8 X 10 - Collage Art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9490" y="3562297"/>
            <a:ext cx="3505711" cy="28107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immering Metallic Embroideries of Dragonflies and Other Insects ..."/>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41" t="11895" r="52335" b="16793"/>
          <a:stretch/>
        </p:blipFill>
        <p:spPr bwMode="auto">
          <a:xfrm>
            <a:off x="6195082" y="4322618"/>
            <a:ext cx="1898882" cy="204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8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89144" y="664127"/>
            <a:ext cx="8214944" cy="5632311"/>
          </a:xfrm>
          <a:prstGeom prst="rect">
            <a:avLst/>
          </a:prstGeom>
          <a:solidFill>
            <a:schemeClr val="accent4">
              <a:lumMod val="40000"/>
              <a:lumOff val="60000"/>
            </a:schemeClr>
          </a:solidFill>
        </p:spPr>
        <p:txBody>
          <a:bodyPr wrap="square" rtlCol="0">
            <a:spAutoFit/>
          </a:bodyPr>
          <a:lstStyle/>
          <a:p>
            <a:r>
              <a:rPr lang="en-GB" b="1" u="sng" dirty="0" smtClean="0"/>
              <a:t>Science</a:t>
            </a:r>
          </a:p>
          <a:p>
            <a:endParaRPr lang="en-GB" b="1" u="sng" dirty="0"/>
          </a:p>
          <a:p>
            <a:r>
              <a:rPr lang="en-GB" dirty="0" smtClean="0"/>
              <a:t>Our class stick insects are growing well at home with me. We currently have 3 insects, who are female. They have no names yet. I wonder if you could suggest some?  One has reached maturity and has began to lay eggs. These eggs will take between 3 and 6 months to hatch and will also be female. </a:t>
            </a:r>
          </a:p>
          <a:p>
            <a:r>
              <a:rPr lang="en-GB" dirty="0" smtClean="0"/>
              <a:t>Stick insects are really interesting. All females lay eggs as soon as they are mature and their eggs do not need to be fertilised to produce offspring. All unfertilised eggs will become female offspring. If the egg is fertilised it has a 50% chance of being a male. There are lots more female stick insects than male stick insects because of this.</a:t>
            </a:r>
          </a:p>
          <a:p>
            <a:endParaRPr lang="en-GB" dirty="0"/>
          </a:p>
          <a:p>
            <a:r>
              <a:rPr lang="en-GB" dirty="0" smtClean="0"/>
              <a:t>I would like you to research stick insects this week and produce a ‘how to care for stick insects guidebook’. This will be really useful for me and for anyone who has stick insects in the future. Think about: How long do they take to hatch? What conditions do they live in? What do they eat? What will you need to provide for them? What temperatures do they like? How will they behave? How much care do they need? What is their life cycle? How long do they live? And tell me any interesting facts that you find.</a:t>
            </a:r>
            <a:endParaRPr lang="en-GB" dirty="0"/>
          </a:p>
          <a:p>
            <a:r>
              <a:rPr lang="en-GB" dirty="0">
                <a:hlinkClick r:id="rId2"/>
              </a:rPr>
              <a:t>https://www.keepinginsects.com/general-care</a:t>
            </a:r>
            <a:r>
              <a:rPr lang="en-GB" dirty="0" smtClean="0">
                <a:hlinkClick r:id="rId2"/>
              </a:rPr>
              <a:t>/</a:t>
            </a:r>
            <a:r>
              <a:rPr lang="en-GB" dirty="0" smtClean="0"/>
              <a:t> this website may be helpful to you as well as the leaflet in </a:t>
            </a:r>
            <a:r>
              <a:rPr lang="en-GB" dirty="0" err="1" smtClean="0"/>
              <a:t>dropbox</a:t>
            </a:r>
            <a:r>
              <a:rPr lang="en-GB" dirty="0" smtClean="0"/>
              <a:t>.</a:t>
            </a:r>
          </a:p>
        </p:txBody>
      </p:sp>
      <p:grpSp>
        <p:nvGrpSpPr>
          <p:cNvPr id="9" name="Group 8"/>
          <p:cNvGrpSpPr/>
          <p:nvPr/>
        </p:nvGrpSpPr>
        <p:grpSpPr>
          <a:xfrm>
            <a:off x="685562" y="4815188"/>
            <a:ext cx="1561927" cy="1603313"/>
            <a:chOff x="8770513" y="572959"/>
            <a:chExt cx="2102744" cy="2102744"/>
          </a:xfrm>
        </p:grpSpPr>
        <p:pic>
          <p:nvPicPr>
            <p:cNvPr id="11" name="Picture 10">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685562" y="546433"/>
            <a:ext cx="2733053" cy="2778302"/>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6" cstate="print">
                <a:extLst>
                  <a:ext uri="{BEBA8EAE-BF5A-486C-A8C5-ECC9F3942E4B}">
                    <a14:imgProps xmlns:a14="http://schemas.microsoft.com/office/drawing/2010/main">
                      <a14:imgLayer r:embed="rId7">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57137"/>
              <a:ext cx="1043545" cy="461665"/>
            </a:xfrm>
            <a:prstGeom prst="rect">
              <a:avLst/>
            </a:prstGeom>
            <a:noFill/>
          </p:spPr>
          <p:txBody>
            <a:bodyPr wrap="square" rtlCol="0">
              <a:spAutoFit/>
            </a:bodyPr>
            <a:lstStyle/>
            <a:p>
              <a:r>
                <a:rPr lang="en-GB" sz="2400" b="1" dirty="0" smtClean="0">
                  <a:latin typeface="Segoe Print" panose="02000600000000000000" pitchFamily="2" charset="0"/>
                </a:rPr>
                <a:t>Topic</a:t>
              </a:r>
              <a:endParaRPr lang="en-GB" sz="2400" b="1" dirty="0">
                <a:latin typeface="Segoe Print" panose="02000600000000000000" pitchFamily="2" charset="0"/>
              </a:endParaRPr>
            </a:p>
          </p:txBody>
        </p:sp>
      </p:grpSp>
    </p:spTree>
    <p:extLst>
      <p:ext uri="{BB962C8B-B14F-4D97-AF65-F5344CB8AC3E}">
        <p14:creationId xmlns:p14="http://schemas.microsoft.com/office/powerpoint/2010/main" val="1989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89775" y="2248128"/>
            <a:ext cx="5858216" cy="4093428"/>
          </a:xfrm>
          <a:prstGeom prst="rect">
            <a:avLst/>
          </a:prstGeom>
          <a:solidFill>
            <a:schemeClr val="accent4">
              <a:lumMod val="40000"/>
              <a:lumOff val="60000"/>
            </a:schemeClr>
          </a:solidFill>
        </p:spPr>
        <p:txBody>
          <a:bodyPr wrap="square" rtlCol="0">
            <a:spAutoFit/>
          </a:bodyPr>
          <a:lstStyle/>
          <a:p>
            <a:r>
              <a:rPr lang="en-GB" sz="20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Science – Life cycles</a:t>
            </a:r>
          </a:p>
          <a:p>
            <a:endParaRPr lang="en-GB" sz="2000" b="1" u="sng"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Find out about the life cycle of a chosen </a:t>
            </a:r>
            <a:r>
              <a:rPr lang="en-GB"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minibeast</a:t>
            </a: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 Where did you find your information? Online/books/</a:t>
            </a:r>
            <a:r>
              <a:rPr lang="en-GB"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ebook</a:t>
            </a: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/leaflet…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Watch </a:t>
            </a: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some of the time-lapse footage videos, from the links here,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of </a:t>
            </a:r>
            <a:r>
              <a:rPr lang="en-GB" sz="2000" dirty="0" err="1">
                <a:latin typeface="Arial Unicode MS" panose="020B0604020202020204" pitchFamily="34" charset="-128"/>
                <a:ea typeface="Arial Unicode MS" panose="020B0604020202020204" pitchFamily="34" charset="-128"/>
                <a:cs typeface="Arial Unicode MS" panose="020B0604020202020204" pitchFamily="34" charset="-128"/>
              </a:rPr>
              <a:t>minibeast</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 life cycles including stages of metamorphosis. </a:t>
            </a:r>
            <a:endPar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GB"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Produce scientific </a:t>
            </a:r>
            <a:r>
              <a:rPr lang="en-GB" sz="2000" dirty="0">
                <a:latin typeface="Arial Unicode MS" panose="020B0604020202020204" pitchFamily="34" charset="-128"/>
                <a:ea typeface="Arial Unicode MS" panose="020B0604020202020204" pitchFamily="34" charset="-128"/>
                <a:cs typeface="Arial Unicode MS" panose="020B0604020202020204" pitchFamily="34" charset="-128"/>
              </a:rPr>
              <a:t>diagrams to record the life cycles observed, labelling each stage and making simple annotations to describe what happens</a:t>
            </a:r>
            <a:r>
              <a:rPr lang="en-GB" sz="2000" dirty="0" smtClean="0">
                <a:latin typeface="Arial Unicode MS" panose="020B0604020202020204" pitchFamily="34" charset="-128"/>
                <a:ea typeface="Arial Unicode MS" panose="020B0604020202020204" pitchFamily="34" charset="-128"/>
                <a:cs typeface="Arial Unicode MS" panose="020B0604020202020204" pitchFamily="34" charset="-128"/>
              </a:rPr>
              <a:t>. (You can do this by drawing or creating digitally</a:t>
            </a:r>
            <a:r>
              <a:rPr lang="en-GB" sz="2000" dirty="0" smtClean="0">
                <a:latin typeface="Agency FB" panose="020B0503020202020204" pitchFamily="34" charset="0"/>
              </a:rPr>
              <a:t>)</a:t>
            </a:r>
            <a:endParaRPr lang="en-GB" sz="2000" b="1" u="sng" dirty="0" smtClean="0">
              <a:latin typeface="Agency FB" panose="020B0503020202020204" pitchFamily="34" charset="0"/>
            </a:endParaRPr>
          </a:p>
        </p:txBody>
      </p:sp>
      <p:grpSp>
        <p:nvGrpSpPr>
          <p:cNvPr id="9" name="Group 8"/>
          <p:cNvGrpSpPr/>
          <p:nvPr/>
        </p:nvGrpSpPr>
        <p:grpSpPr>
          <a:xfrm>
            <a:off x="2686247" y="517680"/>
            <a:ext cx="1561927" cy="1603313"/>
            <a:chOff x="8770513" y="572959"/>
            <a:chExt cx="2102744" cy="2102744"/>
          </a:xfrm>
        </p:grpSpPr>
        <p:pic>
          <p:nvPicPr>
            <p:cNvPr id="11" name="Picture 10">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0513" y="572959"/>
              <a:ext cx="2102744" cy="2102744"/>
            </a:xfrm>
            <a:prstGeom prst="rect">
              <a:avLst/>
            </a:prstGeom>
          </p:spPr>
        </p:pic>
        <p:sp>
          <p:nvSpPr>
            <p:cNvPr id="12" name="Rectangle 11"/>
            <p:cNvSpPr/>
            <p:nvPr/>
          </p:nvSpPr>
          <p:spPr>
            <a:xfrm>
              <a:off x="9275731" y="1390148"/>
              <a:ext cx="1092307" cy="1210947"/>
            </a:xfrm>
            <a:prstGeom prst="rect">
              <a:avLst/>
            </a:prstGeom>
            <a:noFill/>
          </p:spPr>
          <p:txBody>
            <a:bodyPr wrap="square" lIns="91440" tIns="45720" rIns="91440" bIns="45720">
              <a:spAutoFit/>
            </a:bodyPr>
            <a:lstStyle/>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Back </a:t>
              </a:r>
            </a:p>
            <a:p>
              <a:pPr algn="ctr"/>
              <a:r>
                <a:rPr lang="en-US"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To </a:t>
              </a:r>
            </a:p>
            <a:p>
              <a:pPr algn="ctr"/>
              <a:r>
                <a:rPr lang="en-US" b="1" spc="50" dirty="0" smtClean="0">
                  <a:ln w="9525" cmpd="sng">
                    <a:solidFill>
                      <a:schemeClr val="accent1"/>
                    </a:solidFill>
                    <a:prstDash val="solid"/>
                  </a:ln>
                  <a:solidFill>
                    <a:srgbClr val="70AD47">
                      <a:tint val="1000"/>
                    </a:srgbClr>
                  </a:solidFill>
                  <a:effectLst>
                    <a:glow rad="38100">
                      <a:schemeClr val="accent1">
                        <a:alpha val="40000"/>
                      </a:schemeClr>
                    </a:glow>
                  </a:effectLst>
                </a:rPr>
                <a:t>Menu</a:t>
              </a:r>
              <a:endParaRPr lang="en-US"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grpSp>
      <p:grpSp>
        <p:nvGrpSpPr>
          <p:cNvPr id="13" name="Group 12"/>
          <p:cNvGrpSpPr/>
          <p:nvPr/>
        </p:nvGrpSpPr>
        <p:grpSpPr>
          <a:xfrm>
            <a:off x="589774" y="369059"/>
            <a:ext cx="2212184" cy="1900553"/>
            <a:chOff x="685562" y="-406603"/>
            <a:chExt cx="2733053" cy="2778302"/>
          </a:xfrm>
        </p:grpSpPr>
        <p:grpSp>
          <p:nvGrpSpPr>
            <p:cNvPr id="8" name="Group 7"/>
            <p:cNvGrpSpPr/>
            <p:nvPr/>
          </p:nvGrpSpPr>
          <p:grpSpPr>
            <a:xfrm>
              <a:off x="685562" y="-406603"/>
              <a:ext cx="2733053" cy="2778302"/>
              <a:chOff x="678397" y="336188"/>
              <a:chExt cx="2733053" cy="2778302"/>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397" y="336188"/>
                <a:ext cx="2733053" cy="2778302"/>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2731" b="98240" l="3865" r="95591">
                            <a14:backgroundMark x1="26021" y1="19539" x2="22809" y2="17840"/>
                            <a14:backgroundMark x1="6315" y1="29672" x2="37289" y2="35862"/>
                          </a14:backgroundRemoval>
                        </a14:imgEffect>
                      </a14:imgLayer>
                    </a14:imgProps>
                  </a:ext>
                  <a:ext uri="{28A0092B-C50C-407E-A947-70E740481C1C}">
                    <a14:useLocalDpi xmlns:a14="http://schemas.microsoft.com/office/drawing/2010/main" val="0"/>
                  </a:ext>
                </a:extLst>
              </a:blip>
              <a:stretch>
                <a:fillRect/>
              </a:stretch>
            </p:blipFill>
            <p:spPr>
              <a:xfrm>
                <a:off x="907866" y="647261"/>
                <a:ext cx="1921603" cy="1724438"/>
              </a:xfrm>
              <a:prstGeom prst="rect">
                <a:avLst/>
              </a:prstGeom>
            </p:spPr>
          </p:pic>
        </p:grpSp>
        <p:sp>
          <p:nvSpPr>
            <p:cNvPr id="4" name="TextBox 3"/>
            <p:cNvSpPr txBox="1"/>
            <p:nvPr/>
          </p:nvSpPr>
          <p:spPr>
            <a:xfrm rot="21298157">
              <a:off x="1530315" y="1518019"/>
              <a:ext cx="1043545" cy="539904"/>
            </a:xfrm>
            <a:prstGeom prst="rect">
              <a:avLst/>
            </a:prstGeom>
            <a:noFill/>
          </p:spPr>
          <p:txBody>
            <a:bodyPr wrap="square" rtlCol="0">
              <a:spAutoFit/>
            </a:bodyPr>
            <a:lstStyle/>
            <a:p>
              <a:r>
                <a:rPr lang="en-GB" b="1" dirty="0" smtClean="0">
                  <a:latin typeface="Segoe Print" panose="02000600000000000000" pitchFamily="2" charset="0"/>
                </a:rPr>
                <a:t>Topic</a:t>
              </a:r>
              <a:endParaRPr lang="en-GB" b="1" dirty="0">
                <a:latin typeface="Segoe Print" panose="02000600000000000000" pitchFamily="2" charset="0"/>
              </a:endParaRPr>
            </a:p>
          </p:txBody>
        </p:sp>
      </p:grpSp>
      <p:sp>
        <p:nvSpPr>
          <p:cNvPr id="2" name="TextBox 1"/>
          <p:cNvSpPr txBox="1"/>
          <p:nvPr/>
        </p:nvSpPr>
        <p:spPr>
          <a:xfrm>
            <a:off x="6447991" y="2333789"/>
            <a:ext cx="4987636" cy="3970318"/>
          </a:xfrm>
          <a:prstGeom prst="rect">
            <a:avLst/>
          </a:prstGeom>
          <a:solidFill>
            <a:srgbClr val="92D050"/>
          </a:solidFill>
        </p:spPr>
        <p:txBody>
          <a:bodyPr wrap="square" rtlCol="0">
            <a:spAutoFit/>
          </a:bodyPr>
          <a:lstStyle/>
          <a:p>
            <a:r>
              <a:rPr lang="en-GB" dirty="0" smtClean="0"/>
              <a:t>Time lapse of a butterfly’s metamorphosis</a:t>
            </a:r>
          </a:p>
          <a:p>
            <a:r>
              <a:rPr lang="en-GB" dirty="0">
                <a:hlinkClick r:id="rId7"/>
              </a:rPr>
              <a:t>https://</a:t>
            </a:r>
            <a:r>
              <a:rPr lang="en-GB" dirty="0" smtClean="0">
                <a:hlinkClick r:id="rId7"/>
              </a:rPr>
              <a:t>www.youtube.com/watch?v=ocWgSgMGxOc</a:t>
            </a:r>
            <a:endParaRPr lang="en-GB" dirty="0" smtClean="0"/>
          </a:p>
          <a:p>
            <a:endParaRPr lang="en-GB" dirty="0" smtClean="0"/>
          </a:p>
          <a:p>
            <a:r>
              <a:rPr lang="en-GB" dirty="0" smtClean="0"/>
              <a:t>Hercules beetle metamorphosis</a:t>
            </a:r>
          </a:p>
          <a:p>
            <a:r>
              <a:rPr lang="en-GB" dirty="0">
                <a:hlinkClick r:id="rId8"/>
              </a:rPr>
              <a:t>https://</a:t>
            </a:r>
            <a:r>
              <a:rPr lang="en-GB" dirty="0" smtClean="0">
                <a:hlinkClick r:id="rId8"/>
              </a:rPr>
              <a:t>video.nationalgeographic.com/video/news/00000163-4f88-d2fa-a76b-cfbe22d20000</a:t>
            </a:r>
            <a:endParaRPr lang="en-GB" dirty="0" smtClean="0"/>
          </a:p>
          <a:p>
            <a:endParaRPr lang="en-GB" dirty="0"/>
          </a:p>
          <a:p>
            <a:r>
              <a:rPr lang="en-GB" dirty="0" smtClean="0"/>
              <a:t>Ladybird metamorphosis</a:t>
            </a:r>
          </a:p>
          <a:p>
            <a:r>
              <a:rPr lang="en-GB" dirty="0">
                <a:hlinkClick r:id="rId9"/>
              </a:rPr>
              <a:t>https://</a:t>
            </a:r>
            <a:r>
              <a:rPr lang="en-GB" dirty="0" smtClean="0">
                <a:hlinkClick r:id="rId9"/>
              </a:rPr>
              <a:t>www.youtube.com/watch?v=1He01qvYYzI</a:t>
            </a:r>
            <a:endParaRPr lang="en-GB" dirty="0" smtClean="0"/>
          </a:p>
          <a:p>
            <a:endParaRPr lang="en-GB" dirty="0"/>
          </a:p>
          <a:p>
            <a:r>
              <a:rPr lang="en-GB" dirty="0" smtClean="0"/>
              <a:t>What other creatures go through metamorphosis?</a:t>
            </a:r>
          </a:p>
          <a:p>
            <a:endParaRPr lang="en-GB" dirty="0"/>
          </a:p>
          <a:p>
            <a:endParaRPr lang="en-GB" dirty="0"/>
          </a:p>
        </p:txBody>
      </p:sp>
      <p:sp>
        <p:nvSpPr>
          <p:cNvPr id="14" name="Rectangle 13"/>
          <p:cNvSpPr/>
          <p:nvPr/>
        </p:nvSpPr>
        <p:spPr>
          <a:xfrm>
            <a:off x="4507741" y="933747"/>
            <a:ext cx="6927886" cy="1200329"/>
          </a:xfrm>
          <a:prstGeom prst="rect">
            <a:avLst/>
          </a:prstGeom>
          <a:solidFill>
            <a:srgbClr val="92D050"/>
          </a:solidFill>
        </p:spPr>
        <p:txBody>
          <a:bodyPr wrap="square">
            <a:spAutoFit/>
          </a:bodyPr>
          <a:lstStyle/>
          <a:p>
            <a:r>
              <a:rPr lang="en-GB" dirty="0" smtClean="0">
                <a:hlinkClick r:id="rId10"/>
              </a:rPr>
              <a:t>Why are some lifecycles different?</a:t>
            </a:r>
          </a:p>
          <a:p>
            <a:endParaRPr lang="en-GB" dirty="0">
              <a:hlinkClick r:id="rId10"/>
            </a:endParaRPr>
          </a:p>
          <a:p>
            <a:r>
              <a:rPr lang="en-GB" dirty="0" smtClean="0">
                <a:hlinkClick r:id="rId10"/>
              </a:rPr>
              <a:t>https</a:t>
            </a:r>
            <a:r>
              <a:rPr lang="en-GB" dirty="0">
                <a:hlinkClick r:id="rId10"/>
              </a:rPr>
              <a:t>://www.bbc.co.uk/teach/class-clips-video/science-ks2--ks3-the-life-cycles-of-different-organisms/zvh8qp3</a:t>
            </a:r>
            <a:endParaRPr lang="en-GB" dirty="0"/>
          </a:p>
        </p:txBody>
      </p:sp>
    </p:spTree>
    <p:extLst>
      <p:ext uri="{BB962C8B-B14F-4D97-AF65-F5344CB8AC3E}">
        <p14:creationId xmlns:p14="http://schemas.microsoft.com/office/powerpoint/2010/main" val="2160518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1216</Words>
  <Application>Microsoft Office PowerPoint</Application>
  <PresentationFormat>Widescreen</PresentationFormat>
  <Paragraphs>207</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Agency FB</vt:lpstr>
      <vt:lpstr>Architects Daughter</vt:lpstr>
      <vt:lpstr>Arial</vt:lpstr>
      <vt:lpstr>Arial Black</vt:lpstr>
      <vt:lpstr>Arial Unicode MS</vt:lpstr>
      <vt:lpstr>Broadway</vt:lpstr>
      <vt:lpstr>Calibri</vt:lpstr>
      <vt:lpstr>Calibri Light</vt:lpstr>
      <vt:lpstr>Lato</vt:lpstr>
      <vt:lpstr>Lucida Sans Unicode</vt:lpstr>
      <vt:lpstr>SassoonPrimaryInfant</vt:lpstr>
      <vt:lpstr>Segoe Print</vt:lpstr>
      <vt:lpstr>Times New Roman</vt:lpstr>
      <vt:lpstr>Office Theme</vt:lpstr>
      <vt:lpstr>Summer Term 2 – Week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Butt</dc:creator>
  <cp:lastModifiedBy>LINDA BYRNE</cp:lastModifiedBy>
  <cp:revision>114</cp:revision>
  <dcterms:created xsi:type="dcterms:W3CDTF">2020-04-26T11:29:08Z</dcterms:created>
  <dcterms:modified xsi:type="dcterms:W3CDTF">2020-06-22T07:40:21Z</dcterms:modified>
</cp:coreProperties>
</file>