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63" r:id="rId5"/>
    <p:sldId id="260" r:id="rId6"/>
    <p:sldId id="261" r:id="rId7"/>
    <p:sldId id="262" r:id="rId8"/>
    <p:sldId id="258" r:id="rId9"/>
    <p:sldId id="270" r:id="rId10"/>
    <p:sldId id="259" r:id="rId11"/>
    <p:sldId id="269" r:id="rId12"/>
    <p:sldId id="268"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59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78" autoAdjust="0"/>
    <p:restoredTop sz="94660"/>
  </p:normalViewPr>
  <p:slideViewPr>
    <p:cSldViewPr snapToGrid="0">
      <p:cViewPr varScale="1">
        <p:scale>
          <a:sx n="88" d="100"/>
          <a:sy n="88" d="100"/>
        </p:scale>
        <p:origin x="37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3214921-5BA3-4ABE-8BBB-E9CC30639F1A}" type="datetimeFigureOut">
              <a:rPr lang="en-GB" smtClean="0"/>
              <a:t>14/06/2020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40493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214921-5BA3-4ABE-8BBB-E9CC30639F1A}" type="datetimeFigureOut">
              <a:rPr lang="en-GB" smtClean="0"/>
              <a:t>14/06/2020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65664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214921-5BA3-4ABE-8BBB-E9CC30639F1A}" type="datetimeFigureOut">
              <a:rPr lang="en-GB" smtClean="0"/>
              <a:t>14/06/2020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1042609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214921-5BA3-4ABE-8BBB-E9CC30639F1A}" type="datetimeFigureOut">
              <a:rPr lang="en-GB" smtClean="0"/>
              <a:t>14/06/2020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256124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214921-5BA3-4ABE-8BBB-E9CC30639F1A}" type="datetimeFigureOut">
              <a:rPr lang="en-GB" smtClean="0"/>
              <a:t>14/06/2020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420600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3214921-5BA3-4ABE-8BBB-E9CC30639F1A}" type="datetimeFigureOut">
              <a:rPr lang="en-GB" smtClean="0"/>
              <a:t>14/06/2020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1008066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3214921-5BA3-4ABE-8BBB-E9CC30639F1A}" type="datetimeFigureOut">
              <a:rPr lang="en-GB" smtClean="0"/>
              <a:t>14/06/2020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3157477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3214921-5BA3-4ABE-8BBB-E9CC30639F1A}" type="datetimeFigureOut">
              <a:rPr lang="en-GB" smtClean="0"/>
              <a:t>14/06/2020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481235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14921-5BA3-4ABE-8BBB-E9CC30639F1A}" type="datetimeFigureOut">
              <a:rPr lang="en-GB" smtClean="0"/>
              <a:t>14/06/2020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800829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14921-5BA3-4ABE-8BBB-E9CC30639F1A}" type="datetimeFigureOut">
              <a:rPr lang="en-GB" smtClean="0"/>
              <a:t>14/06/2020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1915399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14921-5BA3-4ABE-8BBB-E9CC30639F1A}" type="datetimeFigureOut">
              <a:rPr lang="en-GB" smtClean="0"/>
              <a:t>14/06/2020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4171623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5000" r="-1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14921-5BA3-4ABE-8BBB-E9CC30639F1A}" type="datetimeFigureOut">
              <a:rPr lang="en-GB" smtClean="0"/>
              <a:t>14/06/2020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F09A8-78E1-4555-BDDD-A3659372E2A7}" type="slidenum">
              <a:rPr lang="en-GB" smtClean="0"/>
              <a:t>‹#›</a:t>
            </a:fld>
            <a:endParaRPr lang="en-GB"/>
          </a:p>
        </p:txBody>
      </p:sp>
    </p:spTree>
    <p:extLst>
      <p:ext uri="{BB962C8B-B14F-4D97-AF65-F5344CB8AC3E}">
        <p14:creationId xmlns:p14="http://schemas.microsoft.com/office/powerpoint/2010/main" val="1775979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dropbox.com/sh/dthkuupajv8its4/AADCb2NtfQvhHdslFy2Jk1Rka?dl=0" TargetMode="External"/><Relationship Id="rId2" Type="http://schemas.openxmlformats.org/officeDocument/2006/relationships/hyperlink" Target="https://us04web.zoom.us/j/73617786652?pwd=emxNZEp2VkZPNUV2ZWJHZTNMbGN0UT09"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slide" Target="slide3.xm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hyperlink" Target="https://www.purplemash.com/sch/stjosephssn16" TargetMode="External"/><Relationship Id="rId4" Type="http://schemas.openxmlformats.org/officeDocument/2006/relationships/hyperlink" Target="https://www.bbc.co.uk/bitesize/topics/zf2f9j6/articles/z3c6tfr"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youtu.be/EXVJWBlTr4U" TargetMode="External"/><Relationship Id="rId13" Type="http://schemas.openxmlformats.org/officeDocument/2006/relationships/slide" Target="slide3.xml"/><Relationship Id="rId3" Type="http://schemas.openxmlformats.org/officeDocument/2006/relationships/image" Target="../media/image38.jpeg"/><Relationship Id="rId7" Type="http://schemas.openxmlformats.org/officeDocument/2006/relationships/image" Target="../media/image40.png"/><Relationship Id="rId12" Type="http://schemas.openxmlformats.org/officeDocument/2006/relationships/image" Target="../media/image43.png"/><Relationship Id="rId2" Type="http://schemas.openxmlformats.org/officeDocument/2006/relationships/hyperlink" Target="https://youtu.be/9ypQRFNtX7o" TargetMode="External"/><Relationship Id="rId1" Type="http://schemas.openxmlformats.org/officeDocument/2006/relationships/slideLayout" Target="../slideLayouts/slideLayout7.xml"/><Relationship Id="rId6" Type="http://schemas.openxmlformats.org/officeDocument/2006/relationships/hyperlink" Target="https://youtu.be/0Ewg0I_Dko8" TargetMode="External"/><Relationship Id="rId11" Type="http://schemas.openxmlformats.org/officeDocument/2006/relationships/image" Target="../media/image42.jpg"/><Relationship Id="rId5" Type="http://schemas.openxmlformats.org/officeDocument/2006/relationships/image" Target="../media/image39.jpeg"/><Relationship Id="rId10" Type="http://schemas.openxmlformats.org/officeDocument/2006/relationships/hyperlink" Target="https://youtu.be/HHfQCDJy3Qw" TargetMode="External"/><Relationship Id="rId4" Type="http://schemas.openxmlformats.org/officeDocument/2006/relationships/hyperlink" Target="https://youtu.be/Wn0oU3rt58I" TargetMode="External"/><Relationship Id="rId9" Type="http://schemas.openxmlformats.org/officeDocument/2006/relationships/image" Target="../media/image41.jpg"/><Relationship Id="rId1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hyperlink" Target="https://youtu.be/8_iS28GdE0A" TargetMode="External"/><Relationship Id="rId18" Type="http://schemas.openxmlformats.org/officeDocument/2006/relationships/hyperlink" Target="https://youtu.be/K9vTnitakaM" TargetMode="External"/><Relationship Id="rId26" Type="http://schemas.openxmlformats.org/officeDocument/2006/relationships/hyperlink" Target="https://youtu.be/FGxaE0K_vSk" TargetMode="External"/><Relationship Id="rId3" Type="http://schemas.openxmlformats.org/officeDocument/2006/relationships/slide" Target="slide3.xml"/><Relationship Id="rId21" Type="http://schemas.openxmlformats.org/officeDocument/2006/relationships/hyperlink" Target="https://youtu.be/Q3lZbZB0mUE" TargetMode="External"/><Relationship Id="rId7" Type="http://schemas.openxmlformats.org/officeDocument/2006/relationships/hyperlink" Target="https://www.getepic.com/app/profile-select" TargetMode="External"/><Relationship Id="rId12" Type="http://schemas.openxmlformats.org/officeDocument/2006/relationships/image" Target="../media/image47.jpeg"/><Relationship Id="rId17" Type="http://schemas.openxmlformats.org/officeDocument/2006/relationships/image" Target="../media/image49.jpeg"/><Relationship Id="rId25" Type="http://schemas.openxmlformats.org/officeDocument/2006/relationships/hyperlink" Target="https://youtu.be/JfOkpMcA_cY" TargetMode="External"/><Relationship Id="rId2" Type="http://schemas.openxmlformats.org/officeDocument/2006/relationships/image" Target="../media/image20.png"/><Relationship Id="rId16" Type="http://schemas.openxmlformats.org/officeDocument/2006/relationships/hyperlink" Target="https://youtu.be/rBmQDa8lJ9Y" TargetMode="External"/><Relationship Id="rId20" Type="http://schemas.openxmlformats.org/officeDocument/2006/relationships/hyperlink" Target="https://youtu.be/KWXjJcvwKc0" TargetMode="External"/><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hyperlink" Target="https://youtu.be/Tb40hA0vip0" TargetMode="External"/><Relationship Id="rId24" Type="http://schemas.openxmlformats.org/officeDocument/2006/relationships/hyperlink" Target="https://youtu.be/iEEQsHEbstA" TargetMode="External"/><Relationship Id="rId5" Type="http://schemas.openxmlformats.org/officeDocument/2006/relationships/hyperlink" Target="https://readtheory.org/auth/login" TargetMode="External"/><Relationship Id="rId15" Type="http://schemas.openxmlformats.org/officeDocument/2006/relationships/hyperlink" Target="https://youtu.be/eqnFUASMthY" TargetMode="External"/><Relationship Id="rId23" Type="http://schemas.openxmlformats.org/officeDocument/2006/relationships/hyperlink" Target="https://youtu.be/4zV6naUU7rM" TargetMode="External"/><Relationship Id="rId10" Type="http://schemas.openxmlformats.org/officeDocument/2006/relationships/image" Target="../media/image46.jpeg"/><Relationship Id="rId19" Type="http://schemas.openxmlformats.org/officeDocument/2006/relationships/hyperlink" Target="https://youtu.be/-lq0fyVGXe8" TargetMode="External"/><Relationship Id="rId4" Type="http://schemas.openxmlformats.org/officeDocument/2006/relationships/image" Target="../media/image23.png"/><Relationship Id="rId9" Type="http://schemas.openxmlformats.org/officeDocument/2006/relationships/hyperlink" Target="https://youtu.be/H7UD4sbQJxM" TargetMode="External"/><Relationship Id="rId14" Type="http://schemas.openxmlformats.org/officeDocument/2006/relationships/image" Target="../media/image48.jpeg"/><Relationship Id="rId22" Type="http://schemas.openxmlformats.org/officeDocument/2006/relationships/hyperlink" Target="https://youtu.be/pPt6gfhaCTE" TargetMode="External"/><Relationship Id="rId27" Type="http://schemas.openxmlformats.org/officeDocument/2006/relationships/hyperlink" Target="https://youtu.be/Q4H9qhRI_l0"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youtube.com/channel/UCfyh0qIIwTEV8ktNRI0x5-g" TargetMode="External"/><Relationship Id="rId13" Type="http://schemas.openxmlformats.org/officeDocument/2006/relationships/hyperlink" Target="https://sso.prodigygame.com/game/login" TargetMode="External"/><Relationship Id="rId18" Type="http://schemas.openxmlformats.org/officeDocument/2006/relationships/hyperlink" Target="https://www.youtube.com/channel/UCQh2wgJ5tOrixYBn6jFXsXQ" TargetMode="External"/><Relationship Id="rId26" Type="http://schemas.openxmlformats.org/officeDocument/2006/relationships/hyperlink" Target="https://www.youtube.com/channel/UC9w889Lid1JHB-AX4dCoQoQ" TargetMode="External"/><Relationship Id="rId3" Type="http://schemas.openxmlformats.org/officeDocument/2006/relationships/hyperlink" Target="https://radioblogging.net/" TargetMode="External"/><Relationship Id="rId21" Type="http://schemas.openxmlformats.org/officeDocument/2006/relationships/hyperlink" Target="https://www.youtube.com/user/OlafFalafel" TargetMode="External"/><Relationship Id="rId7" Type="http://schemas.openxmlformats.org/officeDocument/2006/relationships/image" Target="../media/image16.jpg"/><Relationship Id="rId12" Type="http://schemas.openxmlformats.org/officeDocument/2006/relationships/hyperlink" Target="https://www.sumdog.com/user/sign_in" TargetMode="External"/><Relationship Id="rId17" Type="http://schemas.openxmlformats.org/officeDocument/2006/relationships/hyperlink" Target="https://www.steveantony.com/drawastory" TargetMode="External"/><Relationship Id="rId25" Type="http://schemas.openxmlformats.org/officeDocument/2006/relationships/hyperlink" Target="http://www.techniquest.org/" TargetMode="External"/><Relationship Id="rId2" Type="http://schemas.openxmlformats.org/officeDocument/2006/relationships/hyperlink" Target="https://authorfy.com/10minutechallenges/" TargetMode="External"/><Relationship Id="rId16" Type="http://schemas.openxmlformats.org/officeDocument/2006/relationships/hyperlink" Target="https://www.bbc.co.uk/sounds/play/live:bbc_radio_fourfm" TargetMode="External"/><Relationship Id="rId20" Type="http://schemas.openxmlformats.org/officeDocument/2006/relationships/hyperlink" Target="https://www.facebook.com/minilingos/" TargetMode="External"/><Relationship Id="rId29" Type="http://schemas.openxmlformats.org/officeDocument/2006/relationships/hyperlink" Target="https://www.instagram.com/candicebrown/" TargetMode="External"/><Relationship Id="rId1" Type="http://schemas.openxmlformats.org/officeDocument/2006/relationships/slideLayout" Target="../slideLayouts/slideLayout7.xml"/><Relationship Id="rId6" Type="http://schemas.openxmlformats.org/officeDocument/2006/relationships/hyperlink" Target="https://www.facebook.com/englishwithhollytutoring/" TargetMode="External"/><Relationship Id="rId11" Type="http://schemas.openxmlformats.org/officeDocument/2006/relationships/hyperlink" Target="http://www.iseemaths.com/lessons56/" TargetMode="External"/><Relationship Id="rId24" Type="http://schemas.openxmlformats.org/officeDocument/2006/relationships/hyperlink" Target="http://www.youtube.com/user/maddiemoate" TargetMode="External"/><Relationship Id="rId32" Type="http://schemas.openxmlformats.org/officeDocument/2006/relationships/image" Target="../media/image23.png"/><Relationship Id="rId5" Type="http://schemas.openxmlformats.org/officeDocument/2006/relationships/hyperlink" Target="https://www.facebook.com/litfilmfest/" TargetMode="External"/><Relationship Id="rId15" Type="http://schemas.openxmlformats.org/officeDocument/2006/relationships/hyperlink" Target="https://mathsframe.co.uk/en/resources/category/22/most-popular" TargetMode="External"/><Relationship Id="rId23" Type="http://schemas.openxmlformats.org/officeDocument/2006/relationships/hyperlink" Target="https://www.facebook.com/HobbycraftUK/" TargetMode="External"/><Relationship Id="rId28" Type="http://schemas.openxmlformats.org/officeDocument/2006/relationships/hyperlink" Target="https://www.instagram.com/arthubldn/" TargetMode="External"/><Relationship Id="rId10" Type="http://schemas.openxmlformats.org/officeDocument/2006/relationships/hyperlink" Target="https://whiterosemaths.com/homelearning/" TargetMode="External"/><Relationship Id="rId19" Type="http://schemas.openxmlformats.org/officeDocument/2006/relationships/hyperlink" Target="https://www.facebook.com/Glasgowsciencecentre/" TargetMode="External"/><Relationship Id="rId31" Type="http://schemas.openxmlformats.org/officeDocument/2006/relationships/slide" Target="slide3.xml"/><Relationship Id="rId4" Type="http://schemas.openxmlformats.org/officeDocument/2006/relationships/hyperlink" Target="https://www.youtube.com/channel/UCuaq74gHBALPcb1nbJ1EF2Q" TargetMode="External"/><Relationship Id="rId9" Type="http://schemas.openxmlformats.org/officeDocument/2006/relationships/hyperlink" Target="http://www.themathsfactor.com/" TargetMode="External"/><Relationship Id="rId14" Type="http://schemas.openxmlformats.org/officeDocument/2006/relationships/hyperlink" Target="https://login.mathletics.com/" TargetMode="External"/><Relationship Id="rId22" Type="http://schemas.openxmlformats.org/officeDocument/2006/relationships/hyperlink" Target="https://www.youtube.com/user/OllieTunmer/videos" TargetMode="External"/><Relationship Id="rId27" Type="http://schemas.openxmlformats.org/officeDocument/2006/relationships/hyperlink" Target="https://liverpoolwarmuseum.co.uk/visiting/isolation-lessons/" TargetMode="External"/><Relationship Id="rId30" Type="http://schemas.openxmlformats.org/officeDocument/2006/relationships/hyperlink" Target="https://www.youtube.com/channel/UCky2iMp1kt6pCgJlxUjH3Dw"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www.thenational.academy/online-classroom/schedule/#schedule" TargetMode="External"/><Relationship Id="rId13" Type="http://schemas.openxmlformats.org/officeDocument/2006/relationships/image" Target="../media/image8.gif"/><Relationship Id="rId18" Type="http://schemas.openxmlformats.org/officeDocument/2006/relationships/slide" Target="slide6.xml"/><Relationship Id="rId26" Type="http://schemas.openxmlformats.org/officeDocument/2006/relationships/hyperlink" Target="https://www.bbc.co.uk/bitesize/levels/zbr9wmn" TargetMode="External"/><Relationship Id="rId3" Type="http://schemas.openxmlformats.org/officeDocument/2006/relationships/hyperlink" Target="https://www.morningchallenge.co.uk/home" TargetMode="External"/><Relationship Id="rId21" Type="http://schemas.openxmlformats.org/officeDocument/2006/relationships/slide" Target="slide10.xml"/><Relationship Id="rId34" Type="http://schemas.openxmlformats.org/officeDocument/2006/relationships/image" Target="../media/image21.png"/><Relationship Id="rId7" Type="http://schemas.openxmlformats.org/officeDocument/2006/relationships/hyperlink" Target="https://www.getepic.com/sign-in/educator" TargetMode="External"/><Relationship Id="rId12" Type="http://schemas.openxmlformats.org/officeDocument/2006/relationships/slide" Target="slide4.xml"/><Relationship Id="rId17" Type="http://schemas.openxmlformats.org/officeDocument/2006/relationships/image" Target="../media/image11.png"/><Relationship Id="rId25" Type="http://schemas.openxmlformats.org/officeDocument/2006/relationships/image" Target="../media/image16.jpg"/><Relationship Id="rId33" Type="http://schemas.openxmlformats.org/officeDocument/2006/relationships/slide" Target="slide11.xml"/><Relationship Id="rId2" Type="http://schemas.openxmlformats.org/officeDocument/2006/relationships/image" Target="../media/image4.png"/><Relationship Id="rId16" Type="http://schemas.openxmlformats.org/officeDocument/2006/relationships/image" Target="../media/image10.png"/><Relationship Id="rId20" Type="http://schemas.openxmlformats.org/officeDocument/2006/relationships/image" Target="../media/image13.png"/><Relationship Id="rId29" Type="http://schemas.openxmlformats.org/officeDocument/2006/relationships/hyperlink" Target="https://www.thenational.academy/assembly" TargetMode="External"/><Relationship Id="rId1" Type="http://schemas.openxmlformats.org/officeDocument/2006/relationships/slideLayout" Target="../slideLayouts/slideLayout7.xml"/><Relationship Id="rId6" Type="http://schemas.openxmlformats.org/officeDocument/2006/relationships/hyperlink" Target="https://spellingframe.co.uk/" TargetMode="External"/><Relationship Id="rId11" Type="http://schemas.openxmlformats.org/officeDocument/2006/relationships/image" Target="../media/image7.png"/><Relationship Id="rId24" Type="http://schemas.openxmlformats.org/officeDocument/2006/relationships/slide" Target="slide13.xml"/><Relationship Id="rId32" Type="http://schemas.openxmlformats.org/officeDocument/2006/relationships/image" Target="../media/image20.png"/><Relationship Id="rId5" Type="http://schemas.openxmlformats.org/officeDocument/2006/relationships/hyperlink" Target="https://whiterosemaths.com/homelearning/" TargetMode="External"/><Relationship Id="rId15" Type="http://schemas.openxmlformats.org/officeDocument/2006/relationships/slide" Target="slide7.xml"/><Relationship Id="rId23" Type="http://schemas.openxmlformats.org/officeDocument/2006/relationships/image" Target="../media/image15.png"/><Relationship Id="rId28" Type="http://schemas.openxmlformats.org/officeDocument/2006/relationships/image" Target="../media/image18.png"/><Relationship Id="rId10" Type="http://schemas.openxmlformats.org/officeDocument/2006/relationships/image" Target="../media/image6.png"/><Relationship Id="rId19" Type="http://schemas.openxmlformats.org/officeDocument/2006/relationships/image" Target="../media/image12.png"/><Relationship Id="rId31" Type="http://schemas.openxmlformats.org/officeDocument/2006/relationships/slide" Target="slide12.xml"/><Relationship Id="rId4" Type="http://schemas.openxmlformats.org/officeDocument/2006/relationships/hyperlink" Target="https://ttrockstars.com/" TargetMode="External"/><Relationship Id="rId9" Type="http://schemas.openxmlformats.org/officeDocument/2006/relationships/image" Target="../media/image5.png"/><Relationship Id="rId14" Type="http://schemas.openxmlformats.org/officeDocument/2006/relationships/image" Target="../media/image9.png"/><Relationship Id="rId22" Type="http://schemas.openxmlformats.org/officeDocument/2006/relationships/image" Target="../media/image14.png"/><Relationship Id="rId27" Type="http://schemas.openxmlformats.org/officeDocument/2006/relationships/image" Target="../media/image17.png"/><Relationship Id="rId30" Type="http://schemas.openxmlformats.org/officeDocument/2006/relationships/image" Target="../media/image19.png"/><Relationship Id="rId35"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https://www.bbc.co.uk/teach/class-clips-video/french-ks2-modern-routines/zjynvk7" TargetMode="External"/><Relationship Id="rId4" Type="http://schemas.openxmlformats.org/officeDocument/2006/relationships/hyperlink" Target="https://www.bbc.co.uk/bitesize/subjects/z39d7ty"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facebook.com/Firststopsafetytraininguk/" TargetMode="External"/><Relationship Id="rId13" Type="http://schemas.openxmlformats.org/officeDocument/2006/relationships/hyperlink" Target="https://www.gonoodle.com/" TargetMode="External"/><Relationship Id="rId3" Type="http://schemas.openxmlformats.org/officeDocument/2006/relationships/image" Target="../media/image24.png"/><Relationship Id="rId7" Type="http://schemas.openxmlformats.org/officeDocument/2006/relationships/hyperlink" Target="https://www.facebook.com/shapercaper/" TargetMode="External"/><Relationship Id="rId12" Type="http://schemas.openxmlformats.org/officeDocument/2006/relationships/hyperlink" Target="https://www.youtube.com/channel/UCAxW1XT0iEJo0TYlRfn6rYQ" TargetMode="External"/><Relationship Id="rId2" Type="http://schemas.openxmlformats.org/officeDocument/2006/relationships/image" Target="../media/image9.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hyperlink" Target="https://www.instagram.com/diannebuswell/" TargetMode="External"/><Relationship Id="rId11" Type="http://schemas.openxmlformats.org/officeDocument/2006/relationships/hyperlink" Target="https://www.instagram.com/theballetcoach/" TargetMode="External"/><Relationship Id="rId5" Type="http://schemas.openxmlformats.org/officeDocument/2006/relationships/hyperlink" Target="https://www.instagram.com/kimberlywyatt/" TargetMode="External"/><Relationship Id="rId15" Type="http://schemas.openxmlformats.org/officeDocument/2006/relationships/image" Target="../media/image23.png"/><Relationship Id="rId10" Type="http://schemas.openxmlformats.org/officeDocument/2006/relationships/hyperlink" Target="https://www.facebook.com/sfcacademy1/" TargetMode="External"/><Relationship Id="rId4" Type="http://schemas.openxmlformats.org/officeDocument/2006/relationships/hyperlink" Target="https://www.youtube.com/channel/UC8PDFwCV0HHcl08-1SzdiBw" TargetMode="External"/><Relationship Id="rId9" Type="http://schemas.openxmlformats.org/officeDocument/2006/relationships/hyperlink" Target="https://www.facebook.com/diversedancemix/" TargetMode="External"/><Relationship Id="rId1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slide" Target="slide3.xml"/><Relationship Id="rId4" Type="http://schemas.openxmlformats.org/officeDocument/2006/relationships/hyperlink" Target="https://www.youtube.com/watch?v=q85BSpfWUgs"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0.png"/><Relationship Id="rId7"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3.png"/><Relationship Id="rId7" Type="http://schemas.openxmlformats.org/officeDocument/2006/relationships/image" Target="../media/image30.jpg"/><Relationship Id="rId12" Type="http://schemas.openxmlformats.org/officeDocument/2006/relationships/image" Target="../media/image33.png"/><Relationship Id="rId2" Type="http://schemas.openxmlformats.org/officeDocument/2006/relationships/slide" Target="slide3.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hyperlink" Target="https://www.complex.com/pop-culture/2013/10/most-deadly-insects-in-the-world/asian-giant-hornet" TargetMode="External"/><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image" Target="../media/image7.png"/><Relationship Id="rId9" Type="http://schemas.openxmlformats.org/officeDocument/2006/relationships/hyperlink" Target="https://themysteriousworld.com/top-10-most-dangerous-insects-in-the-world/"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3.png"/><Relationship Id="rId7" Type="http://schemas.openxmlformats.org/officeDocument/2006/relationships/image" Target="../media/image35.jpeg"/><Relationship Id="rId2" Type="http://schemas.openxmlformats.org/officeDocument/2006/relationships/slide" Target="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4.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1028" y="969584"/>
            <a:ext cx="10637951" cy="5320380"/>
          </a:xfrm>
          <a:solidFill>
            <a:schemeClr val="accent4">
              <a:lumMod val="40000"/>
              <a:lumOff val="60000"/>
            </a:schemeClr>
          </a:solidFill>
        </p:spPr>
        <p:txBody>
          <a:bodyPr>
            <a:noAutofit/>
          </a:bodyPr>
          <a:lstStyle/>
          <a:p>
            <a:r>
              <a:rPr lang="en-GB" sz="1800" dirty="0" smtClean="0"/>
              <a:t> Week 3 of this term already! Wow!</a:t>
            </a:r>
          </a:p>
          <a:p>
            <a:r>
              <a:rPr lang="en-GB" sz="1800" dirty="0" smtClean="0"/>
              <a:t>Hello everyone, I hope you’ve had a lovely weekend. I’ve loved seeing all of your work on portfolios and through the Dojo messenger. You’re working so hard at this very unusual time, so well done to you all and to your parents. As I mentioned last week, teacher’s are now in school looking after small groups (Bubbles) of children, so won’t be able to get back to you as quickly as they have been but I will answer any messages between 3:30 and 4:30 daily and will be available most of Wednesday, although it does seem to be the day I have lots of meetings. My most important Wednesday meeting is catching up with you! So it would be great to see you at our scheduled zoom: </a:t>
            </a:r>
            <a:r>
              <a:rPr lang="en-GB" sz="1800" dirty="0"/>
              <a:t>11:00 AM </a:t>
            </a:r>
            <a:r>
              <a:rPr lang="en-GB" sz="1800" dirty="0" smtClean="0"/>
              <a:t> </a:t>
            </a:r>
            <a:r>
              <a:rPr lang="en-GB" sz="1800" dirty="0"/>
              <a:t>Every week on Wed, </a:t>
            </a:r>
            <a:r>
              <a:rPr lang="en-GB" sz="1800" dirty="0" smtClean="0"/>
              <a:t>(until </a:t>
            </a:r>
            <a:r>
              <a:rPr lang="en-GB" sz="1800" dirty="0"/>
              <a:t>Jul </a:t>
            </a:r>
            <a:r>
              <a:rPr lang="en-GB" sz="1800" dirty="0" smtClean="0"/>
              <a:t>22, I‘ll take suggestions on something special for the end of the year.) </a:t>
            </a:r>
            <a:r>
              <a:rPr lang="en-GB" sz="1800" dirty="0" smtClean="0">
                <a:hlinkClick r:id="rId2"/>
              </a:rPr>
              <a:t>https</a:t>
            </a:r>
            <a:r>
              <a:rPr lang="en-GB" sz="1800" dirty="0">
                <a:hlinkClick r:id="rId2"/>
              </a:rPr>
              <a:t>://</a:t>
            </a:r>
            <a:r>
              <a:rPr lang="en-GB" sz="1800" dirty="0" smtClean="0">
                <a:hlinkClick r:id="rId2"/>
              </a:rPr>
              <a:t>us04web.zoom.us/j/73617786652?pwd=emxNZEp2VkZPNUV2ZWJHZTNMbGN0UT09</a:t>
            </a:r>
            <a:endParaRPr lang="en-GB" sz="1800" dirty="0" smtClean="0"/>
          </a:p>
          <a:p>
            <a:r>
              <a:rPr lang="en-GB" sz="1800" dirty="0" smtClean="0"/>
              <a:t>Meeting </a:t>
            </a:r>
            <a:r>
              <a:rPr lang="en-GB" sz="1800" dirty="0"/>
              <a:t>ID: 736 1778 6652</a:t>
            </a:r>
          </a:p>
          <a:p>
            <a:r>
              <a:rPr lang="en-GB" sz="1800" dirty="0"/>
              <a:t>Password: </a:t>
            </a:r>
            <a:r>
              <a:rPr lang="en-GB" sz="1800" dirty="0" err="1" smtClean="0"/>
              <a:t>StFrancis</a:t>
            </a:r>
            <a:endParaRPr lang="en-GB" sz="1800" dirty="0" smtClean="0"/>
          </a:p>
          <a:p>
            <a:r>
              <a:rPr lang="en-GB" sz="1800" dirty="0" smtClean="0"/>
              <a:t>Can I please ask that Year 4 pupils get their letter/video for their buddy to me ASAP if you haven’t already. The ones I have so far are brilliant!</a:t>
            </a:r>
          </a:p>
          <a:p>
            <a:r>
              <a:rPr lang="en-GB" sz="1800" dirty="0" smtClean="0"/>
              <a:t>Here’s the Dropbox link for this week</a:t>
            </a:r>
            <a:r>
              <a:rPr lang="en-GB" sz="1800" dirty="0"/>
              <a:t>: </a:t>
            </a:r>
            <a:r>
              <a:rPr lang="en-GB" sz="1800" dirty="0">
                <a:hlinkClick r:id="rId3"/>
              </a:rPr>
              <a:t>https://</a:t>
            </a:r>
            <a:r>
              <a:rPr lang="en-GB" sz="1800" dirty="0" smtClean="0">
                <a:hlinkClick r:id="rId3"/>
              </a:rPr>
              <a:t>www.dropbox.com/sh/dthkuupajv8its4/AADCb2NtfQvhHdslFy2Jk1Rka?dl=0</a:t>
            </a:r>
            <a:r>
              <a:rPr lang="en-GB" sz="1800" dirty="0" smtClean="0"/>
              <a:t> </a:t>
            </a:r>
          </a:p>
          <a:p>
            <a:r>
              <a:rPr lang="en-GB" sz="1800" dirty="0" smtClean="0"/>
              <a:t>Have a great week everyone!</a:t>
            </a:r>
            <a:endParaRPr lang="en-GB" sz="1800" dirty="0"/>
          </a:p>
          <a:p>
            <a:endParaRPr lang="en-GB" sz="1800" dirty="0" smtClean="0"/>
          </a:p>
          <a:p>
            <a:endParaRPr lang="en-GB" sz="1800" dirty="0" smtClean="0"/>
          </a:p>
          <a:p>
            <a:endParaRPr lang="en-GB" sz="1800" dirty="0" smtClean="0"/>
          </a:p>
          <a:p>
            <a:endParaRPr lang="en-GB" sz="1800" dirty="0" smtClean="0"/>
          </a:p>
          <a:p>
            <a:endParaRPr lang="en-GB" sz="1800" dirty="0" smtClean="0"/>
          </a:p>
        </p:txBody>
      </p:sp>
      <p:sp>
        <p:nvSpPr>
          <p:cNvPr id="2" name="Title 1"/>
          <p:cNvSpPr>
            <a:spLocks noGrp="1"/>
          </p:cNvSpPr>
          <p:nvPr>
            <p:ph type="ctrTitle"/>
          </p:nvPr>
        </p:nvSpPr>
        <p:spPr>
          <a:xfrm>
            <a:off x="1404838" y="100084"/>
            <a:ext cx="9144000" cy="991846"/>
          </a:xfrm>
        </p:spPr>
        <p:txBody>
          <a:bodyPr>
            <a:normAutofit/>
          </a:bodyPr>
          <a:lstStyle/>
          <a:p>
            <a:r>
              <a:rPr lang="en-GB" sz="4400" u="sng" dirty="0" smtClean="0"/>
              <a:t>Summer Term 2 – Week 3</a:t>
            </a:r>
            <a:endParaRPr lang="en-GB" sz="4400" u="sng" dirty="0"/>
          </a:p>
        </p:txBody>
      </p:sp>
      <p:pic>
        <p:nvPicPr>
          <p:cNvPr id="1028" name="Picture 4" descr="miss your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1343" y="3629774"/>
            <a:ext cx="828865" cy="828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457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15915" y="685492"/>
            <a:ext cx="2464014" cy="2441856"/>
            <a:chOff x="5289442" y="263461"/>
            <a:chExt cx="2464014" cy="2441856"/>
          </a:xfrm>
        </p:grpSpPr>
        <p:grpSp>
          <p:nvGrpSpPr>
            <p:cNvPr id="3" name="Group 2"/>
            <p:cNvGrpSpPr/>
            <p:nvPr/>
          </p:nvGrpSpPr>
          <p:grpSpPr>
            <a:xfrm>
              <a:off x="5289442" y="263461"/>
              <a:ext cx="2464014" cy="2441856"/>
              <a:chOff x="5289442" y="263461"/>
              <a:chExt cx="2464014" cy="2441856"/>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9442" y="263461"/>
                <a:ext cx="2464014" cy="244185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9145" y="720660"/>
                <a:ext cx="1575581" cy="1181686"/>
              </a:xfrm>
              <a:prstGeom prst="rect">
                <a:avLst/>
              </a:prstGeom>
            </p:spPr>
          </p:pic>
        </p:grpSp>
        <p:sp>
          <p:nvSpPr>
            <p:cNvPr id="4" name="TextBox 3"/>
            <p:cNvSpPr txBox="1"/>
            <p:nvPr/>
          </p:nvSpPr>
          <p:spPr>
            <a:xfrm>
              <a:off x="5773252" y="1873937"/>
              <a:ext cx="1567464" cy="369332"/>
            </a:xfrm>
            <a:prstGeom prst="rect">
              <a:avLst/>
            </a:prstGeom>
            <a:noFill/>
          </p:spPr>
          <p:txBody>
            <a:bodyPr wrap="square" rtlCol="0">
              <a:spAutoFit/>
            </a:bodyPr>
            <a:lstStyle/>
            <a:p>
              <a:r>
                <a:rPr lang="en-GB" b="1" dirty="0" smtClean="0">
                  <a:latin typeface="Segoe Print" panose="02000600000000000000" pitchFamily="2" charset="0"/>
                </a:rPr>
                <a:t>Computing</a:t>
              </a:r>
              <a:endParaRPr lang="en-GB" b="1" dirty="0">
                <a:latin typeface="Segoe Print" panose="02000600000000000000" pitchFamily="2" charset="0"/>
              </a:endParaRPr>
            </a:p>
          </p:txBody>
        </p:sp>
      </p:grpSp>
      <p:sp>
        <p:nvSpPr>
          <p:cNvPr id="7" name="Rectangle 6"/>
          <p:cNvSpPr/>
          <p:nvPr/>
        </p:nvSpPr>
        <p:spPr>
          <a:xfrm>
            <a:off x="1225618" y="5133176"/>
            <a:ext cx="9807428" cy="923330"/>
          </a:xfrm>
          <a:prstGeom prst="rect">
            <a:avLst/>
          </a:prstGeom>
          <a:solidFill>
            <a:schemeClr val="accent4">
              <a:lumMod val="60000"/>
              <a:lumOff val="40000"/>
            </a:schemeClr>
          </a:solidFill>
        </p:spPr>
        <p:txBody>
          <a:bodyPr wrap="none">
            <a:spAutoFit/>
          </a:bodyPr>
          <a:lstStyle/>
          <a:p>
            <a:r>
              <a:rPr lang="en-GB" dirty="0" smtClean="0">
                <a:hlinkClick r:id="rId4"/>
              </a:rPr>
              <a:t>It is important that we learn to type quickly. It prepares us for life outside of school in the digital world.</a:t>
            </a:r>
          </a:p>
          <a:p>
            <a:endParaRPr lang="en-GB" dirty="0">
              <a:hlinkClick r:id="rId4"/>
            </a:endParaRPr>
          </a:p>
          <a:p>
            <a:r>
              <a:rPr lang="en-GB" dirty="0" smtClean="0">
                <a:hlinkClick r:id="rId4"/>
              </a:rPr>
              <a:t>https</a:t>
            </a:r>
            <a:r>
              <a:rPr lang="en-GB" dirty="0">
                <a:hlinkClick r:id="rId4"/>
              </a:rPr>
              <a:t>://www.bbc.co.uk/bitesize/topics/zf2f9j6/articles/z3c6tfr</a:t>
            </a:r>
            <a:endParaRPr lang="en-GB" dirty="0"/>
          </a:p>
        </p:txBody>
      </p:sp>
      <p:pic>
        <p:nvPicPr>
          <p:cNvPr id="8" name="Picture 7">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8587" y="655281"/>
            <a:ext cx="3506479" cy="2472068"/>
          </a:xfrm>
          <a:prstGeom prst="rect">
            <a:avLst/>
          </a:prstGeom>
        </p:spPr>
      </p:pic>
      <p:sp>
        <p:nvSpPr>
          <p:cNvPr id="9" name="Rectangle 8"/>
          <p:cNvSpPr/>
          <p:nvPr/>
        </p:nvSpPr>
        <p:spPr>
          <a:xfrm>
            <a:off x="6913542" y="655281"/>
            <a:ext cx="3338539" cy="1569660"/>
          </a:xfrm>
          <a:prstGeom prst="rect">
            <a:avLst/>
          </a:prstGeom>
          <a:solidFill>
            <a:srgbClr val="7030A0"/>
          </a:solidFill>
        </p:spPr>
        <p:txBody>
          <a:bodyPr wrap="square" lIns="91440" tIns="45720" rIns="91440" bIns="45720">
            <a:spAutoFit/>
          </a:bodyPr>
          <a:lstStyle/>
          <a:p>
            <a:pPr algn="ctr"/>
            <a:r>
              <a:rPr lang="en-US" sz="1600" b="0" cap="none" spc="0" dirty="0" smtClean="0">
                <a:ln w="0"/>
                <a:solidFill>
                  <a:schemeClr val="tx1"/>
                </a:solidFill>
                <a:effectLst>
                  <a:outerShdw blurRad="38100" dist="19050" dir="2700000" algn="tl" rotWithShape="0">
                    <a:schemeClr val="dk1">
                      <a:alpha val="40000"/>
                    </a:schemeClr>
                  </a:outerShdw>
                </a:effectLst>
              </a:rPr>
              <a:t>Click the icon</a:t>
            </a:r>
          </a:p>
          <a:p>
            <a:pPr algn="ctr"/>
            <a:r>
              <a:rPr lang="en-US" sz="1600" b="0" cap="none" spc="0" dirty="0" smtClean="0">
                <a:ln w="0"/>
                <a:solidFill>
                  <a:schemeClr val="tx1"/>
                </a:solidFill>
                <a:effectLst>
                  <a:outerShdw blurRad="38100" dist="19050" dir="2700000" algn="tl" rotWithShape="0">
                    <a:schemeClr val="dk1">
                      <a:alpha val="40000"/>
                    </a:schemeClr>
                  </a:outerShdw>
                </a:effectLst>
              </a:rPr>
              <a:t> and see what</a:t>
            </a:r>
          </a:p>
          <a:p>
            <a:pPr algn="ctr"/>
            <a:r>
              <a:rPr lang="en-US" sz="1600" b="0" cap="none" spc="0" dirty="0" smtClean="0">
                <a:ln w="0"/>
                <a:solidFill>
                  <a:schemeClr val="tx1"/>
                </a:solidFill>
                <a:effectLst>
                  <a:outerShdw blurRad="38100" dist="19050" dir="2700000" algn="tl" rotWithShape="0">
                    <a:schemeClr val="dk1">
                      <a:alpha val="40000"/>
                    </a:schemeClr>
                  </a:outerShdw>
                </a:effectLst>
              </a:rPr>
              <a:t> has been </a:t>
            </a:r>
          </a:p>
          <a:p>
            <a:pPr algn="ctr"/>
            <a:r>
              <a:rPr lang="en-US" sz="1600" b="0" cap="none" spc="0" dirty="0" smtClean="0">
                <a:ln w="0"/>
                <a:solidFill>
                  <a:schemeClr val="tx1"/>
                </a:solidFill>
                <a:effectLst>
                  <a:outerShdw blurRad="38100" dist="19050" dir="2700000" algn="tl" rotWithShape="0">
                    <a:schemeClr val="dk1">
                      <a:alpha val="40000"/>
                    </a:schemeClr>
                  </a:outerShdw>
                </a:effectLst>
              </a:rPr>
              <a:t>set for you. </a:t>
            </a:r>
          </a:p>
          <a:p>
            <a:pPr algn="ctr"/>
            <a:r>
              <a:rPr lang="en-US" sz="1600" b="0" cap="none" spc="0" dirty="0" smtClean="0">
                <a:ln w="0"/>
                <a:solidFill>
                  <a:schemeClr val="tx1"/>
                </a:solidFill>
                <a:effectLst>
                  <a:outerShdw blurRad="38100" dist="19050" dir="2700000" algn="tl" rotWithShape="0">
                    <a:schemeClr val="dk1">
                      <a:alpha val="40000"/>
                    </a:schemeClr>
                  </a:outerShdw>
                </a:effectLst>
              </a:rPr>
              <a:t>There are weekly tasks  </a:t>
            </a:r>
          </a:p>
          <a:p>
            <a:pPr algn="ctr"/>
            <a:r>
              <a:rPr lang="en-US" sz="1600" b="0" cap="none" spc="0" dirty="0" smtClean="0">
                <a:ln w="0"/>
                <a:solidFill>
                  <a:schemeClr val="tx1"/>
                </a:solidFill>
                <a:effectLst>
                  <a:outerShdw blurRad="38100" dist="19050" dir="2700000" algn="tl" rotWithShape="0">
                    <a:schemeClr val="dk1">
                      <a:alpha val="40000"/>
                    </a:schemeClr>
                  </a:outerShdw>
                </a:effectLst>
              </a:rPr>
              <a:t>that you can access too.</a:t>
            </a:r>
            <a:endParaRPr lang="en-US" sz="1600" b="0" cap="none" spc="0" dirty="0">
              <a:ln w="0"/>
              <a:solidFill>
                <a:schemeClr val="tx1"/>
              </a:solidFill>
              <a:effectLst>
                <a:outerShdw blurRad="38100" dist="19050" dir="2700000" algn="tl" rotWithShape="0">
                  <a:schemeClr val="dk1">
                    <a:alpha val="40000"/>
                  </a:schemeClr>
                </a:outerShdw>
              </a:effectLst>
            </a:endParaRPr>
          </a:p>
        </p:txBody>
      </p:sp>
      <p:sp>
        <p:nvSpPr>
          <p:cNvPr id="10" name="Curved Left Arrow 9"/>
          <p:cNvSpPr/>
          <p:nvPr/>
        </p:nvSpPr>
        <p:spPr>
          <a:xfrm rot="2570539">
            <a:off x="6628653" y="2287563"/>
            <a:ext cx="1637289" cy="1202657"/>
          </a:xfrm>
          <a:prstGeom prst="curvedLeftArrow">
            <a:avLst>
              <a:gd name="adj1" fmla="val 10806"/>
              <a:gd name="adj2" fmla="val 50000"/>
              <a:gd name="adj3" fmla="val 25000"/>
            </a:avLst>
          </a:prstGeom>
          <a:solidFill>
            <a:srgbClr val="FF0000"/>
          </a:solidFill>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1" name="Group 10"/>
          <p:cNvGrpSpPr/>
          <p:nvPr/>
        </p:nvGrpSpPr>
        <p:grpSpPr>
          <a:xfrm>
            <a:off x="9876803" y="3088820"/>
            <a:ext cx="1561927" cy="1603313"/>
            <a:chOff x="8770513" y="572959"/>
            <a:chExt cx="2102744" cy="2102744"/>
          </a:xfrm>
        </p:grpSpPr>
        <p:pic>
          <p:nvPicPr>
            <p:cNvPr id="12" name="Picture 11">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13" name="Rectangle 12"/>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
        <p:nvSpPr>
          <p:cNvPr id="14" name="Rectangle 13"/>
          <p:cNvSpPr/>
          <p:nvPr/>
        </p:nvSpPr>
        <p:spPr>
          <a:xfrm>
            <a:off x="1299725" y="3475544"/>
            <a:ext cx="8577077" cy="1477328"/>
          </a:xfrm>
          <a:prstGeom prst="rect">
            <a:avLst/>
          </a:prstGeom>
          <a:solidFill>
            <a:srgbClr val="7030A0"/>
          </a:solidFill>
        </p:spPr>
        <p:txBody>
          <a:bodyPr wrap="square">
            <a:spAutoFit/>
          </a:bodyPr>
          <a:lstStyle/>
          <a:p>
            <a:r>
              <a:rPr lang="en-GB" dirty="0">
                <a:latin typeface="Lato"/>
              </a:rPr>
              <a:t>Use </a:t>
            </a:r>
            <a:r>
              <a:rPr lang="en-GB" dirty="0" smtClean="0">
                <a:latin typeface="Lato"/>
              </a:rPr>
              <a:t> 2paint and 2animate to </a:t>
            </a:r>
            <a:r>
              <a:rPr lang="en-GB" dirty="0">
                <a:latin typeface="Lato"/>
              </a:rPr>
              <a:t>draw a cartoon version of a most deadly beast. Cartoons often exaggerate the most prominent features of something, like a stinging </a:t>
            </a:r>
            <a:r>
              <a:rPr lang="en-GB" dirty="0" smtClean="0">
                <a:latin typeface="Lato"/>
              </a:rPr>
              <a:t>tail, pincers </a:t>
            </a:r>
            <a:r>
              <a:rPr lang="en-GB" dirty="0">
                <a:latin typeface="Lato"/>
              </a:rPr>
              <a:t>or great big eyes! Make preliminary drawings in a sketchbook to plan which features could be exaggerated then use </a:t>
            </a:r>
            <a:r>
              <a:rPr lang="en-GB" dirty="0" smtClean="0">
                <a:latin typeface="Lato"/>
              </a:rPr>
              <a:t>purple mash </a:t>
            </a:r>
            <a:r>
              <a:rPr lang="en-GB" dirty="0">
                <a:latin typeface="Lato"/>
              </a:rPr>
              <a:t>to </a:t>
            </a:r>
            <a:r>
              <a:rPr lang="en-GB" dirty="0" smtClean="0">
                <a:latin typeface="Lato"/>
              </a:rPr>
              <a:t>create, add </a:t>
            </a:r>
            <a:r>
              <a:rPr lang="en-GB" dirty="0">
                <a:latin typeface="Lato"/>
              </a:rPr>
              <a:t>colour and animate.</a:t>
            </a:r>
            <a:endParaRPr lang="en-GB" dirty="0"/>
          </a:p>
        </p:txBody>
      </p:sp>
    </p:spTree>
    <p:extLst>
      <p:ext uri="{BB962C8B-B14F-4D97-AF65-F5344CB8AC3E}">
        <p14:creationId xmlns:p14="http://schemas.microsoft.com/office/powerpoint/2010/main" val="536098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b="9550"/>
          <a:stretch/>
        </p:blipFill>
        <p:spPr>
          <a:xfrm>
            <a:off x="942193" y="811370"/>
            <a:ext cx="4222235" cy="2540910"/>
          </a:xfrm>
          <a:prstGeom prst="rect">
            <a:avLst/>
          </a:prstGeom>
        </p:spPr>
      </p:pic>
      <p:pic>
        <p:nvPicPr>
          <p:cNvPr id="3" name="Picture 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193" y="3350158"/>
            <a:ext cx="2976588" cy="2786087"/>
          </a:xfrm>
          <a:prstGeom prst="rect">
            <a:avLst/>
          </a:prstGeom>
        </p:spPr>
      </p:pic>
      <p:pic>
        <p:nvPicPr>
          <p:cNvPr id="4" name="Picture 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18781" y="3350157"/>
            <a:ext cx="3184099" cy="2786087"/>
          </a:xfrm>
          <a:prstGeom prst="rect">
            <a:avLst/>
          </a:prstGeom>
        </p:spPr>
      </p:pic>
      <p:pic>
        <p:nvPicPr>
          <p:cNvPr id="5" name="Picture 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64428" y="811369"/>
            <a:ext cx="2885974" cy="2540912"/>
          </a:xfrm>
          <a:prstGeom prst="rect">
            <a:avLst/>
          </a:prstGeom>
        </p:spPr>
      </p:pic>
      <p:pic>
        <p:nvPicPr>
          <p:cNvPr id="6" name="Picture 5">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02880" y="3350157"/>
            <a:ext cx="2802905" cy="2802905"/>
          </a:xfrm>
          <a:prstGeom prst="rect">
            <a:avLst/>
          </a:prstGeom>
        </p:spPr>
      </p:pic>
      <p:pic>
        <p:nvPicPr>
          <p:cNvPr id="1028" name="Picture 4" descr="Bitmoji Imag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86663" y="1618521"/>
            <a:ext cx="2639063" cy="2639063"/>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7846251" y="317419"/>
            <a:ext cx="2675788" cy="1764406"/>
          </a:xfrm>
          <a:prstGeom prst="wedgeRoundRectCallout">
            <a:avLst>
              <a:gd name="adj1" fmla="val 46069"/>
              <a:gd name="adj2" fmla="val 9023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latin typeface="Arial Black" panose="020B0A04020102020204" pitchFamily="34" charset="0"/>
              </a:rPr>
              <a:t>Click on the day you need to see the Morning challenge answers.</a:t>
            </a:r>
            <a:endParaRPr lang="en-GB" dirty="0">
              <a:latin typeface="Arial Black" panose="020B0A04020102020204" pitchFamily="34" charset="0"/>
            </a:endParaRPr>
          </a:p>
        </p:txBody>
      </p:sp>
      <p:pic>
        <p:nvPicPr>
          <p:cNvPr id="9" name="Picture 8">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079468" y="4624593"/>
            <a:ext cx="1561927" cy="1511651"/>
          </a:xfrm>
          <a:prstGeom prst="rect">
            <a:avLst/>
          </a:prstGeom>
        </p:spPr>
      </p:pic>
    </p:spTree>
    <p:extLst>
      <p:ext uri="{BB962C8B-B14F-4D97-AF65-F5344CB8AC3E}">
        <p14:creationId xmlns:p14="http://schemas.microsoft.com/office/powerpoint/2010/main" val="3857246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ookw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932" y="3722575"/>
            <a:ext cx="2703207" cy="270320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765609" y="652038"/>
            <a:ext cx="1561927" cy="1511651"/>
            <a:chOff x="8770513" y="572959"/>
            <a:chExt cx="2102744" cy="2102744"/>
          </a:xfrm>
        </p:grpSpPr>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6" name="Rectangle 5"/>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pic>
        <p:nvPicPr>
          <p:cNvPr id="3" name="Picture 2">
            <a:hlinkClick r:id="rId5"/>
          </p:cNvPr>
          <p:cNvPicPr>
            <a:picLocks noChangeAspect="1"/>
          </p:cNvPicPr>
          <p:nvPr/>
        </p:nvPicPr>
        <p:blipFill rotWithShape="1">
          <a:blip r:embed="rId6">
            <a:extLst>
              <a:ext uri="{28A0092B-C50C-407E-A947-70E740481C1C}">
                <a14:useLocalDpi xmlns:a14="http://schemas.microsoft.com/office/drawing/2010/main" val="0"/>
              </a:ext>
            </a:extLst>
          </a:blip>
          <a:srcRect l="15044" t="18103" r="14773" b="27739"/>
          <a:stretch/>
        </p:blipFill>
        <p:spPr>
          <a:xfrm>
            <a:off x="6727234" y="537508"/>
            <a:ext cx="1485362" cy="1146219"/>
          </a:xfrm>
          <a:prstGeom prst="rect">
            <a:avLst/>
          </a:prstGeom>
        </p:spPr>
      </p:pic>
      <p:sp>
        <p:nvSpPr>
          <p:cNvPr id="8" name="Right Arrow 7"/>
          <p:cNvSpPr/>
          <p:nvPr/>
        </p:nvSpPr>
        <p:spPr>
          <a:xfrm>
            <a:off x="4198784" y="604777"/>
            <a:ext cx="2699016" cy="903652"/>
          </a:xfrm>
          <a:prstGeom prst="rightArrow">
            <a:avLst>
              <a:gd name="adj1" fmla="val 92756"/>
              <a:gd name="adj2" fmla="val 50000"/>
            </a:avLst>
          </a:prstGeom>
          <a:solidFill>
            <a:srgbClr val="D759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370511" y="600985"/>
            <a:ext cx="1943930" cy="830997"/>
          </a:xfrm>
          <a:prstGeom prst="rect">
            <a:avLst/>
          </a:prstGeom>
          <a:noFill/>
        </p:spPr>
        <p:txBody>
          <a:bodyPr wrap="none" lIns="91440" tIns="45720" rIns="91440" bIns="45720">
            <a:spAutoFit/>
          </a:bodyPr>
          <a:lstStyle/>
          <a:p>
            <a:pPr algn="ctr"/>
            <a:r>
              <a:rPr lang="en-US" sz="1600" b="0" cap="none" spc="0" dirty="0" smtClean="0">
                <a:ln w="0"/>
                <a:solidFill>
                  <a:schemeClr val="tx1"/>
                </a:solidFill>
                <a:effectLst>
                  <a:outerShdw blurRad="38100" dist="19050" dir="2700000" algn="tl" rotWithShape="0">
                    <a:schemeClr val="dk1">
                      <a:alpha val="40000"/>
                    </a:schemeClr>
                  </a:outerShdw>
                </a:effectLst>
              </a:rPr>
              <a:t>Log in and </a:t>
            </a:r>
          </a:p>
          <a:p>
            <a:pPr algn="ctr"/>
            <a:r>
              <a:rPr lang="en-US" sz="1600" b="0" cap="none" spc="0" dirty="0" smtClean="0">
                <a:ln w="0"/>
                <a:solidFill>
                  <a:schemeClr val="tx1"/>
                </a:solidFill>
                <a:effectLst>
                  <a:outerShdw blurRad="38100" dist="19050" dir="2700000" algn="tl" rotWithShape="0">
                    <a:schemeClr val="dk1">
                      <a:alpha val="40000"/>
                    </a:schemeClr>
                  </a:outerShdw>
                </a:effectLst>
              </a:rPr>
              <a:t>complete your </a:t>
            </a:r>
          </a:p>
          <a:p>
            <a:pPr algn="ctr"/>
            <a:r>
              <a:rPr lang="en-US" sz="1600" b="0" cap="none" spc="0" dirty="0" smtClean="0">
                <a:ln w="0"/>
                <a:solidFill>
                  <a:schemeClr val="tx1"/>
                </a:solidFill>
                <a:effectLst>
                  <a:outerShdw blurRad="38100" dist="19050" dir="2700000" algn="tl" rotWithShape="0">
                    <a:schemeClr val="dk1">
                      <a:alpha val="40000"/>
                    </a:schemeClr>
                  </a:outerShdw>
                </a:effectLst>
              </a:rPr>
              <a:t>comprehension tasks</a:t>
            </a:r>
            <a:endParaRPr lang="en-US" sz="1600" b="0" cap="none" spc="0" dirty="0">
              <a:ln w="0"/>
              <a:solidFill>
                <a:schemeClr val="tx1"/>
              </a:solidFill>
              <a:effectLst>
                <a:outerShdw blurRad="38100" dist="19050" dir="2700000" algn="tl" rotWithShape="0">
                  <a:schemeClr val="dk1">
                    <a:alpha val="40000"/>
                  </a:schemeClr>
                </a:outerShdw>
              </a:effectLst>
            </a:endParaRPr>
          </a:p>
        </p:txBody>
      </p:sp>
      <p:pic>
        <p:nvPicPr>
          <p:cNvPr id="9" name="Picture 8">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90894" y="404291"/>
            <a:ext cx="1412651" cy="1412651"/>
          </a:xfrm>
          <a:prstGeom prst="rect">
            <a:avLst/>
          </a:prstGeom>
        </p:spPr>
      </p:pic>
      <p:sp>
        <p:nvSpPr>
          <p:cNvPr id="11" name="Right Arrow 10"/>
          <p:cNvSpPr/>
          <p:nvPr/>
        </p:nvSpPr>
        <p:spPr>
          <a:xfrm>
            <a:off x="8280893" y="666205"/>
            <a:ext cx="2162468" cy="903652"/>
          </a:xfrm>
          <a:prstGeom prst="rightArrow">
            <a:avLst>
              <a:gd name="adj1" fmla="val 92756"/>
              <a:gd name="adj2" fmla="val 50000"/>
            </a:avLst>
          </a:prstGeom>
          <a:solidFill>
            <a:srgbClr val="D759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Read for pleasure</a:t>
            </a:r>
            <a:endParaRPr lang="en-GB" dirty="0">
              <a:solidFill>
                <a:schemeClr val="tx1"/>
              </a:solidFill>
            </a:endParaRPr>
          </a:p>
        </p:txBody>
      </p:sp>
      <p:pic>
        <p:nvPicPr>
          <p:cNvPr id="2" name="Picture 1">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18903" y="2130813"/>
            <a:ext cx="674739" cy="1117117"/>
          </a:xfrm>
          <a:prstGeom prst="rect">
            <a:avLst/>
          </a:prstGeom>
        </p:spPr>
      </p:pic>
      <p:pic>
        <p:nvPicPr>
          <p:cNvPr id="12" name="Picture 11">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25114" y="2091346"/>
            <a:ext cx="698577" cy="1156584"/>
          </a:xfrm>
          <a:prstGeom prst="rect">
            <a:avLst/>
          </a:prstGeom>
        </p:spPr>
      </p:pic>
      <p:pic>
        <p:nvPicPr>
          <p:cNvPr id="13" name="Picture 12">
            <a:hlinkClick r:id="rId13"/>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423520" y="2096991"/>
            <a:ext cx="656073" cy="1086213"/>
          </a:xfrm>
          <a:prstGeom prst="rect">
            <a:avLst/>
          </a:prstGeom>
        </p:spPr>
      </p:pic>
      <p:pic>
        <p:nvPicPr>
          <p:cNvPr id="14" name="Picture 13">
            <a:hlinkClick r:id="rId15"/>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43910" y="2091346"/>
            <a:ext cx="698577" cy="1156584"/>
          </a:xfrm>
          <a:prstGeom prst="rect">
            <a:avLst/>
          </a:prstGeom>
        </p:spPr>
      </p:pic>
      <p:pic>
        <p:nvPicPr>
          <p:cNvPr id="15" name="Picture 14">
            <a:hlinkClick r:id="rId16"/>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491556" y="2117032"/>
            <a:ext cx="631864" cy="1046132"/>
          </a:xfrm>
          <a:prstGeom prst="rect">
            <a:avLst/>
          </a:prstGeom>
        </p:spPr>
      </p:pic>
      <p:sp>
        <p:nvSpPr>
          <p:cNvPr id="10" name="TextBox 9"/>
          <p:cNvSpPr txBox="1"/>
          <p:nvPr/>
        </p:nvSpPr>
        <p:spPr>
          <a:xfrm>
            <a:off x="6044646" y="1648389"/>
            <a:ext cx="1513574" cy="461665"/>
          </a:xfrm>
          <a:prstGeom prst="rect">
            <a:avLst/>
          </a:prstGeom>
          <a:noFill/>
        </p:spPr>
        <p:txBody>
          <a:bodyPr wrap="square" rtlCol="0">
            <a:spAutoFit/>
          </a:bodyPr>
          <a:lstStyle/>
          <a:p>
            <a:r>
              <a:rPr lang="en-GB" sz="2400" b="1" dirty="0" smtClean="0">
                <a:solidFill>
                  <a:srgbClr val="7030A0"/>
                </a:solidFill>
              </a:rPr>
              <a:t>Monday</a:t>
            </a:r>
            <a:endParaRPr lang="en-GB" sz="2400" b="1" dirty="0">
              <a:solidFill>
                <a:srgbClr val="7030A0"/>
              </a:solidFill>
            </a:endParaRPr>
          </a:p>
        </p:txBody>
      </p:sp>
      <p:sp>
        <p:nvSpPr>
          <p:cNvPr id="17" name="TextBox 16"/>
          <p:cNvSpPr txBox="1"/>
          <p:nvPr/>
        </p:nvSpPr>
        <p:spPr>
          <a:xfrm>
            <a:off x="7165750" y="1678950"/>
            <a:ext cx="1513574" cy="461665"/>
          </a:xfrm>
          <a:prstGeom prst="rect">
            <a:avLst/>
          </a:prstGeom>
          <a:noFill/>
        </p:spPr>
        <p:txBody>
          <a:bodyPr wrap="square" rtlCol="0">
            <a:spAutoFit/>
          </a:bodyPr>
          <a:lstStyle/>
          <a:p>
            <a:r>
              <a:rPr lang="en-GB" sz="2400" b="1" dirty="0" smtClean="0">
                <a:solidFill>
                  <a:srgbClr val="7030A0"/>
                </a:solidFill>
              </a:rPr>
              <a:t>Tuesday</a:t>
            </a:r>
            <a:endParaRPr lang="en-GB" sz="2400" b="1" dirty="0">
              <a:solidFill>
                <a:srgbClr val="7030A0"/>
              </a:solidFill>
            </a:endParaRPr>
          </a:p>
        </p:txBody>
      </p:sp>
      <p:sp>
        <p:nvSpPr>
          <p:cNvPr id="18" name="TextBox 17"/>
          <p:cNvSpPr txBox="1"/>
          <p:nvPr/>
        </p:nvSpPr>
        <p:spPr>
          <a:xfrm>
            <a:off x="8367141" y="1689258"/>
            <a:ext cx="1792289" cy="461665"/>
          </a:xfrm>
          <a:prstGeom prst="rect">
            <a:avLst/>
          </a:prstGeom>
          <a:noFill/>
        </p:spPr>
        <p:txBody>
          <a:bodyPr wrap="square" rtlCol="0">
            <a:spAutoFit/>
          </a:bodyPr>
          <a:lstStyle/>
          <a:p>
            <a:r>
              <a:rPr lang="en-GB" sz="2400" b="1" dirty="0" smtClean="0">
                <a:solidFill>
                  <a:srgbClr val="7030A0"/>
                </a:solidFill>
              </a:rPr>
              <a:t>Wed</a:t>
            </a:r>
            <a:endParaRPr lang="en-GB" sz="2400" b="1" dirty="0">
              <a:solidFill>
                <a:srgbClr val="7030A0"/>
              </a:solidFill>
            </a:endParaRPr>
          </a:p>
        </p:txBody>
      </p:sp>
      <p:sp>
        <p:nvSpPr>
          <p:cNvPr id="19" name="TextBox 18"/>
          <p:cNvSpPr txBox="1"/>
          <p:nvPr/>
        </p:nvSpPr>
        <p:spPr>
          <a:xfrm>
            <a:off x="9135972" y="1674782"/>
            <a:ext cx="1513574" cy="461665"/>
          </a:xfrm>
          <a:prstGeom prst="rect">
            <a:avLst/>
          </a:prstGeom>
          <a:noFill/>
        </p:spPr>
        <p:txBody>
          <a:bodyPr wrap="square" rtlCol="0">
            <a:spAutoFit/>
          </a:bodyPr>
          <a:lstStyle/>
          <a:p>
            <a:r>
              <a:rPr lang="en-GB" sz="2400" b="1" dirty="0" smtClean="0">
                <a:solidFill>
                  <a:srgbClr val="7030A0"/>
                </a:solidFill>
              </a:rPr>
              <a:t>Thursday</a:t>
            </a:r>
            <a:endParaRPr lang="en-GB" sz="2400" b="1" dirty="0">
              <a:solidFill>
                <a:srgbClr val="7030A0"/>
              </a:solidFill>
            </a:endParaRPr>
          </a:p>
        </p:txBody>
      </p:sp>
      <p:sp>
        <p:nvSpPr>
          <p:cNvPr id="20" name="TextBox 19"/>
          <p:cNvSpPr txBox="1"/>
          <p:nvPr/>
        </p:nvSpPr>
        <p:spPr>
          <a:xfrm>
            <a:off x="10477338" y="1689258"/>
            <a:ext cx="1513574" cy="461665"/>
          </a:xfrm>
          <a:prstGeom prst="rect">
            <a:avLst/>
          </a:prstGeom>
          <a:noFill/>
        </p:spPr>
        <p:txBody>
          <a:bodyPr wrap="square" rtlCol="0">
            <a:spAutoFit/>
          </a:bodyPr>
          <a:lstStyle/>
          <a:p>
            <a:r>
              <a:rPr lang="en-GB" sz="2400" b="1" dirty="0" smtClean="0">
                <a:solidFill>
                  <a:srgbClr val="7030A0"/>
                </a:solidFill>
              </a:rPr>
              <a:t>Friday</a:t>
            </a:r>
            <a:endParaRPr lang="en-GB" sz="2400" b="1" dirty="0">
              <a:solidFill>
                <a:srgbClr val="7030A0"/>
              </a:solidFill>
            </a:endParaRPr>
          </a:p>
        </p:txBody>
      </p:sp>
      <p:sp>
        <p:nvSpPr>
          <p:cNvPr id="16" name="Oval Callout 15"/>
          <p:cNvSpPr/>
          <p:nvPr/>
        </p:nvSpPr>
        <p:spPr>
          <a:xfrm>
            <a:off x="2077180" y="652039"/>
            <a:ext cx="2185727" cy="3619476"/>
          </a:xfrm>
          <a:prstGeom prst="wedgeEllipseCallout">
            <a:avLst>
              <a:gd name="adj1" fmla="val -63804"/>
              <a:gd name="adj2" fmla="val 6105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Click on the book covers each day to go to the video of me reading!</a:t>
            </a:r>
          </a:p>
          <a:p>
            <a:pPr algn="ctr"/>
            <a:r>
              <a:rPr lang="en-GB" dirty="0" smtClean="0"/>
              <a:t>(or listen to them together if you can’t wait)</a:t>
            </a:r>
            <a:endParaRPr lang="en-GB" dirty="0"/>
          </a:p>
        </p:txBody>
      </p:sp>
      <p:pic>
        <p:nvPicPr>
          <p:cNvPr id="22" name="Picture 21">
            <a:hlinkClick r:id="rId18"/>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14441" y="3591354"/>
            <a:ext cx="674739" cy="1117117"/>
          </a:xfrm>
          <a:prstGeom prst="rect">
            <a:avLst/>
          </a:prstGeom>
        </p:spPr>
      </p:pic>
      <p:pic>
        <p:nvPicPr>
          <p:cNvPr id="23" name="Picture 22">
            <a:hlinkClick r:id="rId1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25114" y="3589283"/>
            <a:ext cx="674739" cy="1117117"/>
          </a:xfrm>
          <a:prstGeom prst="rect">
            <a:avLst/>
          </a:prstGeom>
        </p:spPr>
      </p:pic>
      <p:pic>
        <p:nvPicPr>
          <p:cNvPr id="24" name="Picture 23">
            <a:hlinkClick r:id="rId20"/>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11655" y="3574333"/>
            <a:ext cx="674739" cy="1117117"/>
          </a:xfrm>
          <a:prstGeom prst="rect">
            <a:avLst/>
          </a:prstGeom>
        </p:spPr>
      </p:pic>
      <p:pic>
        <p:nvPicPr>
          <p:cNvPr id="25" name="Picture 24">
            <a:hlinkClick r:id="rId21"/>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43775" y="3589282"/>
            <a:ext cx="674739" cy="1117117"/>
          </a:xfrm>
          <a:prstGeom prst="rect">
            <a:avLst/>
          </a:prstGeom>
        </p:spPr>
      </p:pic>
      <p:pic>
        <p:nvPicPr>
          <p:cNvPr id="26" name="Picture 25">
            <a:hlinkClick r:id="rId22"/>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91556" y="3574333"/>
            <a:ext cx="674739" cy="1117117"/>
          </a:xfrm>
          <a:prstGeom prst="rect">
            <a:avLst/>
          </a:prstGeom>
        </p:spPr>
      </p:pic>
      <p:sp>
        <p:nvSpPr>
          <p:cNvPr id="21" name="Rectangle 20"/>
          <p:cNvSpPr/>
          <p:nvPr/>
        </p:nvSpPr>
        <p:spPr>
          <a:xfrm>
            <a:off x="3780861" y="1857346"/>
            <a:ext cx="2324034"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1</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7" name="Rectangle 26"/>
          <p:cNvSpPr/>
          <p:nvPr/>
        </p:nvSpPr>
        <p:spPr>
          <a:xfrm>
            <a:off x="3859846" y="3599993"/>
            <a:ext cx="2324034"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2</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8" name="Rectangle 27"/>
          <p:cNvSpPr/>
          <p:nvPr/>
        </p:nvSpPr>
        <p:spPr>
          <a:xfrm>
            <a:off x="3670480" y="5090833"/>
            <a:ext cx="2461526" cy="923330"/>
          </a:xfrm>
          <a:prstGeom prst="rect">
            <a:avLst/>
          </a:prstGeom>
        </p:spPr>
        <p:txBody>
          <a:bodyPr wrap="square">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a:t>
            </a: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3</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30" name="Picture 29">
            <a:hlinkClick r:id="rId23"/>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14441" y="5046524"/>
            <a:ext cx="674739" cy="1117117"/>
          </a:xfrm>
          <a:prstGeom prst="rect">
            <a:avLst/>
          </a:prstGeom>
        </p:spPr>
      </p:pic>
      <p:pic>
        <p:nvPicPr>
          <p:cNvPr id="31" name="Picture 30">
            <a:hlinkClick r:id="rId24"/>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25113" y="5046524"/>
            <a:ext cx="674739" cy="1117117"/>
          </a:xfrm>
          <a:prstGeom prst="rect">
            <a:avLst/>
          </a:prstGeom>
        </p:spPr>
      </p:pic>
      <p:pic>
        <p:nvPicPr>
          <p:cNvPr id="32" name="Picture 31">
            <a:hlinkClick r:id="rId25"/>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22872" y="5039204"/>
            <a:ext cx="674739" cy="1117117"/>
          </a:xfrm>
          <a:prstGeom prst="rect">
            <a:avLst/>
          </a:prstGeom>
        </p:spPr>
      </p:pic>
      <p:pic>
        <p:nvPicPr>
          <p:cNvPr id="33" name="Picture 32">
            <a:hlinkClick r:id="rId26"/>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43774" y="5034306"/>
            <a:ext cx="674739" cy="1117117"/>
          </a:xfrm>
          <a:prstGeom prst="rect">
            <a:avLst/>
          </a:prstGeom>
        </p:spPr>
      </p:pic>
      <p:pic>
        <p:nvPicPr>
          <p:cNvPr id="34" name="Picture 33">
            <a:hlinkClick r:id="rId27"/>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91555" y="5042462"/>
            <a:ext cx="674739" cy="1117117"/>
          </a:xfrm>
          <a:prstGeom prst="rect">
            <a:avLst/>
          </a:prstGeom>
        </p:spPr>
      </p:pic>
    </p:spTree>
    <p:extLst>
      <p:ext uri="{BB962C8B-B14F-4D97-AF65-F5344CB8AC3E}">
        <p14:creationId xmlns:p14="http://schemas.microsoft.com/office/powerpoint/2010/main" val="952980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0696" y="2239356"/>
            <a:ext cx="3634154" cy="3959930"/>
          </a:xfrm>
          <a:prstGeom prst="rect">
            <a:avLst/>
          </a:prstGeom>
          <a:solidFill>
            <a:schemeClr val="tx2">
              <a:lumMod val="20000"/>
              <a:lumOff val="80000"/>
            </a:schemeClr>
          </a:solidFill>
        </p:spPr>
        <p:txBody>
          <a:bodyPr wrap="square">
            <a:spAutoFit/>
          </a:bodyPr>
          <a:lstStyle/>
          <a:p>
            <a:pPr algn="ctr">
              <a:lnSpc>
                <a:spcPct val="107000"/>
              </a:lnSpc>
              <a:spcAft>
                <a:spcPts val="800"/>
              </a:spcAft>
            </a:pPr>
            <a:r>
              <a:rPr lang="en-GB" u="sng" dirty="0" smtClean="0">
                <a:solidFill>
                  <a:srgbClr val="0563C1"/>
                </a:solidFill>
                <a:latin typeface="Broadway" panose="04040905080B02020502" pitchFamily="82" charset="0"/>
                <a:ea typeface="Calibri" panose="020F0502020204030204" pitchFamily="34" charset="0"/>
                <a:cs typeface="Times New Roman" panose="02020603050405020304" pitchFamily="18" charset="0"/>
                <a:hlinkClick r:id="rId2"/>
              </a:rPr>
              <a:t>Extra English</a:t>
            </a:r>
          </a:p>
          <a:p>
            <a:pPr>
              <a:lnSpc>
                <a:spcPct val="107000"/>
              </a:lnSpc>
              <a:spcAft>
                <a:spcPts val="800"/>
              </a:spcAft>
            </a:pPr>
            <a:r>
              <a:rPr lang="en-GB" u="sng" dirty="0" err="1"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
              </a:rPr>
              <a:t>Authorfy</a:t>
            </a:r>
            <a:r>
              <a:rPr lang="en-GB" dirty="0" smtClean="0">
                <a:latin typeface="Arial" panose="020B0604020202020204" pitchFamily="34" charset="0"/>
                <a:ea typeface="Calibri" panose="020F0502020204030204" pitchFamily="34" charset="0"/>
                <a:cs typeface="Times New Roman" panose="02020603050405020304" pitchFamily="18" charset="0"/>
              </a:rPr>
              <a:t> </a:t>
            </a:r>
            <a:r>
              <a:rPr lang="en-GB" dirty="0">
                <a:latin typeface="Arial" panose="020B0604020202020204" pitchFamily="34" charset="0"/>
                <a:ea typeface="Calibri" panose="020F0502020204030204" pitchFamily="34" charset="0"/>
                <a:cs typeface="Times New Roman" panose="02020603050405020304" pitchFamily="18" charset="0"/>
              </a:rPr>
              <a:t>daily 9am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3"/>
              </a:rPr>
              <a:t>Pie Corbett English</a:t>
            </a:r>
            <a:r>
              <a:rPr lang="en-GB" dirty="0">
                <a:latin typeface="Arial" panose="020B0604020202020204" pitchFamily="34" charset="0"/>
                <a:ea typeface="Calibri" panose="020F0502020204030204" pitchFamily="34" charset="0"/>
                <a:cs typeface="Times New Roman" panose="02020603050405020304" pitchFamily="18" charset="0"/>
              </a:rPr>
              <a:t> daily 9:30</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4"/>
              </a:rPr>
              <a:t>Sentence work</a:t>
            </a:r>
            <a:r>
              <a:rPr lang="en-GB" dirty="0">
                <a:latin typeface="Arial" panose="020B0604020202020204" pitchFamily="34" charset="0"/>
                <a:ea typeface="Calibri" panose="020F0502020204030204" pitchFamily="34" charset="0"/>
                <a:cs typeface="Times New Roman" panose="02020603050405020304" pitchFamily="18" charset="0"/>
              </a:rPr>
              <a:t> daily 9:45</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5"/>
              </a:rPr>
              <a:t>Lit fest</a:t>
            </a:r>
            <a:r>
              <a:rPr lang="en-GB" dirty="0">
                <a:latin typeface="Arial" panose="020B0604020202020204" pitchFamily="34" charset="0"/>
                <a:ea typeface="Calibri" panose="020F0502020204030204" pitchFamily="34" charset="0"/>
                <a:cs typeface="Times New Roman" panose="02020603050405020304" pitchFamily="18" charset="0"/>
              </a:rPr>
              <a:t> daily 10:30</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r>
              <a:rPr lang="en-GB" u="sng" dirty="0">
                <a:solidFill>
                  <a:srgbClr val="0563C1"/>
                </a:solidFill>
                <a:latin typeface="Arial" panose="020B0604020202020204" pitchFamily="34" charset="0"/>
                <a:ea typeface="Calibri" panose="020F0502020204030204" pitchFamily="34" charset="0"/>
                <a:hlinkClick r:id="rId6"/>
              </a:rPr>
              <a:t>Daily </a:t>
            </a:r>
            <a:r>
              <a:rPr lang="en-GB" u="sng" dirty="0" smtClean="0">
                <a:solidFill>
                  <a:srgbClr val="0563C1"/>
                </a:solidFill>
                <a:latin typeface="Arial" panose="020B0604020202020204" pitchFamily="34" charset="0"/>
                <a:ea typeface="Calibri" panose="020F0502020204030204" pitchFamily="34" charset="0"/>
                <a:hlinkClick r:id="rId6"/>
              </a:rPr>
              <a:t>tutor</a:t>
            </a:r>
            <a:r>
              <a:rPr lang="en-GB" u="sng" dirty="0" smtClean="0">
                <a:solidFill>
                  <a:srgbClr val="0563C1"/>
                </a:solidFill>
                <a:latin typeface="Arial" panose="020B0604020202020204" pitchFamily="34" charset="0"/>
                <a:ea typeface="Calibri" panose="020F0502020204030204" pitchFamily="34" charset="0"/>
              </a:rPr>
              <a:t>  </a:t>
            </a:r>
            <a:endParaRPr lang="en-GB" dirty="0"/>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844999">
            <a:off x="579883" y="432661"/>
            <a:ext cx="1794014" cy="1794014"/>
          </a:xfrm>
          <a:prstGeom prst="ellipse">
            <a:avLst/>
          </a:prstGeom>
        </p:spPr>
      </p:pic>
      <p:sp>
        <p:nvSpPr>
          <p:cNvPr id="4" name="Rectangle 3"/>
          <p:cNvSpPr/>
          <p:nvPr/>
        </p:nvSpPr>
        <p:spPr>
          <a:xfrm>
            <a:off x="4534073" y="528146"/>
            <a:ext cx="2747890" cy="5909310"/>
          </a:xfrm>
          <a:prstGeom prst="rect">
            <a:avLst/>
          </a:prstGeom>
          <a:solidFill>
            <a:schemeClr val="bg2"/>
          </a:solidFill>
        </p:spPr>
        <p:txBody>
          <a:bodyPr wrap="square">
            <a:spAutoFit/>
          </a:bodyPr>
          <a:lstStyle/>
          <a:p>
            <a:pPr algn="ctr">
              <a:spcAft>
                <a:spcPts val="0"/>
              </a:spcAft>
            </a:pPr>
            <a:r>
              <a:rPr lang="en-GB" u="sng" dirty="0" smtClean="0">
                <a:solidFill>
                  <a:srgbClr val="0563C1"/>
                </a:solidFill>
                <a:latin typeface="Broadway" panose="04040905080B02020502" pitchFamily="82" charset="0"/>
                <a:ea typeface="Calibri" panose="020F0502020204030204" pitchFamily="34" charset="0"/>
                <a:cs typeface="Architects Daughter"/>
                <a:hlinkClick r:id="rId8"/>
              </a:rPr>
              <a:t>Extra Maths</a:t>
            </a:r>
          </a:p>
          <a:p>
            <a:pPr algn="ctr">
              <a:spcAft>
                <a:spcPts val="0"/>
              </a:spcAft>
            </a:pPr>
            <a:endParaRPr lang="en-GB" u="sng" dirty="0" smtClean="0">
              <a:solidFill>
                <a:srgbClr val="0563C1"/>
              </a:solidFill>
              <a:latin typeface="Broadway" panose="04040905080B02020502" pitchFamily="82" charset="0"/>
              <a:ea typeface="Calibri" panose="020F0502020204030204" pitchFamily="34" charset="0"/>
              <a:cs typeface="Architects Daughter"/>
              <a:hlinkClick r:id="rId8"/>
            </a:endParaRPr>
          </a:p>
          <a:p>
            <a:pPr>
              <a:spcAft>
                <a:spcPts val="0"/>
              </a:spcAft>
            </a:pPr>
            <a:r>
              <a:rPr lang="en-GB" u="sng" dirty="0" smtClean="0">
                <a:solidFill>
                  <a:srgbClr val="0563C1"/>
                </a:solidFill>
                <a:latin typeface="Architects Daughter"/>
                <a:ea typeface="Calibri" panose="020F0502020204030204" pitchFamily="34" charset="0"/>
                <a:cs typeface="Architects Daughter"/>
                <a:hlinkClick r:id="rId8"/>
              </a:rPr>
              <a:t>Gareth </a:t>
            </a:r>
            <a:r>
              <a:rPr lang="en-GB" u="sng" dirty="0" err="1">
                <a:solidFill>
                  <a:srgbClr val="0563C1"/>
                </a:solidFill>
                <a:latin typeface="Architects Daughter"/>
                <a:ea typeface="Calibri" panose="020F0502020204030204" pitchFamily="34" charset="0"/>
                <a:cs typeface="Architects Daughter"/>
                <a:hlinkClick r:id="rId8"/>
              </a:rPr>
              <a:t>Metcalffe</a:t>
            </a:r>
            <a:r>
              <a:rPr lang="en-GB" u="sng" dirty="0">
                <a:solidFill>
                  <a:srgbClr val="0563C1"/>
                </a:solidFill>
                <a:latin typeface="Architects Daughter"/>
                <a:ea typeface="Calibri" panose="020F0502020204030204" pitchFamily="34" charset="0"/>
                <a:cs typeface="Architects Daughter"/>
                <a:hlinkClick r:id="rId8"/>
              </a:rPr>
              <a:t> maths – daily – 9am</a:t>
            </a:r>
            <a:r>
              <a:rPr lang="en-GB" dirty="0">
                <a:solidFill>
                  <a:srgbClr val="000000"/>
                </a:solidFill>
                <a:latin typeface="Architects Daughter"/>
                <a:ea typeface="Calibri" panose="020F0502020204030204" pitchFamily="34" charset="0"/>
                <a:cs typeface="Architects Daughter"/>
              </a:rPr>
              <a:t> </a:t>
            </a:r>
          </a:p>
          <a:p>
            <a:pPr>
              <a:spcAft>
                <a:spcPts val="0"/>
              </a:spcAft>
            </a:pPr>
            <a:r>
              <a:rPr lang="en-GB" dirty="0">
                <a:solidFill>
                  <a:srgbClr val="000000"/>
                </a:solidFill>
                <a:latin typeface="Architects Daughter"/>
                <a:ea typeface="Calibri" panose="020F0502020204030204" pitchFamily="34" charset="0"/>
                <a:cs typeface="Architects Daughter"/>
              </a:rPr>
              <a:t> </a:t>
            </a:r>
          </a:p>
          <a:p>
            <a:pPr>
              <a:spcAft>
                <a:spcPts val="0"/>
              </a:spcAft>
            </a:pPr>
            <a:r>
              <a:rPr lang="en-GB" u="sng" dirty="0">
                <a:solidFill>
                  <a:srgbClr val="0563C1"/>
                </a:solidFill>
                <a:latin typeface="Architects Daughter"/>
                <a:ea typeface="Calibri" panose="020F0502020204030204" pitchFamily="34" charset="0"/>
                <a:cs typeface="Architects Daughter"/>
                <a:hlinkClick r:id="rId9"/>
              </a:rPr>
              <a:t>Maths with Carol </a:t>
            </a:r>
            <a:r>
              <a:rPr lang="en-GB" u="sng" dirty="0" err="1">
                <a:solidFill>
                  <a:srgbClr val="0563C1"/>
                </a:solidFill>
                <a:latin typeface="Architects Daughter"/>
                <a:ea typeface="Calibri" panose="020F0502020204030204" pitchFamily="34" charset="0"/>
                <a:cs typeface="Architects Daughter"/>
                <a:hlinkClick r:id="rId9"/>
              </a:rPr>
              <a:t>Vorderman</a:t>
            </a:r>
            <a:r>
              <a:rPr lang="en-GB" dirty="0">
                <a:solidFill>
                  <a:srgbClr val="000000"/>
                </a:solidFill>
                <a:latin typeface="Architects Daughter"/>
                <a:ea typeface="Calibri" panose="020F0502020204030204" pitchFamily="34" charset="0"/>
                <a:cs typeface="Architects Daughter"/>
              </a:rPr>
              <a:t> 10am</a:t>
            </a:r>
          </a:p>
          <a:p>
            <a:pPr>
              <a:spcAft>
                <a:spcPts val="0"/>
              </a:spcAft>
            </a:pPr>
            <a:r>
              <a:rPr lang="en-GB" dirty="0">
                <a:solidFill>
                  <a:srgbClr val="000000"/>
                </a:solidFill>
                <a:latin typeface="Architects Daughter"/>
                <a:ea typeface="Calibri" panose="020F0502020204030204" pitchFamily="34" charset="0"/>
                <a:cs typeface="Architects Daughter"/>
              </a:rPr>
              <a:t> Daily</a:t>
            </a:r>
          </a:p>
          <a:p>
            <a:pPr>
              <a:spcAft>
                <a:spcPts val="0"/>
              </a:spcAft>
            </a:pPr>
            <a:r>
              <a:rPr lang="en-GB" dirty="0">
                <a:solidFill>
                  <a:srgbClr val="000000"/>
                </a:solidFill>
                <a:latin typeface="Architects Daughter"/>
                <a:ea typeface="Calibri" panose="020F0502020204030204" pitchFamily="34" charset="0"/>
                <a:cs typeface="Architects Daughter"/>
              </a:rPr>
              <a:t> </a:t>
            </a:r>
          </a:p>
          <a:p>
            <a:pPr>
              <a:spcAft>
                <a:spcPts val="0"/>
              </a:spcAft>
            </a:pPr>
            <a:r>
              <a:rPr lang="en-GB" u="sng" dirty="0" err="1">
                <a:solidFill>
                  <a:srgbClr val="0563C1"/>
                </a:solidFill>
                <a:latin typeface="Architects Daughter"/>
                <a:ea typeface="Calibri" panose="020F0502020204030204" pitchFamily="34" charset="0"/>
                <a:cs typeface="Architects Daughter"/>
                <a:hlinkClick r:id="rId10"/>
              </a:rPr>
              <a:t>Whiterose</a:t>
            </a:r>
            <a:r>
              <a:rPr lang="en-GB" dirty="0">
                <a:solidFill>
                  <a:srgbClr val="000000"/>
                </a:solidFill>
                <a:latin typeface="Architects Daughter"/>
                <a:ea typeface="Calibri" panose="020F0502020204030204" pitchFamily="34" charset="0"/>
                <a:cs typeface="Architects Daughter"/>
              </a:rPr>
              <a:t> 10am </a:t>
            </a:r>
          </a:p>
          <a:p>
            <a:pPr>
              <a:spcAft>
                <a:spcPts val="0"/>
              </a:spcAft>
            </a:pPr>
            <a:r>
              <a:rPr lang="en-GB" dirty="0">
                <a:solidFill>
                  <a:srgbClr val="000000"/>
                </a:solidFill>
                <a:latin typeface="Architects Daughter"/>
                <a:ea typeface="Calibri" panose="020F0502020204030204" pitchFamily="34" charset="0"/>
                <a:cs typeface="Architects Daughter"/>
              </a:rPr>
              <a:t>Daily</a:t>
            </a:r>
          </a:p>
          <a:p>
            <a:pPr>
              <a:spcAft>
                <a:spcPts val="0"/>
              </a:spcAft>
            </a:pPr>
            <a:r>
              <a:rPr lang="en-GB" dirty="0">
                <a:solidFill>
                  <a:srgbClr val="000000"/>
                </a:solidFill>
                <a:latin typeface="Architects Daughter"/>
                <a:ea typeface="Calibri" panose="020F0502020204030204" pitchFamily="34" charset="0"/>
                <a:cs typeface="Architects Daughter"/>
              </a:rPr>
              <a:t> </a:t>
            </a:r>
          </a:p>
          <a:p>
            <a:pPr>
              <a:spcAft>
                <a:spcPts val="0"/>
              </a:spcAft>
            </a:pPr>
            <a:r>
              <a:rPr lang="en-GB" u="sng" dirty="0">
                <a:solidFill>
                  <a:srgbClr val="0563C1"/>
                </a:solidFill>
                <a:latin typeface="Architects Daughter"/>
                <a:ea typeface="Calibri" panose="020F0502020204030204" pitchFamily="34" charset="0"/>
                <a:cs typeface="Architects Daughter"/>
                <a:hlinkClick r:id="rId11"/>
              </a:rPr>
              <a:t>I see maths</a:t>
            </a:r>
            <a:r>
              <a:rPr lang="en-GB" dirty="0">
                <a:solidFill>
                  <a:srgbClr val="000000"/>
                </a:solidFill>
                <a:latin typeface="Architects Daughter"/>
                <a:ea typeface="Calibri" panose="020F0502020204030204" pitchFamily="34" charset="0"/>
                <a:cs typeface="Architects Daughter"/>
              </a:rPr>
              <a:t> </a:t>
            </a:r>
            <a:r>
              <a:rPr lang="en-GB" dirty="0" smtClean="0">
                <a:solidFill>
                  <a:srgbClr val="000000"/>
                </a:solidFill>
                <a:latin typeface="Architects Daughter"/>
                <a:ea typeface="Calibri" panose="020F0502020204030204" pitchFamily="34" charset="0"/>
                <a:cs typeface="Architects Daughter"/>
              </a:rPr>
              <a:t>Daily</a:t>
            </a:r>
          </a:p>
          <a:p>
            <a:pPr>
              <a:spcAft>
                <a:spcPts val="0"/>
              </a:spcAft>
            </a:pPr>
            <a:endParaRPr lang="en-GB" dirty="0">
              <a:solidFill>
                <a:srgbClr val="000000"/>
              </a:solidFill>
              <a:effectLst/>
              <a:latin typeface="Architects Daughter"/>
              <a:ea typeface="Calibri" panose="020F0502020204030204" pitchFamily="34" charset="0"/>
              <a:cs typeface="Architects Daughter"/>
            </a:endParaRPr>
          </a:p>
          <a:p>
            <a:pPr>
              <a:spcAft>
                <a:spcPts val="0"/>
              </a:spcAft>
            </a:pPr>
            <a:r>
              <a:rPr lang="en-GB" dirty="0" err="1" smtClean="0">
                <a:solidFill>
                  <a:srgbClr val="000000"/>
                </a:solidFill>
                <a:latin typeface="Architects Daughter"/>
                <a:ea typeface="Calibri" panose="020F0502020204030204" pitchFamily="34" charset="0"/>
                <a:cs typeface="Architects Daughter"/>
                <a:hlinkClick r:id="rId12"/>
              </a:rPr>
              <a:t>Sumdog</a:t>
            </a:r>
            <a:endParaRPr lang="en-GB" dirty="0" smtClean="0">
              <a:solidFill>
                <a:srgbClr val="000000"/>
              </a:solidFill>
              <a:latin typeface="Architects Daughter"/>
              <a:ea typeface="Calibri" panose="020F0502020204030204" pitchFamily="34" charset="0"/>
              <a:cs typeface="Architects Daughter"/>
            </a:endParaRPr>
          </a:p>
          <a:p>
            <a:pPr>
              <a:spcAft>
                <a:spcPts val="0"/>
              </a:spcAft>
            </a:pPr>
            <a:endParaRPr lang="en-GB" dirty="0">
              <a:solidFill>
                <a:srgbClr val="000000"/>
              </a:solidFill>
              <a:effectLst/>
              <a:latin typeface="Architects Daughter"/>
              <a:ea typeface="Calibri" panose="020F0502020204030204" pitchFamily="34" charset="0"/>
              <a:cs typeface="Architects Daughter"/>
            </a:endParaRPr>
          </a:p>
          <a:p>
            <a:pPr>
              <a:spcAft>
                <a:spcPts val="0"/>
              </a:spcAft>
            </a:pPr>
            <a:r>
              <a:rPr lang="en-GB" dirty="0" smtClean="0">
                <a:solidFill>
                  <a:srgbClr val="000000"/>
                </a:solidFill>
                <a:latin typeface="Architects Daughter"/>
                <a:ea typeface="Calibri" panose="020F0502020204030204" pitchFamily="34" charset="0"/>
                <a:cs typeface="Architects Daughter"/>
                <a:hlinkClick r:id="rId13"/>
              </a:rPr>
              <a:t>Prodigy</a:t>
            </a:r>
            <a:endParaRPr lang="en-GB" dirty="0" smtClean="0">
              <a:solidFill>
                <a:srgbClr val="000000"/>
              </a:solidFill>
              <a:latin typeface="Architects Daughter"/>
              <a:ea typeface="Calibri" panose="020F0502020204030204" pitchFamily="34" charset="0"/>
              <a:cs typeface="Architects Daughter"/>
            </a:endParaRPr>
          </a:p>
          <a:p>
            <a:pPr>
              <a:spcAft>
                <a:spcPts val="0"/>
              </a:spcAft>
            </a:pPr>
            <a:endParaRPr lang="en-GB" dirty="0">
              <a:solidFill>
                <a:srgbClr val="000000"/>
              </a:solidFill>
              <a:effectLst/>
              <a:latin typeface="Architects Daughter"/>
              <a:ea typeface="Calibri" panose="020F0502020204030204" pitchFamily="34" charset="0"/>
              <a:cs typeface="Architects Daughter"/>
            </a:endParaRPr>
          </a:p>
          <a:p>
            <a:pPr>
              <a:spcAft>
                <a:spcPts val="0"/>
              </a:spcAft>
            </a:pPr>
            <a:r>
              <a:rPr lang="en-GB" dirty="0" smtClean="0">
                <a:solidFill>
                  <a:srgbClr val="000000"/>
                </a:solidFill>
                <a:latin typeface="Architects Daughter"/>
                <a:ea typeface="Calibri" panose="020F0502020204030204" pitchFamily="34" charset="0"/>
                <a:cs typeface="Architects Daughter"/>
                <a:hlinkClick r:id="rId14"/>
              </a:rPr>
              <a:t>Mathletics</a:t>
            </a:r>
            <a:endParaRPr lang="en-GB" dirty="0" smtClean="0">
              <a:solidFill>
                <a:srgbClr val="000000"/>
              </a:solidFill>
              <a:latin typeface="Architects Daughter"/>
              <a:ea typeface="Calibri" panose="020F0502020204030204" pitchFamily="34" charset="0"/>
              <a:cs typeface="Architects Daughter"/>
            </a:endParaRPr>
          </a:p>
          <a:p>
            <a:pPr>
              <a:spcAft>
                <a:spcPts val="0"/>
              </a:spcAft>
            </a:pPr>
            <a:endParaRPr lang="en-GB" dirty="0">
              <a:solidFill>
                <a:srgbClr val="000000"/>
              </a:solidFill>
              <a:effectLst/>
              <a:latin typeface="Architects Daughter"/>
              <a:ea typeface="Calibri" panose="020F0502020204030204" pitchFamily="34" charset="0"/>
              <a:cs typeface="Architects Daughter"/>
            </a:endParaRPr>
          </a:p>
          <a:p>
            <a:pPr>
              <a:spcAft>
                <a:spcPts val="0"/>
              </a:spcAft>
            </a:pPr>
            <a:r>
              <a:rPr lang="en-GB" dirty="0" err="1" smtClean="0">
                <a:solidFill>
                  <a:srgbClr val="000000"/>
                </a:solidFill>
                <a:latin typeface="Architects Daughter"/>
                <a:ea typeface="Calibri" panose="020F0502020204030204" pitchFamily="34" charset="0"/>
                <a:cs typeface="Architects Daughter"/>
                <a:hlinkClick r:id="rId15"/>
              </a:rPr>
              <a:t>Mathsframe</a:t>
            </a:r>
            <a:endParaRPr lang="en-GB" dirty="0" smtClean="0">
              <a:solidFill>
                <a:srgbClr val="000000"/>
              </a:solidFill>
              <a:latin typeface="Architects Daughter"/>
              <a:ea typeface="Calibri" panose="020F0502020204030204" pitchFamily="34" charset="0"/>
              <a:cs typeface="Architects Daughter"/>
            </a:endParaRPr>
          </a:p>
        </p:txBody>
      </p:sp>
      <p:sp>
        <p:nvSpPr>
          <p:cNvPr id="5" name="Rectangle 4"/>
          <p:cNvSpPr/>
          <p:nvPr/>
        </p:nvSpPr>
        <p:spPr>
          <a:xfrm>
            <a:off x="7451187" y="463385"/>
            <a:ext cx="4042118" cy="5974071"/>
          </a:xfrm>
          <a:prstGeom prst="rect">
            <a:avLst/>
          </a:prstGeom>
          <a:solidFill>
            <a:schemeClr val="bg1">
              <a:lumMod val="95000"/>
            </a:schemeClr>
          </a:solidFill>
        </p:spPr>
        <p:txBody>
          <a:bodyPr wrap="square">
            <a:spAutoFit/>
          </a:bodyPr>
          <a:lstStyle/>
          <a:p>
            <a:pPr>
              <a:lnSpc>
                <a:spcPct val="107000"/>
              </a:lnSpc>
              <a:spcAft>
                <a:spcPts val="800"/>
              </a:spcAft>
            </a:pPr>
            <a:r>
              <a:rPr lang="en-GB" u="sng" dirty="0" err="1">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6"/>
              </a:rPr>
              <a:t>Homeschool</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6"/>
              </a:rPr>
              <a:t> History Channel</a:t>
            </a:r>
            <a:r>
              <a:rPr lang="en-GB" dirty="0">
                <a:latin typeface="Arial" panose="020B0604020202020204" pitchFamily="34" charset="0"/>
                <a:ea typeface="Calibri" panose="020F0502020204030204" pitchFamily="34" charset="0"/>
                <a:cs typeface="Times New Roman" panose="02020603050405020304" pitchFamily="18" charset="0"/>
              </a:rPr>
              <a:t> 9:30am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7"/>
              </a:rPr>
              <a:t>Draw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7"/>
              </a:rPr>
              <a:t>a story</a:t>
            </a:r>
            <a:r>
              <a:rPr lang="en-GB" dirty="0">
                <a:latin typeface="Arial" panose="020B0604020202020204" pitchFamily="34" charset="0"/>
                <a:ea typeface="Calibri" panose="020F0502020204030204" pitchFamily="34" charset="0"/>
                <a:cs typeface="Times New Roman" panose="02020603050405020304" pitchFamily="18" charset="0"/>
              </a:rPr>
              <a:t> 10am M/</a:t>
            </a:r>
            <a:r>
              <a:rPr lang="en-GB" dirty="0" err="1">
                <a:latin typeface="Arial" panose="020B0604020202020204" pitchFamily="34" charset="0"/>
                <a:ea typeface="Calibri" panose="020F0502020204030204" pitchFamily="34" charset="0"/>
                <a:cs typeface="Times New Roman" panose="02020603050405020304" pitchFamily="18" charset="0"/>
              </a:rPr>
              <a:t>Tu</a:t>
            </a:r>
            <a:r>
              <a:rPr lang="en-GB" dirty="0">
                <a:latin typeface="Arial" panose="020B0604020202020204" pitchFamily="34" charset="0"/>
                <a:ea typeface="Calibri" panose="020F0502020204030204" pitchFamily="34" charset="0"/>
                <a:cs typeface="Times New Roman" panose="02020603050405020304" pitchFamily="18" charset="0"/>
              </a:rPr>
              <a:t>/W</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8"/>
              </a:rPr>
              <a:t>Music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8"/>
              </a:rPr>
              <a:t>with </a:t>
            </a:r>
            <a:r>
              <a:rPr lang="en-GB" u="sng" dirty="0" err="1">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8"/>
              </a:rPr>
              <a:t>Myleen</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8"/>
              </a:rPr>
              <a:t> </a:t>
            </a:r>
            <a:r>
              <a:rPr lang="en-GB" u="sng" dirty="0" err="1">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8"/>
              </a:rPr>
              <a:t>Klass</a:t>
            </a:r>
            <a:r>
              <a:rPr lang="en-GB" dirty="0">
                <a:latin typeface="Arial" panose="020B0604020202020204" pitchFamily="34" charset="0"/>
                <a:ea typeface="Calibri" panose="020F0502020204030204" pitchFamily="34" charset="0"/>
                <a:cs typeface="Times New Roman" panose="02020603050405020304" pitchFamily="18" charset="0"/>
              </a:rPr>
              <a:t> M/F 10am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9"/>
              </a:rPr>
              <a:t>Science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9"/>
              </a:rPr>
              <a:t>daily</a:t>
            </a:r>
            <a:r>
              <a:rPr lang="en-GB" dirty="0">
                <a:latin typeface="Arial" panose="020B0604020202020204" pitchFamily="34" charset="0"/>
                <a:ea typeface="Calibri" panose="020F0502020204030204" pitchFamily="34" charset="0"/>
                <a:cs typeface="Times New Roman" panose="02020603050405020304" pitchFamily="18" charset="0"/>
              </a:rPr>
              <a:t> 10am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err="1"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0"/>
              </a:rPr>
              <a:t>Minilingos</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0"/>
              </a:rPr>
              <a:t>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0"/>
              </a:rPr>
              <a:t>Spanish</a:t>
            </a:r>
            <a:r>
              <a:rPr lang="en-GB" dirty="0">
                <a:latin typeface="Arial" panose="020B0604020202020204" pitchFamily="34" charset="0"/>
                <a:ea typeface="Calibri" panose="020F0502020204030204" pitchFamily="34" charset="0"/>
                <a:cs typeface="Times New Roman" panose="02020603050405020304" pitchFamily="18" charset="0"/>
              </a:rPr>
              <a:t> </a:t>
            </a:r>
            <a:r>
              <a:rPr lang="en-GB" sz="105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Arial" panose="020B0604020202020204" pitchFamily="34" charset="0"/>
                <a:ea typeface="Calibri" panose="020F0502020204030204" pitchFamily="34" charset="0"/>
                <a:cs typeface="Times New Roman" panose="02020603050405020304" pitchFamily="18" charset="0"/>
              </a:rPr>
              <a:t>10:30 Tuesdays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1"/>
              </a:rPr>
              <a:t>Live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1"/>
              </a:rPr>
              <a:t>Art</a:t>
            </a:r>
            <a:r>
              <a:rPr lang="en-GB" dirty="0">
                <a:latin typeface="Arial" panose="020B0604020202020204" pitchFamily="34" charset="0"/>
                <a:ea typeface="Calibri" panose="020F0502020204030204" pitchFamily="34" charset="0"/>
                <a:cs typeface="Times New Roman" panose="02020603050405020304" pitchFamily="18" charset="0"/>
              </a:rPr>
              <a:t> 11am Monday</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2"/>
              </a:rPr>
              <a:t>Body percussion</a:t>
            </a:r>
            <a:r>
              <a:rPr lang="en-GB" dirty="0">
                <a:latin typeface="Arial" panose="020B0604020202020204" pitchFamily="34" charset="0"/>
                <a:ea typeface="Calibri" panose="020F0502020204030204" pitchFamily="34" charset="0"/>
                <a:cs typeface="Times New Roman" panose="02020603050405020304" pitchFamily="18" charset="0"/>
              </a:rPr>
              <a:t> Daily 11am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err="1">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3"/>
              </a:rPr>
              <a:t>Hobbycraft</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3"/>
              </a:rPr>
              <a:t> craft club</a:t>
            </a:r>
            <a:r>
              <a:rPr lang="en-GB" dirty="0">
                <a:latin typeface="Arial" panose="020B0604020202020204" pitchFamily="34" charset="0"/>
                <a:ea typeface="Calibri" panose="020F0502020204030204" pitchFamily="34" charset="0"/>
                <a:cs typeface="Times New Roman" panose="02020603050405020304" pitchFamily="18" charset="0"/>
              </a:rPr>
              <a:t> daily 11am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4"/>
              </a:rPr>
              <a:t>Science with Maddie</a:t>
            </a:r>
            <a:r>
              <a:rPr lang="en-GB" dirty="0">
                <a:latin typeface="Arial" panose="020B0604020202020204" pitchFamily="34" charset="0"/>
                <a:ea typeface="Calibri" panose="020F0502020204030204" pitchFamily="34" charset="0"/>
                <a:cs typeface="Times New Roman" panose="02020603050405020304" pitchFamily="18" charset="0"/>
              </a:rPr>
              <a:t> Daily 11am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err="1">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5"/>
              </a:rPr>
              <a:t>Techniquest</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5"/>
              </a:rPr>
              <a:t> Science</a:t>
            </a:r>
            <a:r>
              <a:rPr lang="en-GB" dirty="0">
                <a:latin typeface="Arial" panose="020B0604020202020204" pitchFamily="34" charset="0"/>
                <a:ea typeface="Calibri" panose="020F0502020204030204" pitchFamily="34" charset="0"/>
                <a:cs typeface="Times New Roman" panose="02020603050405020304" pitchFamily="18" charset="0"/>
              </a:rPr>
              <a:t> daily 12pm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6"/>
              </a:rPr>
              <a:t>Sign language</a:t>
            </a:r>
            <a:r>
              <a:rPr lang="en-GB" dirty="0">
                <a:latin typeface="Arial" panose="020B0604020202020204" pitchFamily="34" charset="0"/>
                <a:ea typeface="Calibri" panose="020F0502020204030204" pitchFamily="34" charset="0"/>
                <a:cs typeface="Times New Roman" panose="02020603050405020304" pitchFamily="18" charset="0"/>
              </a:rPr>
              <a:t> Daily 1pm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7"/>
              </a:rPr>
              <a:t>History</a:t>
            </a:r>
            <a:r>
              <a:rPr lang="en-GB" dirty="0">
                <a:latin typeface="Arial" panose="020B0604020202020204" pitchFamily="34" charset="0"/>
                <a:ea typeface="Calibri" panose="020F0502020204030204" pitchFamily="34" charset="0"/>
                <a:cs typeface="Times New Roman" panose="02020603050405020304" pitchFamily="18" charset="0"/>
              </a:rPr>
              <a:t> Wednesday 1pm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8"/>
              </a:rPr>
              <a:t>Art hub</a:t>
            </a:r>
            <a:r>
              <a:rPr lang="en-GB" dirty="0">
                <a:latin typeface="Arial" panose="020B0604020202020204" pitchFamily="34" charset="0"/>
                <a:ea typeface="Calibri" panose="020F0502020204030204" pitchFamily="34" charset="0"/>
                <a:cs typeface="Times New Roman" panose="02020603050405020304" pitchFamily="18" charset="0"/>
              </a:rPr>
              <a:t> Tuesday 2pm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9"/>
              </a:rPr>
              <a:t>Bake off</a:t>
            </a:r>
            <a:r>
              <a:rPr lang="en-GB" dirty="0">
                <a:latin typeface="Arial" panose="020B0604020202020204" pitchFamily="34" charset="0"/>
                <a:ea typeface="Calibri" panose="020F0502020204030204" pitchFamily="34" charset="0"/>
                <a:cs typeface="Times New Roman" panose="02020603050405020304" pitchFamily="18" charset="0"/>
              </a:rPr>
              <a:t> 2pm Wed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30"/>
              </a:rPr>
              <a:t>Life lessons</a:t>
            </a:r>
            <a:r>
              <a:rPr lang="en-GB" sz="1600" dirty="0" smtClean="0">
                <a:latin typeface="Calibri" panose="020F0502020204030204" pitchFamily="34" charset="0"/>
                <a:ea typeface="Calibri" panose="020F0502020204030204" pitchFamily="34" charset="0"/>
                <a:cs typeface="Times New Roman" panose="02020603050405020304" pitchFamily="18" charset="0"/>
              </a:rPr>
              <a:t> </a:t>
            </a:r>
            <a:r>
              <a:rPr lang="en-GB" dirty="0" smtClean="0">
                <a:latin typeface="Arial" panose="020B0604020202020204" pitchFamily="34" charset="0"/>
                <a:ea typeface="Calibri" panose="020F0502020204030204" pitchFamily="34" charset="0"/>
              </a:rPr>
              <a:t>Daily </a:t>
            </a:r>
            <a:r>
              <a:rPr lang="en-GB" dirty="0">
                <a:latin typeface="Arial" panose="020B0604020202020204" pitchFamily="34" charset="0"/>
                <a:ea typeface="Calibri" panose="020F0502020204030204" pitchFamily="34" charset="0"/>
              </a:rPr>
              <a:t>2pm</a:t>
            </a:r>
            <a:r>
              <a:rPr lang="en-GB" dirty="0"/>
              <a:t> </a:t>
            </a:r>
            <a:r>
              <a:rPr lang="en-GB" sz="1050" dirty="0">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5"/>
          <p:cNvGrpSpPr/>
          <p:nvPr/>
        </p:nvGrpSpPr>
        <p:grpSpPr>
          <a:xfrm>
            <a:off x="10100602" y="4834143"/>
            <a:ext cx="1561927" cy="1603313"/>
            <a:chOff x="8770513" y="572959"/>
            <a:chExt cx="2102744" cy="2102744"/>
          </a:xfrm>
        </p:grpSpPr>
        <p:pic>
          <p:nvPicPr>
            <p:cNvPr id="7" name="Picture 6">
              <a:hlinkClick r:id="rId31" action="ppaction://hlinksldjump"/>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8" name="Rectangle 7"/>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Tree>
    <p:extLst>
      <p:ext uri="{BB962C8B-B14F-4D97-AF65-F5344CB8AC3E}">
        <p14:creationId xmlns:p14="http://schemas.microsoft.com/office/powerpoint/2010/main" val="1959570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srcRect l="25352" t="21206" r="7570" b="10967"/>
          <a:stretch/>
        </p:blipFill>
        <p:spPr>
          <a:xfrm>
            <a:off x="2195443" y="1116782"/>
            <a:ext cx="8178084" cy="4649273"/>
          </a:xfrm>
          <a:prstGeom prst="rect">
            <a:avLst/>
          </a:prstGeom>
        </p:spPr>
      </p:pic>
      <p:sp>
        <p:nvSpPr>
          <p:cNvPr id="3" name="Line Callout 1 2"/>
          <p:cNvSpPr/>
          <p:nvPr/>
        </p:nvSpPr>
        <p:spPr>
          <a:xfrm>
            <a:off x="7376672" y="267287"/>
            <a:ext cx="2785403" cy="1026941"/>
          </a:xfrm>
          <a:prstGeom prst="borderCallout1">
            <a:avLst>
              <a:gd name="adj1" fmla="val 37928"/>
              <a:gd name="adj2" fmla="val 758"/>
              <a:gd name="adj3" fmla="val 157706"/>
              <a:gd name="adj4" fmla="val -34293"/>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Click on the subject icons to visit the slide with more information.</a:t>
            </a:r>
            <a:endParaRPr lang="en-GB" b="1" dirty="0">
              <a:solidFill>
                <a:schemeClr val="tx1"/>
              </a:solidFill>
            </a:endParaRPr>
          </a:p>
        </p:txBody>
      </p:sp>
      <p:sp>
        <p:nvSpPr>
          <p:cNvPr id="4" name="Line Callout 1 3"/>
          <p:cNvSpPr/>
          <p:nvPr/>
        </p:nvSpPr>
        <p:spPr>
          <a:xfrm>
            <a:off x="9132789" y="5620041"/>
            <a:ext cx="2785403" cy="1026941"/>
          </a:xfrm>
          <a:prstGeom prst="borderCallout1">
            <a:avLst>
              <a:gd name="adj1" fmla="val 37928"/>
              <a:gd name="adj2" fmla="val 758"/>
              <a:gd name="adj3" fmla="val -121746"/>
              <a:gd name="adj4" fmla="val -48434"/>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Click on the text to visit the website of your task.</a:t>
            </a:r>
            <a:endParaRPr lang="en-GB" b="1" dirty="0">
              <a:solidFill>
                <a:schemeClr val="tx1"/>
              </a:solidFill>
            </a:endParaRPr>
          </a:p>
        </p:txBody>
      </p:sp>
      <p:sp>
        <p:nvSpPr>
          <p:cNvPr id="5" name="Line Callout 1 4"/>
          <p:cNvSpPr/>
          <p:nvPr/>
        </p:nvSpPr>
        <p:spPr>
          <a:xfrm>
            <a:off x="3966068" y="5725549"/>
            <a:ext cx="2785403" cy="1026941"/>
          </a:xfrm>
          <a:prstGeom prst="borderCallout1">
            <a:avLst>
              <a:gd name="adj1" fmla="val -1798"/>
              <a:gd name="adj2" fmla="val 67425"/>
              <a:gd name="adj3" fmla="val -76637"/>
              <a:gd name="adj4" fmla="val 87687"/>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Click on the TV icon to visit BBC live lessons.</a:t>
            </a:r>
            <a:endParaRPr lang="en-GB" b="1" dirty="0">
              <a:solidFill>
                <a:schemeClr val="tx1"/>
              </a:solidFill>
            </a:endParaRPr>
          </a:p>
        </p:txBody>
      </p:sp>
      <p:sp>
        <p:nvSpPr>
          <p:cNvPr id="6" name="Line Callout 1 5"/>
          <p:cNvSpPr/>
          <p:nvPr/>
        </p:nvSpPr>
        <p:spPr>
          <a:xfrm>
            <a:off x="529112" y="2414477"/>
            <a:ext cx="1951234" cy="1026941"/>
          </a:xfrm>
          <a:prstGeom prst="borderCallout1">
            <a:avLst>
              <a:gd name="adj1" fmla="val 100942"/>
              <a:gd name="adj2" fmla="val 89683"/>
              <a:gd name="adj3" fmla="val 111825"/>
              <a:gd name="adj4" fmla="val 151797"/>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Click on the sticker to visit the slide with extra tasks.</a:t>
            </a:r>
            <a:endParaRPr lang="en-GB" b="1" dirty="0">
              <a:solidFill>
                <a:schemeClr val="tx1"/>
              </a:solidFill>
            </a:endParaRPr>
          </a:p>
        </p:txBody>
      </p:sp>
      <p:sp>
        <p:nvSpPr>
          <p:cNvPr id="7" name="Line Callout 2 6"/>
          <p:cNvSpPr/>
          <p:nvPr/>
        </p:nvSpPr>
        <p:spPr>
          <a:xfrm>
            <a:off x="10325686" y="2124222"/>
            <a:ext cx="1477108" cy="1477107"/>
          </a:xfrm>
          <a:prstGeom prst="borderCallout2">
            <a:avLst>
              <a:gd name="adj1" fmla="val 53988"/>
              <a:gd name="adj2" fmla="val 1191"/>
              <a:gd name="adj3" fmla="val 18750"/>
              <a:gd name="adj4" fmla="val -16667"/>
              <a:gd name="adj5" fmla="val 3928"/>
              <a:gd name="adj6" fmla="val -119048"/>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I would like you to do these things daily.</a:t>
            </a:r>
            <a:endParaRPr lang="en-GB" dirty="0"/>
          </a:p>
        </p:txBody>
      </p:sp>
      <p:sp>
        <p:nvSpPr>
          <p:cNvPr id="8" name="Line Callout 2 7"/>
          <p:cNvSpPr/>
          <p:nvPr/>
        </p:nvSpPr>
        <p:spPr>
          <a:xfrm>
            <a:off x="10308014" y="366605"/>
            <a:ext cx="1477108" cy="1477107"/>
          </a:xfrm>
          <a:prstGeom prst="borderCallout2">
            <a:avLst>
              <a:gd name="adj1" fmla="val 60614"/>
              <a:gd name="adj2" fmla="val 842"/>
              <a:gd name="adj3" fmla="val 73613"/>
              <a:gd name="adj4" fmla="val -86312"/>
              <a:gd name="adj5" fmla="val 76068"/>
              <a:gd name="adj6" fmla="val -230167"/>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I would like you to choose from the subjects if you can.</a:t>
            </a:r>
            <a:endParaRPr lang="en-GB" dirty="0"/>
          </a:p>
        </p:txBody>
      </p:sp>
      <p:sp>
        <p:nvSpPr>
          <p:cNvPr id="9" name="Rectangle 8"/>
          <p:cNvSpPr/>
          <p:nvPr/>
        </p:nvSpPr>
        <p:spPr>
          <a:xfrm>
            <a:off x="2868484" y="262092"/>
            <a:ext cx="388298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How to use…</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1" name="Line Callout 1 10"/>
          <p:cNvSpPr/>
          <p:nvPr/>
        </p:nvSpPr>
        <p:spPr>
          <a:xfrm>
            <a:off x="6954593" y="5831059"/>
            <a:ext cx="2047740" cy="815923"/>
          </a:xfrm>
          <a:prstGeom prst="borderCallout1">
            <a:avLst>
              <a:gd name="adj1" fmla="val 3202"/>
              <a:gd name="adj2" fmla="val 22771"/>
              <a:gd name="adj3" fmla="val -60793"/>
              <a:gd name="adj4" fmla="val 38999"/>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Click the icon to visit the assembly menu.</a:t>
            </a:r>
            <a:endParaRPr lang="en-GB" b="1" dirty="0">
              <a:solidFill>
                <a:schemeClr val="tx1"/>
              </a:solidFill>
            </a:endParaRPr>
          </a:p>
        </p:txBody>
      </p:sp>
      <p:sp>
        <p:nvSpPr>
          <p:cNvPr id="13" name="Line Callout 1 12"/>
          <p:cNvSpPr/>
          <p:nvPr/>
        </p:nvSpPr>
        <p:spPr>
          <a:xfrm>
            <a:off x="973015" y="5753683"/>
            <a:ext cx="2785403" cy="1026941"/>
          </a:xfrm>
          <a:prstGeom prst="borderCallout1">
            <a:avLst>
              <a:gd name="adj1" fmla="val -1798"/>
              <a:gd name="adj2" fmla="val 67425"/>
              <a:gd name="adj3" fmla="val -70366"/>
              <a:gd name="adj4" fmla="val 162591"/>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Click on the Oak icon to visit The National Oak Academy website.</a:t>
            </a:r>
            <a:endParaRPr lang="en-GB" b="1" dirty="0">
              <a:solidFill>
                <a:schemeClr val="tx1"/>
              </a:solidFill>
            </a:endParaRPr>
          </a:p>
        </p:txBody>
      </p:sp>
      <p:sp>
        <p:nvSpPr>
          <p:cNvPr id="15" name="Line Callout 1 14"/>
          <p:cNvSpPr/>
          <p:nvPr/>
        </p:nvSpPr>
        <p:spPr>
          <a:xfrm>
            <a:off x="421301" y="3923016"/>
            <a:ext cx="1951234" cy="1026941"/>
          </a:xfrm>
          <a:prstGeom prst="borderCallout1">
            <a:avLst>
              <a:gd name="adj1" fmla="val 100942"/>
              <a:gd name="adj2" fmla="val 89683"/>
              <a:gd name="adj3" fmla="val 57899"/>
              <a:gd name="adj4" fmla="val 130016"/>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Go to Mrs B’s reading page.</a:t>
            </a:r>
            <a:endParaRPr lang="en-GB" b="1" dirty="0">
              <a:solidFill>
                <a:schemeClr val="tx1"/>
              </a:solidFill>
            </a:endParaRPr>
          </a:p>
        </p:txBody>
      </p:sp>
      <p:sp>
        <p:nvSpPr>
          <p:cNvPr id="16" name="Line Callout 1 15"/>
          <p:cNvSpPr/>
          <p:nvPr/>
        </p:nvSpPr>
        <p:spPr>
          <a:xfrm>
            <a:off x="529112" y="671951"/>
            <a:ext cx="1951234" cy="1026941"/>
          </a:xfrm>
          <a:prstGeom prst="borderCallout1">
            <a:avLst>
              <a:gd name="adj1" fmla="val 100942"/>
              <a:gd name="adj2" fmla="val 89683"/>
              <a:gd name="adj3" fmla="val 165751"/>
              <a:gd name="adj4" fmla="val 139916"/>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Go to Mrs B’s video walkthroughs</a:t>
            </a:r>
            <a:endParaRPr lang="en-GB" b="1" dirty="0">
              <a:solidFill>
                <a:schemeClr val="tx1"/>
              </a:solidFill>
            </a:endParaRPr>
          </a:p>
        </p:txBody>
      </p:sp>
    </p:spTree>
    <p:extLst>
      <p:ext uri="{BB962C8B-B14F-4D97-AF65-F5344CB8AC3E}">
        <p14:creationId xmlns:p14="http://schemas.microsoft.com/office/powerpoint/2010/main" val="1584480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630103" y="842538"/>
            <a:ext cx="5186759" cy="5217541"/>
            <a:chOff x="6123665" y="578144"/>
            <a:chExt cx="5668285" cy="5481731"/>
          </a:xfrm>
        </p:grpSpPr>
        <p:grpSp>
          <p:nvGrpSpPr>
            <p:cNvPr id="4" name="Group 3"/>
            <p:cNvGrpSpPr/>
            <p:nvPr/>
          </p:nvGrpSpPr>
          <p:grpSpPr>
            <a:xfrm>
              <a:off x="7046174" y="578144"/>
              <a:ext cx="4233115" cy="5481731"/>
              <a:chOff x="7046174" y="578348"/>
              <a:chExt cx="4233115" cy="548173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6174" y="578348"/>
                <a:ext cx="4233115" cy="5481731"/>
              </a:xfrm>
              <a:prstGeom prst="rect">
                <a:avLst/>
              </a:prstGeom>
            </p:spPr>
          </p:pic>
          <p:sp>
            <p:nvSpPr>
              <p:cNvPr id="9" name="Rectangle 8"/>
              <p:cNvSpPr/>
              <p:nvPr/>
            </p:nvSpPr>
            <p:spPr>
              <a:xfrm>
                <a:off x="7296150" y="1828800"/>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Rectangle 9"/>
              <p:cNvSpPr/>
              <p:nvPr/>
            </p:nvSpPr>
            <p:spPr>
              <a:xfrm>
                <a:off x="7296150" y="3109664"/>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Rectangle 10"/>
              <p:cNvSpPr/>
              <p:nvPr/>
            </p:nvSpPr>
            <p:spPr>
              <a:xfrm>
                <a:off x="7296150" y="3763594"/>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Rectangle 11"/>
              <p:cNvSpPr/>
              <p:nvPr/>
            </p:nvSpPr>
            <p:spPr>
              <a:xfrm>
                <a:off x="7296150" y="4434497"/>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Rectangle 12"/>
              <p:cNvSpPr/>
              <p:nvPr/>
            </p:nvSpPr>
            <p:spPr>
              <a:xfrm>
                <a:off x="7296150" y="5105400"/>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Rectangle 13"/>
              <p:cNvSpPr/>
              <p:nvPr/>
            </p:nvSpPr>
            <p:spPr>
              <a:xfrm>
                <a:off x="7296150" y="2438761"/>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sp>
          <p:nvSpPr>
            <p:cNvPr id="17" name="Rectangle 16"/>
            <p:cNvSpPr/>
            <p:nvPr/>
          </p:nvSpPr>
          <p:spPr>
            <a:xfrm>
              <a:off x="6847565" y="3153227"/>
              <a:ext cx="4944385" cy="549713"/>
            </a:xfrm>
            <a:prstGeom prst="rect">
              <a:avLst/>
            </a:prstGeom>
            <a:noFill/>
          </p:spPr>
          <p:txBody>
            <a:bodyPr wrap="square" lIns="91440" tIns="45720" rIns="91440" bIns="45720">
              <a:spAutoFit/>
            </a:bodyPr>
            <a:lstStyle/>
            <a:p>
              <a:pPr algn="ctr"/>
              <a:r>
                <a:rPr lang="en-US" sz="2800" b="0" cap="none" spc="0" dirty="0" smtClean="0">
                  <a:ln w="0"/>
                  <a:solidFill>
                    <a:schemeClr val="tx1"/>
                  </a:solidFill>
                  <a:effectLst>
                    <a:outerShdw blurRad="38100" dist="19050" dir="2700000" algn="tl" rotWithShape="0">
                      <a:schemeClr val="dk1">
                        <a:alpha val="40000"/>
                      </a:schemeClr>
                    </a:outerShdw>
                  </a:effectLst>
                </a:rPr>
                <a:t> </a:t>
              </a:r>
              <a:r>
                <a:rPr lang="en-US" sz="2800" b="0" cap="none" spc="0" dirty="0" smtClean="0">
                  <a:ln w="0"/>
                  <a:solidFill>
                    <a:schemeClr val="tx1"/>
                  </a:solidFill>
                  <a:effectLst>
                    <a:outerShdw blurRad="38100" dist="19050" dir="2700000" algn="tl" rotWithShape="0">
                      <a:schemeClr val="dk1">
                        <a:alpha val="40000"/>
                      </a:schemeClr>
                    </a:outerShdw>
                  </a:effectLst>
                  <a:hlinkClick r:id="rId3"/>
                </a:rPr>
                <a:t>Morning Challenge</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a:off x="6447515" y="1766119"/>
              <a:ext cx="4944385" cy="549713"/>
            </a:xfrm>
            <a:prstGeom prst="rect">
              <a:avLst/>
            </a:prstGeom>
            <a:noFill/>
          </p:spPr>
          <p:txBody>
            <a:bodyPr wrap="squar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hlinkClick r:id="rId4"/>
                </a:rPr>
                <a:t>Times Tables</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20" name="Rectangle 19"/>
            <p:cNvSpPr/>
            <p:nvPr/>
          </p:nvSpPr>
          <p:spPr>
            <a:xfrm>
              <a:off x="6447515" y="2478231"/>
              <a:ext cx="4944385" cy="549713"/>
            </a:xfrm>
            <a:prstGeom prst="rect">
              <a:avLst/>
            </a:prstGeom>
            <a:noFill/>
          </p:spPr>
          <p:txBody>
            <a:bodyPr wrap="square" lIns="91440" tIns="45720" rIns="91440" bIns="45720">
              <a:spAutoFit/>
            </a:bodyPr>
            <a:lstStyle/>
            <a:p>
              <a:pPr algn="ctr"/>
              <a:r>
                <a:rPr lang="en-US" sz="2800" b="0" cap="none" spc="0" dirty="0" err="1" smtClean="0">
                  <a:ln w="0"/>
                  <a:solidFill>
                    <a:schemeClr val="tx1"/>
                  </a:solidFill>
                  <a:effectLst>
                    <a:outerShdw blurRad="38100" dist="19050" dir="2700000" algn="tl" rotWithShape="0">
                      <a:schemeClr val="dk1">
                        <a:alpha val="40000"/>
                      </a:schemeClr>
                    </a:outerShdw>
                  </a:effectLst>
                  <a:hlinkClick r:id="rId5"/>
                </a:rPr>
                <a:t>Maths</a:t>
              </a:r>
              <a:r>
                <a:rPr lang="en-US" sz="2800" b="0" cap="none" spc="0" dirty="0" smtClean="0">
                  <a:ln w="0"/>
                  <a:solidFill>
                    <a:schemeClr val="tx1"/>
                  </a:solidFill>
                  <a:effectLst>
                    <a:outerShdw blurRad="38100" dist="19050" dir="2700000" algn="tl" rotWithShape="0">
                      <a:schemeClr val="dk1">
                        <a:alpha val="40000"/>
                      </a:schemeClr>
                    </a:outerShdw>
                  </a:effectLst>
                  <a:hlinkClick r:id="rId5"/>
                </a:rPr>
                <a:t> online</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21" name="Rectangle 20"/>
            <p:cNvSpPr/>
            <p:nvPr/>
          </p:nvSpPr>
          <p:spPr>
            <a:xfrm>
              <a:off x="6494230" y="3788067"/>
              <a:ext cx="4944385" cy="549713"/>
            </a:xfrm>
            <a:prstGeom prst="rect">
              <a:avLst/>
            </a:prstGeom>
            <a:noFill/>
          </p:spPr>
          <p:txBody>
            <a:bodyPr wrap="squar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rPr>
                <a:t>  </a:t>
              </a:r>
              <a:r>
                <a:rPr lang="en-US" sz="2800" dirty="0" smtClean="0">
                  <a:ln w="0"/>
                  <a:effectLst>
                    <a:outerShdw blurRad="38100" dist="19050" dir="2700000" algn="tl" rotWithShape="0">
                      <a:schemeClr val="dk1">
                        <a:alpha val="40000"/>
                      </a:schemeClr>
                    </a:outerShdw>
                  </a:effectLst>
                  <a:hlinkClick r:id="rId6"/>
                </a:rPr>
                <a:t>Spelling Frame</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22" name="Rectangle 21"/>
            <p:cNvSpPr/>
            <p:nvPr/>
          </p:nvSpPr>
          <p:spPr>
            <a:xfrm>
              <a:off x="6123665" y="5065166"/>
              <a:ext cx="4944385" cy="549713"/>
            </a:xfrm>
            <a:prstGeom prst="rect">
              <a:avLst/>
            </a:prstGeom>
            <a:noFill/>
          </p:spPr>
          <p:txBody>
            <a:bodyPr wrap="squar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hlinkClick r:id="rId7"/>
                </a:rPr>
                <a:t>Reading</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23" name="Rectangle 22"/>
            <p:cNvSpPr/>
            <p:nvPr/>
          </p:nvSpPr>
          <p:spPr>
            <a:xfrm>
              <a:off x="6437080" y="4422907"/>
              <a:ext cx="4944385" cy="549713"/>
            </a:xfrm>
            <a:prstGeom prst="rect">
              <a:avLst/>
            </a:prstGeom>
            <a:noFill/>
          </p:spPr>
          <p:txBody>
            <a:bodyPr wrap="squar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hlinkClick r:id="rId8"/>
                </a:rPr>
                <a:t>English work</a:t>
              </a:r>
              <a:endParaRPr lang="en-US" sz="2800" b="0" cap="none" spc="0" dirty="0">
                <a:ln w="0"/>
                <a:solidFill>
                  <a:schemeClr val="tx1"/>
                </a:solidFill>
                <a:effectLst>
                  <a:outerShdw blurRad="38100" dist="19050" dir="2700000" algn="tl" rotWithShape="0">
                    <a:schemeClr val="dk1">
                      <a:alpha val="40000"/>
                    </a:schemeClr>
                  </a:outerShdw>
                </a:effectLst>
              </a:endParaRPr>
            </a:p>
          </p:txBody>
        </p:sp>
      </p:grpSp>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32469" y="4040729"/>
            <a:ext cx="2531058" cy="2531058"/>
          </a:xfrm>
          <a:prstGeom prst="rect">
            <a:avLst/>
          </a:prstGeom>
        </p:spPr>
      </p:pic>
      <p:grpSp>
        <p:nvGrpSpPr>
          <p:cNvPr id="64" name="Group 63"/>
          <p:cNvGrpSpPr/>
          <p:nvPr/>
        </p:nvGrpSpPr>
        <p:grpSpPr>
          <a:xfrm>
            <a:off x="7611717" y="646973"/>
            <a:ext cx="3837430" cy="1485074"/>
            <a:chOff x="7611717" y="646973"/>
            <a:chExt cx="3837430" cy="1485074"/>
          </a:xfrm>
        </p:grpSpPr>
        <p:sp>
          <p:nvSpPr>
            <p:cNvPr id="45" name="Horizontal Scroll 44"/>
            <p:cNvSpPr/>
            <p:nvPr/>
          </p:nvSpPr>
          <p:spPr>
            <a:xfrm>
              <a:off x="7611717" y="646973"/>
              <a:ext cx="3542741" cy="1274835"/>
            </a:xfrm>
            <a:prstGeom prst="horizontalScroll">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GB" sz="3200" dirty="0" smtClean="0">
                  <a:latin typeface="Broadway" panose="04040905080B02020502" pitchFamily="82" charset="0"/>
                </a:rPr>
                <a:t>Daily tasks</a:t>
              </a:r>
              <a:endParaRPr lang="en-GB" sz="3200" dirty="0">
                <a:latin typeface="Broadway" panose="04040905080B02020502" pitchFamily="82" charset="0"/>
              </a:endParaRPr>
            </a:p>
          </p:txBody>
        </p:sp>
        <p:pic>
          <p:nvPicPr>
            <p:cNvPr id="44" name="Picture 4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15084" y="797984"/>
              <a:ext cx="1334063" cy="1334063"/>
            </a:xfrm>
            <a:prstGeom prst="rect">
              <a:avLst/>
            </a:prstGeom>
          </p:spPr>
        </p:pic>
      </p:grpSp>
      <p:grpSp>
        <p:nvGrpSpPr>
          <p:cNvPr id="55" name="Group 54"/>
          <p:cNvGrpSpPr/>
          <p:nvPr/>
        </p:nvGrpSpPr>
        <p:grpSpPr>
          <a:xfrm>
            <a:off x="5193394" y="2222261"/>
            <a:ext cx="2718770" cy="2732364"/>
            <a:chOff x="5193394" y="2222261"/>
            <a:chExt cx="2718770" cy="2732364"/>
          </a:xfrm>
        </p:grpSpPr>
        <p:grpSp>
          <p:nvGrpSpPr>
            <p:cNvPr id="48" name="Group 47"/>
            <p:cNvGrpSpPr/>
            <p:nvPr/>
          </p:nvGrpSpPr>
          <p:grpSpPr>
            <a:xfrm>
              <a:off x="5193394" y="2222261"/>
              <a:ext cx="2718770" cy="2732364"/>
              <a:chOff x="4941487" y="3688522"/>
              <a:chExt cx="2718770" cy="2732364"/>
            </a:xfrm>
          </p:grpSpPr>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41487" y="3688522"/>
                <a:ext cx="2718770" cy="2732364"/>
              </a:xfrm>
              <a:prstGeom prst="rect">
                <a:avLst/>
              </a:prstGeom>
            </p:spPr>
          </p:pic>
          <p:pic>
            <p:nvPicPr>
              <p:cNvPr id="40" name="Picture 39">
                <a:hlinkClick r:id="rId12" action="ppaction://hlinksldjump"/>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1305316">
                <a:off x="5512124" y="4341710"/>
                <a:ext cx="1609332" cy="1299845"/>
              </a:xfrm>
              <a:prstGeom prst="rect">
                <a:avLst/>
              </a:prstGeom>
            </p:spPr>
          </p:pic>
        </p:grpSp>
        <p:sp>
          <p:nvSpPr>
            <p:cNvPr id="54" name="TextBox 53"/>
            <p:cNvSpPr txBox="1"/>
            <p:nvPr/>
          </p:nvSpPr>
          <p:spPr>
            <a:xfrm rot="21182588">
              <a:off x="5939388" y="4141387"/>
              <a:ext cx="1449286" cy="461665"/>
            </a:xfrm>
            <a:prstGeom prst="rect">
              <a:avLst/>
            </a:prstGeom>
            <a:noFill/>
          </p:spPr>
          <p:txBody>
            <a:bodyPr wrap="square" rtlCol="0">
              <a:spAutoFit/>
            </a:bodyPr>
            <a:lstStyle/>
            <a:p>
              <a:r>
                <a:rPr lang="en-GB" sz="2400" b="1" dirty="0" smtClean="0">
                  <a:latin typeface="Segoe Print" panose="02000600000000000000" pitchFamily="2" charset="0"/>
                </a:rPr>
                <a:t>French</a:t>
              </a:r>
              <a:endParaRPr lang="en-GB" sz="2400" b="1" dirty="0">
                <a:latin typeface="Segoe Print" panose="02000600000000000000" pitchFamily="2" charset="0"/>
              </a:endParaRPr>
            </a:p>
          </p:txBody>
        </p:sp>
      </p:grpSp>
      <p:grpSp>
        <p:nvGrpSpPr>
          <p:cNvPr id="59" name="Group 58"/>
          <p:cNvGrpSpPr/>
          <p:nvPr/>
        </p:nvGrpSpPr>
        <p:grpSpPr>
          <a:xfrm rot="20917006">
            <a:off x="2647700" y="2611902"/>
            <a:ext cx="3992315" cy="3546628"/>
            <a:chOff x="3099409" y="3386964"/>
            <a:chExt cx="3992315" cy="3546628"/>
          </a:xfrm>
        </p:grpSpPr>
        <p:grpSp>
          <p:nvGrpSpPr>
            <p:cNvPr id="38" name="Group 37"/>
            <p:cNvGrpSpPr/>
            <p:nvPr/>
          </p:nvGrpSpPr>
          <p:grpSpPr>
            <a:xfrm>
              <a:off x="3099409" y="3386964"/>
              <a:ext cx="3992315" cy="3546628"/>
              <a:chOff x="4250978" y="-156905"/>
              <a:chExt cx="4314790" cy="3807665"/>
            </a:xfrm>
          </p:grpSpPr>
          <p:pic>
            <p:nvPicPr>
              <p:cNvPr id="31" name="Picture 3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250978" y="-156905"/>
                <a:ext cx="4314790" cy="3807665"/>
              </a:xfrm>
              <a:prstGeom prst="rect">
                <a:avLst/>
              </a:prstGeom>
            </p:spPr>
          </p:pic>
          <p:pic>
            <p:nvPicPr>
              <p:cNvPr id="37" name="Picture 36">
                <a:hlinkClick r:id="rId15" action="ppaction://hlinksldjump"/>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1228945">
                <a:off x="5844136" y="829801"/>
                <a:ext cx="1305303" cy="1305303"/>
              </a:xfrm>
              <a:prstGeom prst="rect">
                <a:avLst/>
              </a:prstGeom>
            </p:spPr>
          </p:pic>
        </p:grpSp>
        <p:sp>
          <p:nvSpPr>
            <p:cNvPr id="56" name="TextBox 55"/>
            <p:cNvSpPr txBox="1"/>
            <p:nvPr/>
          </p:nvSpPr>
          <p:spPr>
            <a:xfrm rot="21379336">
              <a:off x="4775334" y="5407090"/>
              <a:ext cx="1354466" cy="707886"/>
            </a:xfrm>
            <a:prstGeom prst="rect">
              <a:avLst/>
            </a:prstGeom>
            <a:noFill/>
          </p:spPr>
          <p:txBody>
            <a:bodyPr wrap="square" rtlCol="0">
              <a:spAutoFit/>
            </a:bodyPr>
            <a:lstStyle/>
            <a:p>
              <a:r>
                <a:rPr lang="en-GB" sz="2000" b="1" dirty="0" smtClean="0">
                  <a:latin typeface="Segoe Print" panose="02000600000000000000" pitchFamily="2" charset="0"/>
                </a:rPr>
                <a:t>Art &amp; Design</a:t>
              </a:r>
              <a:endParaRPr lang="en-GB" sz="2000" b="1" dirty="0">
                <a:latin typeface="Segoe Print" panose="02000600000000000000" pitchFamily="2" charset="0"/>
              </a:endParaRPr>
            </a:p>
          </p:txBody>
        </p:sp>
      </p:grpSp>
      <p:grpSp>
        <p:nvGrpSpPr>
          <p:cNvPr id="58" name="Group 57"/>
          <p:cNvGrpSpPr/>
          <p:nvPr/>
        </p:nvGrpSpPr>
        <p:grpSpPr>
          <a:xfrm>
            <a:off x="1835826" y="3946276"/>
            <a:ext cx="2801695" cy="2860478"/>
            <a:chOff x="2254014" y="3819408"/>
            <a:chExt cx="2801695" cy="2860478"/>
          </a:xfrm>
        </p:grpSpPr>
        <p:grpSp>
          <p:nvGrpSpPr>
            <p:cNvPr id="47" name="Group 46"/>
            <p:cNvGrpSpPr/>
            <p:nvPr/>
          </p:nvGrpSpPr>
          <p:grpSpPr>
            <a:xfrm>
              <a:off x="2254014" y="3819408"/>
              <a:ext cx="2801695" cy="2860478"/>
              <a:chOff x="2528440" y="3399799"/>
              <a:chExt cx="3106162" cy="3106162"/>
            </a:xfrm>
          </p:grpSpPr>
          <p:pic>
            <p:nvPicPr>
              <p:cNvPr id="32" name="Picture 3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0911325">
                <a:off x="2528440" y="3399799"/>
                <a:ext cx="3106162" cy="3106162"/>
              </a:xfrm>
              <a:prstGeom prst="rect">
                <a:avLst/>
              </a:prstGeom>
            </p:spPr>
          </p:pic>
          <p:pic>
            <p:nvPicPr>
              <p:cNvPr id="41" name="Picture 40">
                <a:hlinkClick r:id="rId18" action="ppaction://hlinksldjump"/>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026799" y="3903241"/>
                <a:ext cx="2060771" cy="2060771"/>
              </a:xfrm>
              <a:prstGeom prst="rect">
                <a:avLst/>
              </a:prstGeom>
            </p:spPr>
          </p:pic>
        </p:grpSp>
        <p:sp>
          <p:nvSpPr>
            <p:cNvPr id="57" name="TextBox 56"/>
            <p:cNvSpPr txBox="1"/>
            <p:nvPr/>
          </p:nvSpPr>
          <p:spPr>
            <a:xfrm>
              <a:off x="3226772" y="5027092"/>
              <a:ext cx="1022425" cy="523220"/>
            </a:xfrm>
            <a:prstGeom prst="rect">
              <a:avLst/>
            </a:prstGeom>
            <a:noFill/>
          </p:spPr>
          <p:txBody>
            <a:bodyPr wrap="square" rtlCol="0">
              <a:spAutoFit/>
            </a:bodyPr>
            <a:lstStyle/>
            <a:p>
              <a:r>
                <a:rPr lang="en-GB" sz="2800" b="1" dirty="0" smtClean="0">
                  <a:latin typeface="Segoe Print" panose="02000600000000000000" pitchFamily="2" charset="0"/>
                </a:rPr>
                <a:t>RE</a:t>
              </a:r>
              <a:endParaRPr lang="en-GB" sz="2800" b="1" dirty="0">
                <a:latin typeface="Segoe Print" panose="02000600000000000000" pitchFamily="2" charset="0"/>
              </a:endParaRPr>
            </a:p>
          </p:txBody>
        </p:sp>
      </p:grpSp>
      <p:grpSp>
        <p:nvGrpSpPr>
          <p:cNvPr id="63" name="Group 62"/>
          <p:cNvGrpSpPr/>
          <p:nvPr/>
        </p:nvGrpSpPr>
        <p:grpSpPr>
          <a:xfrm>
            <a:off x="5289442" y="263461"/>
            <a:ext cx="2464014" cy="2441856"/>
            <a:chOff x="5289442" y="263461"/>
            <a:chExt cx="2464014" cy="2441856"/>
          </a:xfrm>
        </p:grpSpPr>
        <p:grpSp>
          <p:nvGrpSpPr>
            <p:cNvPr id="61" name="Group 60"/>
            <p:cNvGrpSpPr/>
            <p:nvPr/>
          </p:nvGrpSpPr>
          <p:grpSpPr>
            <a:xfrm>
              <a:off x="5289442" y="263461"/>
              <a:ext cx="2464014" cy="2441856"/>
              <a:chOff x="5289442" y="263461"/>
              <a:chExt cx="2464014" cy="2441856"/>
            </a:xfrm>
          </p:grpSpPr>
          <p:pic>
            <p:nvPicPr>
              <p:cNvPr id="51" name="Picture 5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289442" y="263461"/>
                <a:ext cx="2464014" cy="2441856"/>
              </a:xfrm>
              <a:prstGeom prst="rect">
                <a:avLst/>
              </a:prstGeom>
            </p:spPr>
          </p:pic>
          <p:pic>
            <p:nvPicPr>
              <p:cNvPr id="60" name="Picture 59">
                <a:hlinkClick r:id="rId21" action="ppaction://hlinksldjump"/>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699145" y="720660"/>
                <a:ext cx="1575581" cy="1181686"/>
              </a:xfrm>
              <a:prstGeom prst="rect">
                <a:avLst/>
              </a:prstGeom>
            </p:spPr>
          </p:pic>
        </p:grpSp>
        <p:sp>
          <p:nvSpPr>
            <p:cNvPr id="62" name="TextBox 61"/>
            <p:cNvSpPr txBox="1"/>
            <p:nvPr/>
          </p:nvSpPr>
          <p:spPr>
            <a:xfrm>
              <a:off x="5773252" y="1873937"/>
              <a:ext cx="1567464" cy="369332"/>
            </a:xfrm>
            <a:prstGeom prst="rect">
              <a:avLst/>
            </a:prstGeom>
            <a:noFill/>
          </p:spPr>
          <p:txBody>
            <a:bodyPr wrap="square" rtlCol="0">
              <a:spAutoFit/>
            </a:bodyPr>
            <a:lstStyle/>
            <a:p>
              <a:r>
                <a:rPr lang="en-GB" b="1" dirty="0" smtClean="0">
                  <a:latin typeface="Segoe Print" panose="02000600000000000000" pitchFamily="2" charset="0"/>
                </a:rPr>
                <a:t>Computing</a:t>
              </a:r>
              <a:endParaRPr lang="en-GB" b="1" dirty="0">
                <a:latin typeface="Segoe Print" panose="02000600000000000000" pitchFamily="2" charset="0"/>
              </a:endParaRPr>
            </a:p>
          </p:txBody>
        </p:sp>
      </p:grpSp>
      <p:pic>
        <p:nvPicPr>
          <p:cNvPr id="65" name="Picture 6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rot="3212584">
            <a:off x="8916468" y="452694"/>
            <a:ext cx="595595" cy="571771"/>
          </a:xfrm>
          <a:prstGeom prst="rect">
            <a:avLst/>
          </a:prstGeom>
        </p:spPr>
      </p:pic>
      <p:pic>
        <p:nvPicPr>
          <p:cNvPr id="67" name="Picture 66">
            <a:hlinkClick r:id="rId24" action="ppaction://hlinksldjump"/>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rot="20844999">
            <a:off x="1947086" y="2786438"/>
            <a:ext cx="1306169" cy="1306169"/>
          </a:xfrm>
          <a:prstGeom prst="ellipse">
            <a:avLst/>
          </a:prstGeom>
        </p:spPr>
      </p:pic>
      <p:pic>
        <p:nvPicPr>
          <p:cNvPr id="68" name="Picture 67">
            <a:hlinkClick r:id="rId26"/>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929271" y="4805866"/>
            <a:ext cx="1844082" cy="1844082"/>
          </a:xfrm>
          <a:prstGeom prst="rect">
            <a:avLst/>
          </a:prstGeom>
        </p:spPr>
      </p:pic>
      <p:sp>
        <p:nvSpPr>
          <p:cNvPr id="69" name="TextBox 68"/>
          <p:cNvSpPr txBox="1"/>
          <p:nvPr/>
        </p:nvSpPr>
        <p:spPr>
          <a:xfrm>
            <a:off x="6123821" y="5854718"/>
            <a:ext cx="1136012" cy="523220"/>
          </a:xfrm>
          <a:prstGeom prst="rect">
            <a:avLst/>
          </a:prstGeom>
          <a:noFill/>
        </p:spPr>
        <p:txBody>
          <a:bodyPr wrap="square" rtlCol="0">
            <a:spAutoFit/>
          </a:bodyPr>
          <a:lstStyle/>
          <a:p>
            <a:r>
              <a:rPr lang="en-GB" sz="2800" b="1" dirty="0" smtClean="0">
                <a:latin typeface="Segoe Print" panose="02000600000000000000" pitchFamily="2" charset="0"/>
              </a:rPr>
              <a:t>BBC</a:t>
            </a:r>
            <a:endParaRPr lang="en-GB" sz="2800" b="1" dirty="0">
              <a:latin typeface="Segoe Print" panose="02000600000000000000" pitchFamily="2" charset="0"/>
            </a:endParaRPr>
          </a:p>
        </p:txBody>
      </p:sp>
      <p:pic>
        <p:nvPicPr>
          <p:cNvPr id="8" name="Picture 7">
            <a:hlinkClick r:id="rId8"/>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4503169" y="5079231"/>
            <a:ext cx="1630529" cy="1630529"/>
          </a:xfrm>
          <a:prstGeom prst="rect">
            <a:avLst/>
          </a:prstGeom>
        </p:spPr>
      </p:pic>
      <p:pic>
        <p:nvPicPr>
          <p:cNvPr id="16" name="Picture 15">
            <a:hlinkClick r:id="rId29"/>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7753456" y="5795215"/>
            <a:ext cx="1585518" cy="837873"/>
          </a:xfrm>
          <a:prstGeom prst="rect">
            <a:avLst/>
          </a:prstGeom>
        </p:spPr>
      </p:pic>
      <p:pic>
        <p:nvPicPr>
          <p:cNvPr id="4098" name="Picture 2" descr="bookworm">
            <a:hlinkClick r:id="rId31" action="ppaction://hlinksldjump"/>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91184" y="3858990"/>
            <a:ext cx="2474006" cy="247400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you got it boss">
            <a:hlinkClick r:id="rId33" action="ppaction://hlinksldjump"/>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19435" y="201648"/>
            <a:ext cx="2601293" cy="2601293"/>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2920095" y="454738"/>
            <a:ext cx="2733053" cy="2778302"/>
            <a:chOff x="2118329" y="-786463"/>
            <a:chExt cx="2733053" cy="2778302"/>
          </a:xfrm>
        </p:grpSpPr>
        <p:grpSp>
          <p:nvGrpSpPr>
            <p:cNvPr id="3" name="Group 2"/>
            <p:cNvGrpSpPr/>
            <p:nvPr/>
          </p:nvGrpSpPr>
          <p:grpSpPr>
            <a:xfrm>
              <a:off x="2118329" y="-786463"/>
              <a:ext cx="2733053" cy="2778302"/>
              <a:chOff x="2992663" y="330562"/>
              <a:chExt cx="2733053" cy="2778302"/>
            </a:xfrm>
          </p:grpSpPr>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92663" y="330562"/>
                <a:ext cx="2733053" cy="2778302"/>
              </a:xfrm>
              <a:prstGeom prst="rect">
                <a:avLst/>
              </a:prstGeom>
            </p:spPr>
          </p:pic>
          <p:pic>
            <p:nvPicPr>
              <p:cNvPr id="2" name="Picture 1"/>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rot="20883009">
                <a:off x="3178779" y="992317"/>
                <a:ext cx="2163164" cy="1291243"/>
              </a:xfrm>
              <a:prstGeom prst="rect">
                <a:avLst/>
              </a:prstGeom>
            </p:spPr>
          </p:pic>
        </p:grpSp>
        <p:sp>
          <p:nvSpPr>
            <p:cNvPr id="52" name="TextBox 51"/>
            <p:cNvSpPr txBox="1"/>
            <p:nvPr/>
          </p:nvSpPr>
          <p:spPr>
            <a:xfrm rot="21298157">
              <a:off x="2933511" y="1122290"/>
              <a:ext cx="1043545" cy="461665"/>
            </a:xfrm>
            <a:prstGeom prst="rect">
              <a:avLst/>
            </a:prstGeom>
            <a:noFill/>
          </p:spPr>
          <p:txBody>
            <a:bodyPr wrap="square" rtlCol="0">
              <a:spAutoFit/>
            </a:bodyPr>
            <a:lstStyle/>
            <a:p>
              <a:r>
                <a:rPr lang="en-GB" sz="2400" b="1" dirty="0" smtClean="0">
                  <a:latin typeface="Segoe Print" panose="02000600000000000000" pitchFamily="2" charset="0"/>
                </a:rPr>
                <a:t>Topic</a:t>
              </a:r>
              <a:endParaRPr lang="en-GB" sz="2400" b="1" dirty="0">
                <a:latin typeface="Segoe Print" panose="02000600000000000000" pitchFamily="2" charset="0"/>
              </a:endParaRPr>
            </a:p>
          </p:txBody>
        </p:sp>
      </p:grpSp>
    </p:spTree>
    <p:extLst>
      <p:ext uri="{BB962C8B-B14F-4D97-AF65-F5344CB8AC3E}">
        <p14:creationId xmlns:p14="http://schemas.microsoft.com/office/powerpoint/2010/main" val="890853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rot="416739">
            <a:off x="818342" y="534138"/>
            <a:ext cx="2718770" cy="2732364"/>
            <a:chOff x="5193394" y="2222261"/>
            <a:chExt cx="2718770" cy="2732364"/>
          </a:xfrm>
        </p:grpSpPr>
        <p:grpSp>
          <p:nvGrpSpPr>
            <p:cNvPr id="3" name="Group 2"/>
            <p:cNvGrpSpPr/>
            <p:nvPr/>
          </p:nvGrpSpPr>
          <p:grpSpPr>
            <a:xfrm>
              <a:off x="5193394" y="2222261"/>
              <a:ext cx="2718770" cy="2732364"/>
              <a:chOff x="4941487" y="3688522"/>
              <a:chExt cx="2718770" cy="2732364"/>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1487" y="3688522"/>
                <a:ext cx="2718770" cy="273236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05316">
                <a:off x="5512124" y="4341710"/>
                <a:ext cx="1609332" cy="1299845"/>
              </a:xfrm>
              <a:prstGeom prst="rect">
                <a:avLst/>
              </a:prstGeom>
            </p:spPr>
          </p:pic>
        </p:grpSp>
        <p:sp>
          <p:nvSpPr>
            <p:cNvPr id="4" name="TextBox 3"/>
            <p:cNvSpPr txBox="1"/>
            <p:nvPr/>
          </p:nvSpPr>
          <p:spPr>
            <a:xfrm rot="21182588">
              <a:off x="5939388" y="4141387"/>
              <a:ext cx="1449286" cy="461665"/>
            </a:xfrm>
            <a:prstGeom prst="rect">
              <a:avLst/>
            </a:prstGeom>
            <a:noFill/>
          </p:spPr>
          <p:txBody>
            <a:bodyPr wrap="square" rtlCol="0">
              <a:spAutoFit/>
            </a:bodyPr>
            <a:lstStyle/>
            <a:p>
              <a:r>
                <a:rPr lang="en-GB" sz="2400" b="1" dirty="0" smtClean="0">
                  <a:latin typeface="Segoe Print" panose="02000600000000000000" pitchFamily="2" charset="0"/>
                </a:rPr>
                <a:t>French</a:t>
              </a:r>
              <a:endParaRPr lang="en-GB" sz="2400" b="1" dirty="0">
                <a:latin typeface="Segoe Print" panose="02000600000000000000" pitchFamily="2" charset="0"/>
              </a:endParaRPr>
            </a:p>
          </p:txBody>
        </p:sp>
      </p:grpSp>
      <p:sp>
        <p:nvSpPr>
          <p:cNvPr id="7" name="Rectangle 6"/>
          <p:cNvSpPr/>
          <p:nvPr/>
        </p:nvSpPr>
        <p:spPr>
          <a:xfrm>
            <a:off x="869170" y="3140808"/>
            <a:ext cx="10502875" cy="2585323"/>
          </a:xfrm>
          <a:prstGeom prst="rect">
            <a:avLst/>
          </a:prstGeom>
          <a:solidFill>
            <a:schemeClr val="tx2">
              <a:lumMod val="20000"/>
              <a:lumOff val="80000"/>
            </a:schemeClr>
          </a:solidFill>
        </p:spPr>
        <p:txBody>
          <a:bodyPr wrap="square">
            <a:spAutoFit/>
          </a:bodyPr>
          <a:lstStyle/>
          <a:p>
            <a:r>
              <a:rPr lang="en-GB" dirty="0">
                <a:hlinkClick r:id="rId4"/>
              </a:rPr>
              <a:t>https://</a:t>
            </a:r>
            <a:r>
              <a:rPr lang="en-GB" dirty="0" smtClean="0">
                <a:hlinkClick r:id="rId4"/>
              </a:rPr>
              <a:t>www.bbc.co.uk/bitesize/subjects/z39d7ty</a:t>
            </a:r>
            <a:endParaRPr lang="en-GB" dirty="0" smtClean="0"/>
          </a:p>
          <a:p>
            <a:endParaRPr lang="en-GB" dirty="0"/>
          </a:p>
          <a:p>
            <a:r>
              <a:rPr lang="en-GB" dirty="0">
                <a:hlinkClick r:id="rId5"/>
              </a:rPr>
              <a:t>https://</a:t>
            </a:r>
            <a:r>
              <a:rPr lang="en-GB" dirty="0" smtClean="0">
                <a:hlinkClick r:id="rId5"/>
              </a:rPr>
              <a:t>www.bbc.co.uk/teach/class-clips-video/french-ks2-modern-routines/zjynvk7</a:t>
            </a:r>
            <a:endParaRPr lang="en-GB" dirty="0" smtClean="0"/>
          </a:p>
          <a:p>
            <a:r>
              <a:rPr lang="en-GB" dirty="0" smtClean="0"/>
              <a:t>Look at the daily routine vocabulary sheet in Dropbox - Listen to the conversation about the daily routine in the link. Can you use your sheet and the visual clues to understand the conversation?</a:t>
            </a:r>
          </a:p>
          <a:p>
            <a:endParaRPr lang="en-GB" dirty="0"/>
          </a:p>
          <a:p>
            <a:r>
              <a:rPr lang="en-GB" dirty="0" smtClean="0"/>
              <a:t>Draw your timetable for the day and add the French sentences to explain.</a:t>
            </a:r>
          </a:p>
          <a:p>
            <a:endParaRPr lang="en-GB" dirty="0"/>
          </a:p>
          <a:p>
            <a:r>
              <a:rPr lang="en-GB" dirty="0" smtClean="0"/>
              <a:t>Can you add the time using your knowledge of numbers?</a:t>
            </a:r>
            <a:endParaRPr lang="en-GB" dirty="0"/>
          </a:p>
        </p:txBody>
      </p:sp>
      <p:grpSp>
        <p:nvGrpSpPr>
          <p:cNvPr id="11" name="Group 10"/>
          <p:cNvGrpSpPr/>
          <p:nvPr/>
        </p:nvGrpSpPr>
        <p:grpSpPr>
          <a:xfrm>
            <a:off x="10071279" y="4737915"/>
            <a:ext cx="1561927" cy="1603313"/>
            <a:chOff x="8770513" y="572959"/>
            <a:chExt cx="2102744" cy="2102744"/>
          </a:xfrm>
        </p:grpSpPr>
        <p:pic>
          <p:nvPicPr>
            <p:cNvPr id="9" name="Picture 8">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10" name="Rectangle 9"/>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Tree>
    <p:extLst>
      <p:ext uri="{BB962C8B-B14F-4D97-AF65-F5344CB8AC3E}">
        <p14:creationId xmlns:p14="http://schemas.microsoft.com/office/powerpoint/2010/main" val="886435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349609"/>
            <a:ext cx="4128700" cy="3267160"/>
            <a:chOff x="-452627" y="2466447"/>
            <a:chExt cx="4367934" cy="3854563"/>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627" y="2466447"/>
              <a:ext cx="4367934" cy="385456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601" y="3407087"/>
              <a:ext cx="1783591" cy="1918604"/>
            </a:xfrm>
            <a:prstGeom prst="rect">
              <a:avLst/>
            </a:prstGeom>
          </p:spPr>
        </p:pic>
        <p:sp>
          <p:nvSpPr>
            <p:cNvPr id="5" name="TextBox 4"/>
            <p:cNvSpPr txBox="1"/>
            <p:nvPr/>
          </p:nvSpPr>
          <p:spPr>
            <a:xfrm>
              <a:off x="606495" y="3312861"/>
              <a:ext cx="1756568" cy="1089336"/>
            </a:xfrm>
            <a:prstGeom prst="rect">
              <a:avLst/>
            </a:prstGeom>
            <a:noFill/>
          </p:spPr>
          <p:txBody>
            <a:bodyPr wrap="square" rtlCol="0">
              <a:spAutoFit/>
            </a:bodyPr>
            <a:lstStyle/>
            <a:p>
              <a:r>
                <a:rPr lang="en-GB" b="1" dirty="0" smtClean="0">
                  <a:latin typeface="Segoe Print" panose="02000600000000000000" pitchFamily="2" charset="0"/>
                </a:rPr>
                <a:t>Remember to stay active!</a:t>
              </a:r>
              <a:endParaRPr lang="en-GB" b="1" dirty="0">
                <a:latin typeface="Segoe Print" panose="02000600000000000000" pitchFamily="2" charset="0"/>
              </a:endParaRPr>
            </a:p>
          </p:txBody>
        </p:sp>
      </p:grpSp>
      <p:graphicFrame>
        <p:nvGraphicFramePr>
          <p:cNvPr id="7" name="Table 6"/>
          <p:cNvGraphicFramePr>
            <a:graphicFrameLocks noGrp="1"/>
          </p:cNvGraphicFramePr>
          <p:nvPr>
            <p:extLst>
              <p:ext uri="{D42A27DB-BD31-4B8C-83A1-F6EECF244321}">
                <p14:modId xmlns:p14="http://schemas.microsoft.com/office/powerpoint/2010/main" val="2523628303"/>
              </p:ext>
            </p:extLst>
          </p:nvPr>
        </p:nvGraphicFramePr>
        <p:xfrm>
          <a:off x="3446584" y="645031"/>
          <a:ext cx="6521663" cy="5484614"/>
        </p:xfrm>
        <a:graphic>
          <a:graphicData uri="http://schemas.openxmlformats.org/drawingml/2006/table">
            <a:tbl>
              <a:tblPr>
                <a:tableStyleId>{5C22544A-7EE6-4342-B048-85BDC9FD1C3A}</a:tableStyleId>
              </a:tblPr>
              <a:tblGrid>
                <a:gridCol w="6521663">
                  <a:extLst>
                    <a:ext uri="{9D8B030D-6E8A-4147-A177-3AD203B41FA5}">
                      <a16:colId xmlns:a16="http://schemas.microsoft.com/office/drawing/2014/main" val="20000"/>
                    </a:ext>
                  </a:extLst>
                </a:gridCol>
              </a:tblGrid>
              <a:tr h="5484614">
                <a:tc>
                  <a:txBody>
                    <a:bodyPr/>
                    <a:lstStyle/>
                    <a:p>
                      <a:pPr>
                        <a:lnSpc>
                          <a:spcPct val="107000"/>
                        </a:lnSpc>
                        <a:spcAft>
                          <a:spcPts val="0"/>
                        </a:spcAft>
                      </a:pPr>
                      <a:r>
                        <a:rPr lang="en-GB" sz="1600" dirty="0">
                          <a:effectLst/>
                        </a:rPr>
                        <a:t> </a:t>
                      </a:r>
                    </a:p>
                    <a:p>
                      <a:pPr>
                        <a:lnSpc>
                          <a:spcPct val="107000"/>
                        </a:lnSpc>
                        <a:spcAft>
                          <a:spcPts val="0"/>
                        </a:spcAft>
                      </a:pPr>
                      <a:r>
                        <a:rPr lang="en-GB" sz="1600" u="sng" dirty="0">
                          <a:effectLst/>
                          <a:hlinkClick r:id="rId4"/>
                        </a:rPr>
                        <a:t>Jumpstart Johnny</a:t>
                      </a:r>
                      <a:r>
                        <a:rPr lang="en-GB" sz="1600" dirty="0">
                          <a:effectLst/>
                          <a:hlinkClick r:id="rId4"/>
                        </a:rPr>
                        <a:t> </a:t>
                      </a:r>
                      <a:r>
                        <a:rPr lang="en-GB" sz="1600" dirty="0">
                          <a:effectLst/>
                        </a:rPr>
                        <a:t>Daily 9am</a:t>
                      </a:r>
                    </a:p>
                    <a:p>
                      <a:pPr>
                        <a:lnSpc>
                          <a:spcPct val="107000"/>
                        </a:lnSpc>
                        <a:spcAft>
                          <a:spcPts val="0"/>
                        </a:spcAft>
                      </a:pPr>
                      <a:r>
                        <a:rPr lang="en-GB" sz="1600" dirty="0">
                          <a:effectLst/>
                        </a:rPr>
                        <a:t> </a:t>
                      </a:r>
                    </a:p>
                    <a:p>
                      <a:pPr>
                        <a:lnSpc>
                          <a:spcPct val="107000"/>
                        </a:lnSpc>
                        <a:spcAft>
                          <a:spcPts val="0"/>
                        </a:spcAft>
                      </a:pPr>
                      <a:r>
                        <a:rPr lang="en-GB" sz="1600" u="sng" dirty="0">
                          <a:effectLst/>
                          <a:hlinkClick r:id="rId5"/>
                        </a:rPr>
                        <a:t>Kimberly Wyatt Dance</a:t>
                      </a:r>
                      <a:r>
                        <a:rPr lang="en-GB" sz="1600" dirty="0">
                          <a:effectLst/>
                        </a:rPr>
                        <a:t> Wed/Fri 10am</a:t>
                      </a:r>
                    </a:p>
                    <a:p>
                      <a:pPr>
                        <a:lnSpc>
                          <a:spcPct val="107000"/>
                        </a:lnSpc>
                        <a:spcAft>
                          <a:spcPts val="0"/>
                        </a:spcAft>
                      </a:pPr>
                      <a:r>
                        <a:rPr lang="en-GB" sz="1600" dirty="0">
                          <a:effectLst/>
                        </a:rPr>
                        <a:t> </a:t>
                      </a:r>
                    </a:p>
                    <a:p>
                      <a:pPr>
                        <a:lnSpc>
                          <a:spcPct val="107000"/>
                        </a:lnSpc>
                        <a:spcAft>
                          <a:spcPts val="0"/>
                        </a:spcAft>
                      </a:pPr>
                      <a:r>
                        <a:rPr lang="en-GB" sz="1600" u="sng" dirty="0">
                          <a:effectLst/>
                          <a:hlinkClick r:id="rId6"/>
                        </a:rPr>
                        <a:t>Strictly dance</a:t>
                      </a:r>
                      <a:r>
                        <a:rPr lang="en-GB" sz="1600" dirty="0">
                          <a:effectLst/>
                        </a:rPr>
                        <a:t> 10:30 daily</a:t>
                      </a:r>
                    </a:p>
                    <a:p>
                      <a:pPr>
                        <a:lnSpc>
                          <a:spcPct val="107000"/>
                        </a:lnSpc>
                        <a:spcAft>
                          <a:spcPts val="0"/>
                        </a:spcAft>
                      </a:pPr>
                      <a:r>
                        <a:rPr lang="en-GB" sz="1600" dirty="0">
                          <a:effectLst/>
                        </a:rPr>
                        <a:t> </a:t>
                      </a:r>
                    </a:p>
                    <a:p>
                      <a:pPr>
                        <a:lnSpc>
                          <a:spcPct val="107000"/>
                        </a:lnSpc>
                        <a:spcAft>
                          <a:spcPts val="0"/>
                        </a:spcAft>
                      </a:pPr>
                      <a:r>
                        <a:rPr lang="en-GB" sz="1600" u="sng" dirty="0">
                          <a:effectLst/>
                          <a:hlinkClick r:id="rId7"/>
                        </a:rPr>
                        <a:t>Dance movement</a:t>
                      </a:r>
                      <a:r>
                        <a:rPr lang="en-GB" sz="1600" dirty="0">
                          <a:effectLst/>
                        </a:rPr>
                        <a:t> 10:30 daily</a:t>
                      </a:r>
                    </a:p>
                    <a:p>
                      <a:pPr>
                        <a:lnSpc>
                          <a:spcPct val="107000"/>
                        </a:lnSpc>
                        <a:spcAft>
                          <a:spcPts val="0"/>
                        </a:spcAft>
                      </a:pPr>
                      <a:r>
                        <a:rPr lang="en-GB" sz="1600" dirty="0">
                          <a:effectLst/>
                        </a:rPr>
                        <a:t> </a:t>
                      </a:r>
                    </a:p>
                    <a:p>
                      <a:pPr>
                        <a:lnSpc>
                          <a:spcPct val="107000"/>
                        </a:lnSpc>
                        <a:spcAft>
                          <a:spcPts val="0"/>
                        </a:spcAft>
                      </a:pPr>
                      <a:r>
                        <a:rPr lang="en-GB" sz="1600" u="sng" dirty="0">
                          <a:effectLst/>
                          <a:hlinkClick r:id="rId8"/>
                        </a:rPr>
                        <a:t>Lifesaving</a:t>
                      </a:r>
                      <a:r>
                        <a:rPr lang="en-GB" sz="1600" dirty="0">
                          <a:effectLst/>
                        </a:rPr>
                        <a:t> 11am Fridays</a:t>
                      </a:r>
                    </a:p>
                    <a:p>
                      <a:pPr>
                        <a:lnSpc>
                          <a:spcPct val="107000"/>
                        </a:lnSpc>
                        <a:spcAft>
                          <a:spcPts val="0"/>
                        </a:spcAft>
                      </a:pPr>
                      <a:r>
                        <a:rPr lang="en-GB" sz="1600" dirty="0">
                          <a:effectLst/>
                        </a:rPr>
                        <a:t> </a:t>
                      </a:r>
                    </a:p>
                    <a:p>
                      <a:pPr>
                        <a:lnSpc>
                          <a:spcPct val="107000"/>
                        </a:lnSpc>
                        <a:spcAft>
                          <a:spcPts val="0"/>
                        </a:spcAft>
                      </a:pPr>
                      <a:r>
                        <a:rPr lang="en-GB" sz="1600" u="sng" dirty="0">
                          <a:effectLst/>
                          <a:hlinkClick r:id="rId9"/>
                        </a:rPr>
                        <a:t>Shake up</a:t>
                      </a:r>
                      <a:r>
                        <a:rPr lang="en-GB" sz="1600" dirty="0">
                          <a:effectLst/>
                        </a:rPr>
                        <a:t> 1:30 weekdays</a:t>
                      </a:r>
                    </a:p>
                    <a:p>
                      <a:pPr>
                        <a:lnSpc>
                          <a:spcPct val="107000"/>
                        </a:lnSpc>
                        <a:spcAft>
                          <a:spcPts val="0"/>
                        </a:spcAft>
                      </a:pPr>
                      <a:r>
                        <a:rPr lang="en-GB" sz="1600" dirty="0">
                          <a:effectLst/>
                        </a:rPr>
                        <a:t> </a:t>
                      </a:r>
                    </a:p>
                    <a:p>
                      <a:pPr>
                        <a:lnSpc>
                          <a:spcPct val="107000"/>
                        </a:lnSpc>
                        <a:spcAft>
                          <a:spcPts val="0"/>
                        </a:spcAft>
                      </a:pPr>
                      <a:r>
                        <a:rPr lang="en-GB" sz="1600" u="sng" dirty="0">
                          <a:effectLst/>
                          <a:hlinkClick r:id="rId10"/>
                        </a:rPr>
                        <a:t>Footy fitness</a:t>
                      </a:r>
                      <a:r>
                        <a:rPr lang="en-GB" sz="1600" dirty="0">
                          <a:effectLst/>
                        </a:rPr>
                        <a:t> 3:30 daily</a:t>
                      </a:r>
                    </a:p>
                    <a:p>
                      <a:pPr>
                        <a:lnSpc>
                          <a:spcPct val="107000"/>
                        </a:lnSpc>
                        <a:spcAft>
                          <a:spcPts val="0"/>
                        </a:spcAft>
                      </a:pPr>
                      <a:r>
                        <a:rPr lang="en-GB" sz="1600" dirty="0">
                          <a:effectLst/>
                        </a:rPr>
                        <a:t> </a:t>
                      </a:r>
                    </a:p>
                    <a:p>
                      <a:pPr>
                        <a:lnSpc>
                          <a:spcPct val="107000"/>
                        </a:lnSpc>
                        <a:spcAft>
                          <a:spcPts val="0"/>
                        </a:spcAft>
                      </a:pPr>
                      <a:r>
                        <a:rPr lang="en-GB" sz="1600" u="sng" dirty="0">
                          <a:effectLst/>
                          <a:hlinkClick r:id="rId11"/>
                        </a:rPr>
                        <a:t>KS2 Ballet</a:t>
                      </a:r>
                      <a:r>
                        <a:rPr lang="en-GB" sz="1600" dirty="0">
                          <a:effectLst/>
                        </a:rPr>
                        <a:t> 4pm </a:t>
                      </a:r>
                      <a:r>
                        <a:rPr lang="en-GB" sz="1600" dirty="0" smtClean="0">
                          <a:effectLst/>
                        </a:rPr>
                        <a:t>daily</a:t>
                      </a:r>
                    </a:p>
                    <a:p>
                      <a:r>
                        <a:rPr lang="en-GB" sz="1800" kern="1200" dirty="0" smtClean="0">
                          <a:solidFill>
                            <a:schemeClr val="dk1"/>
                          </a:solidFill>
                          <a:effectLst/>
                          <a:latin typeface="+mn-lt"/>
                          <a:ea typeface="+mn-ea"/>
                          <a:cs typeface="+mn-cs"/>
                        </a:rPr>
                        <a:t> </a:t>
                      </a:r>
                    </a:p>
                    <a:p>
                      <a:r>
                        <a:rPr lang="en-GB" sz="1800" kern="1200" dirty="0" smtClean="0">
                          <a:solidFill>
                            <a:schemeClr val="dk1"/>
                          </a:solidFill>
                          <a:effectLst/>
                          <a:latin typeface="+mn-lt"/>
                          <a:ea typeface="+mn-ea"/>
                          <a:cs typeface="+mn-cs"/>
                        </a:rPr>
                        <a:t> </a:t>
                      </a:r>
                      <a:r>
                        <a:rPr lang="en-GB" sz="1800" u="sng" kern="1200" dirty="0" smtClean="0">
                          <a:solidFill>
                            <a:schemeClr val="dk1"/>
                          </a:solidFill>
                          <a:effectLst/>
                          <a:latin typeface="+mn-lt"/>
                          <a:ea typeface="+mn-ea"/>
                          <a:cs typeface="+mn-cs"/>
                          <a:hlinkClick r:id="rId12"/>
                        </a:rPr>
                        <a:t>Joe Wicks PE</a:t>
                      </a:r>
                      <a:r>
                        <a:rPr lang="en-GB" sz="1800" kern="1200" dirty="0" smtClean="0">
                          <a:solidFill>
                            <a:schemeClr val="dk1"/>
                          </a:solidFill>
                          <a:effectLst/>
                          <a:latin typeface="+mn-lt"/>
                          <a:ea typeface="+mn-ea"/>
                          <a:cs typeface="+mn-cs"/>
                        </a:rPr>
                        <a:t>  daily 9am</a:t>
                      </a:r>
                    </a:p>
                    <a:p>
                      <a:endParaRPr lang="en-GB" sz="1800" kern="1200" dirty="0" smtClean="0">
                        <a:solidFill>
                          <a:schemeClr val="dk1"/>
                        </a:solidFill>
                        <a:effectLst/>
                        <a:latin typeface="+mn-lt"/>
                        <a:ea typeface="+mn-ea"/>
                        <a:cs typeface="+mn-cs"/>
                      </a:endParaRPr>
                    </a:p>
                    <a:p>
                      <a:r>
                        <a:rPr lang="en-GB" sz="1800" kern="1200" dirty="0" err="1" smtClean="0">
                          <a:solidFill>
                            <a:schemeClr val="dk1"/>
                          </a:solidFill>
                          <a:effectLst/>
                          <a:latin typeface="+mn-lt"/>
                          <a:ea typeface="+mn-ea"/>
                          <a:cs typeface="+mn-cs"/>
                          <a:hlinkClick r:id="rId13"/>
                        </a:rPr>
                        <a:t>GoNoodle</a:t>
                      </a:r>
                      <a:r>
                        <a:rPr lang="en-GB" sz="1800" kern="1200" dirty="0" smtClean="0">
                          <a:solidFill>
                            <a:schemeClr val="dk1"/>
                          </a:solidFill>
                          <a:effectLst/>
                          <a:latin typeface="+mn-lt"/>
                          <a:ea typeface="+mn-ea"/>
                          <a:cs typeface="+mn-cs"/>
                        </a:rPr>
                        <a:t> on demand</a:t>
                      </a:r>
                      <a:endParaRPr lang="en-GB" sz="1600" dirty="0">
                        <a:effectLst/>
                      </a:endParaRPr>
                    </a:p>
                    <a:p>
                      <a:pPr>
                        <a:lnSpc>
                          <a:spcPct val="107000"/>
                        </a:lnSpc>
                        <a:spcAft>
                          <a:spcPts val="0"/>
                        </a:spcAft>
                      </a:pPr>
                      <a:r>
                        <a:rPr lang="en-GB" sz="800" dirty="0">
                          <a:effectLst/>
                        </a:rPr>
                        <a:t> </a:t>
                      </a:r>
                      <a:endParaRPr lang="en-GB" sz="900" dirty="0">
                        <a:solidFill>
                          <a:srgbClr val="000000"/>
                        </a:solidFill>
                        <a:effectLst/>
                        <a:latin typeface="Architects Daughter"/>
                        <a:ea typeface="Calibri" panose="020F0502020204030204" pitchFamily="34" charset="0"/>
                        <a:cs typeface="Architects Daughter"/>
                      </a:endParaRPr>
                    </a:p>
                  </a:txBody>
                  <a:tcPr marL="50410" marR="50410" marT="0" marB="0"/>
                </a:tc>
                <a:extLst>
                  <a:ext uri="{0D108BD9-81ED-4DB2-BD59-A6C34878D82A}">
                    <a16:rowId xmlns:a16="http://schemas.microsoft.com/office/drawing/2014/main" val="10000"/>
                  </a:ext>
                </a:extLst>
              </a:tr>
            </a:tbl>
          </a:graphicData>
        </a:graphic>
      </p:graphicFrame>
      <p:grpSp>
        <p:nvGrpSpPr>
          <p:cNvPr id="8" name="Group 7"/>
          <p:cNvGrpSpPr/>
          <p:nvPr/>
        </p:nvGrpSpPr>
        <p:grpSpPr>
          <a:xfrm>
            <a:off x="10071279" y="4737915"/>
            <a:ext cx="1561927" cy="1603313"/>
            <a:chOff x="8770513" y="572959"/>
            <a:chExt cx="2102744" cy="2102744"/>
          </a:xfrm>
        </p:grpSpPr>
        <p:pic>
          <p:nvPicPr>
            <p:cNvPr id="9" name="Picture 8">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10" name="Rectangle 9"/>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pic>
        <p:nvPicPr>
          <p:cNvPr id="2050" name="Picture 2" descr="Bitmoji Imag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flipH="1">
            <a:off x="6383518" y="2248543"/>
            <a:ext cx="3703464"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362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82129" y="467554"/>
            <a:ext cx="2527224" cy="2659292"/>
            <a:chOff x="2254014" y="3819408"/>
            <a:chExt cx="2801695" cy="2860478"/>
          </a:xfrm>
        </p:grpSpPr>
        <p:grpSp>
          <p:nvGrpSpPr>
            <p:cNvPr id="3" name="Group 2"/>
            <p:cNvGrpSpPr/>
            <p:nvPr/>
          </p:nvGrpSpPr>
          <p:grpSpPr>
            <a:xfrm>
              <a:off x="2254014" y="3819408"/>
              <a:ext cx="2801695" cy="2860478"/>
              <a:chOff x="2528440" y="3399799"/>
              <a:chExt cx="3106162" cy="3106162"/>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11325">
                <a:off x="2528440" y="3399799"/>
                <a:ext cx="3106162" cy="310616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6799" y="3903241"/>
                <a:ext cx="2060771" cy="2060771"/>
              </a:xfrm>
              <a:prstGeom prst="rect">
                <a:avLst/>
              </a:prstGeom>
            </p:spPr>
          </p:pic>
        </p:grpSp>
        <p:sp>
          <p:nvSpPr>
            <p:cNvPr id="4" name="TextBox 3"/>
            <p:cNvSpPr txBox="1"/>
            <p:nvPr/>
          </p:nvSpPr>
          <p:spPr>
            <a:xfrm>
              <a:off x="3226772" y="5027092"/>
              <a:ext cx="1022425" cy="523220"/>
            </a:xfrm>
            <a:prstGeom prst="rect">
              <a:avLst/>
            </a:prstGeom>
            <a:noFill/>
          </p:spPr>
          <p:txBody>
            <a:bodyPr wrap="square" rtlCol="0">
              <a:spAutoFit/>
            </a:bodyPr>
            <a:lstStyle/>
            <a:p>
              <a:r>
                <a:rPr lang="en-GB" sz="2800" b="1" dirty="0" smtClean="0">
                  <a:latin typeface="Segoe Print" panose="02000600000000000000" pitchFamily="2" charset="0"/>
                </a:rPr>
                <a:t>RE</a:t>
              </a:r>
              <a:endParaRPr lang="en-GB" sz="2800" b="1" dirty="0">
                <a:latin typeface="Segoe Print" panose="02000600000000000000" pitchFamily="2" charset="0"/>
              </a:endParaRPr>
            </a:p>
          </p:txBody>
        </p:sp>
      </p:grpSp>
      <p:sp>
        <p:nvSpPr>
          <p:cNvPr id="12" name="Rectangle 11"/>
          <p:cNvSpPr/>
          <p:nvPr/>
        </p:nvSpPr>
        <p:spPr>
          <a:xfrm>
            <a:off x="3100546" y="1833508"/>
            <a:ext cx="8139447" cy="923330"/>
          </a:xfrm>
          <a:prstGeom prst="rect">
            <a:avLst/>
          </a:prstGeom>
          <a:solidFill>
            <a:schemeClr val="accent6">
              <a:lumMod val="20000"/>
              <a:lumOff val="80000"/>
            </a:schemeClr>
          </a:solidFill>
        </p:spPr>
        <p:txBody>
          <a:bodyPr wrap="square">
            <a:spAutoFit/>
          </a:bodyPr>
          <a:lstStyle/>
          <a:p>
            <a:r>
              <a:rPr lang="en-GB" dirty="0" smtClean="0"/>
              <a:t>Children’s liturgy for this week:</a:t>
            </a:r>
          </a:p>
          <a:p>
            <a:r>
              <a:rPr lang="en-GB" dirty="0">
                <a:hlinkClick r:id="rId4"/>
              </a:rPr>
              <a:t>https://</a:t>
            </a:r>
            <a:r>
              <a:rPr lang="en-GB" dirty="0" smtClean="0">
                <a:hlinkClick r:id="rId4"/>
              </a:rPr>
              <a:t>www.youtube.com/watch?v=q85BSpfWUgs</a:t>
            </a:r>
            <a:endParaRPr lang="en-GB" dirty="0" smtClean="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985481194"/>
              </p:ext>
            </p:extLst>
          </p:nvPr>
        </p:nvGraphicFramePr>
        <p:xfrm>
          <a:off x="920839" y="2999255"/>
          <a:ext cx="10515600" cy="3292394"/>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20000"/>
                    </a:ext>
                  </a:extLst>
                </a:gridCol>
              </a:tblGrid>
              <a:tr h="3292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Our liturgy talked about Jesus giving to us. What do you give to others at school, at home or in your local community? How do you feel when you give to others?  Why do we give to others?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Being charitable means to give something you have to others. This can be sharing your time, your talents or your money with those in need. We often try especially hard to do many of these things in Lent but we need to try daily…even the small things! This week we will be learning about a certain Saint who often put his faith into action by giving to others. St Francis of Assisi.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 Our Pope has chosen the name Francis. Look at the life of St Francis of Assisi. How does St. Francis show the qualities needed to be a witness to Jesus? How does he follow the example of the disciples? Is it possible to live in this way as a Christian today? How can we follow the example of St Francis of Assisi and give to others?  How did St Francis’ life change?   Why was St Francis a Faith Hero?  What can we do to be more giving to others like St Francis of Assisi?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Create a picture of St Francis of Assisi. Write an</a:t>
                      </a:r>
                      <a:r>
                        <a:rPr lang="en-GB" sz="1600" baseline="0" dirty="0" smtClean="0"/>
                        <a:t> explanation</a:t>
                      </a:r>
                      <a:r>
                        <a:rPr lang="en-GB" sz="1600" dirty="0" smtClean="0"/>
                        <a:t> of</a:t>
                      </a:r>
                      <a:r>
                        <a:rPr lang="en-GB" sz="1600" baseline="0" dirty="0" smtClean="0"/>
                        <a:t> </a:t>
                      </a:r>
                      <a:r>
                        <a:rPr lang="en-GB" sz="1600" dirty="0" smtClean="0"/>
                        <a:t> how St Francis changed his life and how his beliefs led to this change. Ho</a:t>
                      </a:r>
                      <a:r>
                        <a:rPr lang="en-GB" sz="1600" baseline="0" dirty="0" smtClean="0"/>
                        <a:t>w did he </a:t>
                      </a:r>
                      <a:r>
                        <a:rPr lang="en-GB" sz="1600" dirty="0" smtClean="0"/>
                        <a:t>live out his faith using the gifts of the Holy Spirit. Read other bible stories based on giving: Hebrews 6:10 ‘Giving to others’  Mark 12:41-44 ‘The Widow’s Offering’ What questions would you ask these people? </a:t>
                      </a:r>
                    </a:p>
                  </a:txBody>
                  <a:tcPr marL="114300" marR="114300" marT="0" marB="0"/>
                </a:tc>
                <a:extLst>
                  <a:ext uri="{0D108BD9-81ED-4DB2-BD59-A6C34878D82A}">
                    <a16:rowId xmlns:a16="http://schemas.microsoft.com/office/drawing/2014/main" val="10000"/>
                  </a:ext>
                </a:extLst>
              </a:tr>
            </a:tbl>
          </a:graphicData>
        </a:graphic>
      </p:graphicFrame>
      <p:grpSp>
        <p:nvGrpSpPr>
          <p:cNvPr id="9" name="Group 8"/>
          <p:cNvGrpSpPr/>
          <p:nvPr/>
        </p:nvGrpSpPr>
        <p:grpSpPr>
          <a:xfrm>
            <a:off x="10114333" y="219811"/>
            <a:ext cx="1561927" cy="1603313"/>
            <a:chOff x="8770513" y="572959"/>
            <a:chExt cx="2102744" cy="2102744"/>
          </a:xfrm>
        </p:grpSpPr>
        <p:pic>
          <p:nvPicPr>
            <p:cNvPr id="10" name="Picture 9">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11" name="Rectangle 10"/>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Tree>
    <p:extLst>
      <p:ext uri="{BB962C8B-B14F-4D97-AF65-F5344CB8AC3E}">
        <p14:creationId xmlns:p14="http://schemas.microsoft.com/office/powerpoint/2010/main" val="1347225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rot="213919">
            <a:off x="-157183" y="44367"/>
            <a:ext cx="3992315" cy="3546628"/>
            <a:chOff x="3099409" y="3386964"/>
            <a:chExt cx="3992315" cy="3546628"/>
          </a:xfrm>
        </p:grpSpPr>
        <p:grpSp>
          <p:nvGrpSpPr>
            <p:cNvPr id="3" name="Group 2"/>
            <p:cNvGrpSpPr/>
            <p:nvPr/>
          </p:nvGrpSpPr>
          <p:grpSpPr>
            <a:xfrm>
              <a:off x="3099409" y="3386964"/>
              <a:ext cx="3992315" cy="3546628"/>
              <a:chOff x="4250978" y="-156905"/>
              <a:chExt cx="4314790" cy="3807665"/>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0978" y="-156905"/>
                <a:ext cx="4314790" cy="380766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28945">
                <a:off x="5844136" y="829801"/>
                <a:ext cx="1305303" cy="1305303"/>
              </a:xfrm>
              <a:prstGeom prst="rect">
                <a:avLst/>
              </a:prstGeom>
            </p:spPr>
          </p:pic>
        </p:grpSp>
        <p:sp>
          <p:nvSpPr>
            <p:cNvPr id="4" name="TextBox 3"/>
            <p:cNvSpPr txBox="1"/>
            <p:nvPr/>
          </p:nvSpPr>
          <p:spPr>
            <a:xfrm rot="21379336">
              <a:off x="4775334" y="5407090"/>
              <a:ext cx="1354466" cy="707886"/>
            </a:xfrm>
            <a:prstGeom prst="rect">
              <a:avLst/>
            </a:prstGeom>
            <a:noFill/>
          </p:spPr>
          <p:txBody>
            <a:bodyPr wrap="square" rtlCol="0">
              <a:spAutoFit/>
            </a:bodyPr>
            <a:lstStyle/>
            <a:p>
              <a:r>
                <a:rPr lang="en-GB" sz="2000" b="1" dirty="0" smtClean="0">
                  <a:latin typeface="Segoe Print" panose="02000600000000000000" pitchFamily="2" charset="0"/>
                </a:rPr>
                <a:t>Art &amp; Design</a:t>
              </a:r>
              <a:endParaRPr lang="en-GB" sz="2000" b="1" dirty="0">
                <a:latin typeface="Segoe Print" panose="02000600000000000000" pitchFamily="2" charset="0"/>
              </a:endParaRPr>
            </a:p>
          </p:txBody>
        </p:sp>
      </p:grpSp>
      <p:sp>
        <p:nvSpPr>
          <p:cNvPr id="12" name="TextBox 11"/>
          <p:cNvSpPr txBox="1"/>
          <p:nvPr/>
        </p:nvSpPr>
        <p:spPr>
          <a:xfrm>
            <a:off x="3018118" y="602225"/>
            <a:ext cx="3221437" cy="5632311"/>
          </a:xfrm>
          <a:prstGeom prst="rect">
            <a:avLst/>
          </a:prstGeom>
          <a:solidFill>
            <a:schemeClr val="accent1">
              <a:lumMod val="60000"/>
              <a:lumOff val="40000"/>
            </a:schemeClr>
          </a:solidFill>
        </p:spPr>
        <p:txBody>
          <a:bodyPr wrap="square" rtlCol="0">
            <a:spAutoFit/>
          </a:bodyPr>
          <a:lstStyle/>
          <a:p>
            <a:r>
              <a:rPr lang="en-GB" dirty="0"/>
              <a:t>Look at a range of Charles Darwin’s highly detailed drawings of insects and </a:t>
            </a:r>
            <a:r>
              <a:rPr lang="en-GB" dirty="0" smtClean="0"/>
              <a:t>creatures (Dropbox file) </a:t>
            </a:r>
            <a:r>
              <a:rPr lang="en-GB" dirty="0"/>
              <a:t>made during his investigations. </a:t>
            </a:r>
            <a:r>
              <a:rPr lang="en-GB" dirty="0" smtClean="0"/>
              <a:t>Look at the visual </a:t>
            </a:r>
            <a:r>
              <a:rPr lang="en-GB" dirty="0"/>
              <a:t>elements evident in Darwin's </a:t>
            </a:r>
            <a:r>
              <a:rPr lang="en-GB" dirty="0" smtClean="0"/>
              <a:t>work. His </a:t>
            </a:r>
            <a:r>
              <a:rPr lang="en-GB" dirty="0"/>
              <a:t>use of </a:t>
            </a:r>
            <a:r>
              <a:rPr lang="en-GB" dirty="0" smtClean="0"/>
              <a:t>line and shading, colour and tone, how he adds texture </a:t>
            </a:r>
            <a:r>
              <a:rPr lang="en-GB" dirty="0"/>
              <a:t>and form to create realistic and detailed drawings. </a:t>
            </a:r>
            <a:r>
              <a:rPr lang="en-GB" dirty="0" smtClean="0"/>
              <a:t>Choose a </a:t>
            </a:r>
            <a:r>
              <a:rPr lang="en-GB" dirty="0"/>
              <a:t>deadly </a:t>
            </a:r>
            <a:r>
              <a:rPr lang="en-GB" dirty="0" err="1"/>
              <a:t>minibeast</a:t>
            </a:r>
            <a:r>
              <a:rPr lang="en-GB" dirty="0"/>
              <a:t> to draw with close attention to detail, adding tone and texture using pencil, or colour using watercolour paint</a:t>
            </a:r>
            <a:r>
              <a:rPr lang="en-GB" dirty="0" smtClean="0"/>
              <a:t>.</a:t>
            </a:r>
          </a:p>
          <a:p>
            <a:endParaRPr lang="en-GB" dirty="0"/>
          </a:p>
          <a:p>
            <a:r>
              <a:rPr lang="en-GB" dirty="0" smtClean="0"/>
              <a:t>I’ve added some insect symmetry pictures to the </a:t>
            </a:r>
            <a:r>
              <a:rPr lang="en-GB" dirty="0" err="1" smtClean="0"/>
              <a:t>dropbox</a:t>
            </a:r>
            <a:r>
              <a:rPr lang="en-GB" dirty="0" smtClean="0"/>
              <a:t> to get you started if you want some help.</a:t>
            </a:r>
            <a:endParaRPr lang="en-GB" dirty="0"/>
          </a:p>
        </p:txBody>
      </p:sp>
      <p:grpSp>
        <p:nvGrpSpPr>
          <p:cNvPr id="15" name="Group 14"/>
          <p:cNvGrpSpPr/>
          <p:nvPr/>
        </p:nvGrpSpPr>
        <p:grpSpPr>
          <a:xfrm>
            <a:off x="752856" y="4631223"/>
            <a:ext cx="1561927" cy="1603313"/>
            <a:chOff x="8770513" y="572959"/>
            <a:chExt cx="2102744" cy="2102744"/>
          </a:xfrm>
        </p:grpSpPr>
        <p:pic>
          <p:nvPicPr>
            <p:cNvPr id="18" name="Picture 17">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19" name="Rectangle 18"/>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pic>
        <p:nvPicPr>
          <p:cNvPr id="13" name="Picture 12"/>
          <p:cNvPicPr>
            <a:picLocks noChangeAspect="1"/>
          </p:cNvPicPr>
          <p:nvPr/>
        </p:nvPicPr>
        <p:blipFill>
          <a:blip r:embed="rId6"/>
          <a:stretch>
            <a:fillRect/>
          </a:stretch>
        </p:blipFill>
        <p:spPr>
          <a:xfrm>
            <a:off x="9212177" y="1623268"/>
            <a:ext cx="2350558" cy="2062834"/>
          </a:xfrm>
          <a:prstGeom prst="rect">
            <a:avLst/>
          </a:prstGeom>
        </p:spPr>
      </p:pic>
      <p:pic>
        <p:nvPicPr>
          <p:cNvPr id="14" name="Picture 13"/>
          <p:cNvPicPr>
            <a:picLocks noChangeAspect="1"/>
          </p:cNvPicPr>
          <p:nvPr/>
        </p:nvPicPr>
        <p:blipFill>
          <a:blip r:embed="rId7"/>
          <a:stretch>
            <a:fillRect/>
          </a:stretch>
        </p:blipFill>
        <p:spPr>
          <a:xfrm>
            <a:off x="6421821" y="3471691"/>
            <a:ext cx="4522932" cy="2762845"/>
          </a:xfrm>
          <a:prstGeom prst="rect">
            <a:avLst/>
          </a:prstGeom>
        </p:spPr>
      </p:pic>
      <p:pic>
        <p:nvPicPr>
          <p:cNvPr id="16" name="Picture 15"/>
          <p:cNvPicPr>
            <a:picLocks noChangeAspect="1"/>
          </p:cNvPicPr>
          <p:nvPr/>
        </p:nvPicPr>
        <p:blipFill>
          <a:blip r:embed="rId8"/>
          <a:stretch>
            <a:fillRect/>
          </a:stretch>
        </p:blipFill>
        <p:spPr>
          <a:xfrm>
            <a:off x="6270072" y="609933"/>
            <a:ext cx="3251197" cy="1977532"/>
          </a:xfrm>
          <a:prstGeom prst="rect">
            <a:avLst/>
          </a:prstGeom>
        </p:spPr>
      </p:pic>
    </p:spTree>
    <p:extLst>
      <p:ext uri="{BB962C8B-B14F-4D97-AF65-F5344CB8AC3E}">
        <p14:creationId xmlns:p14="http://schemas.microsoft.com/office/powerpoint/2010/main" val="1983482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173492" y="448018"/>
            <a:ext cx="3523522" cy="5909310"/>
          </a:xfrm>
          <a:prstGeom prst="rect">
            <a:avLst/>
          </a:prstGeom>
          <a:solidFill>
            <a:schemeClr val="accent4">
              <a:lumMod val="40000"/>
              <a:lumOff val="60000"/>
            </a:schemeClr>
          </a:solidFill>
        </p:spPr>
        <p:txBody>
          <a:bodyPr wrap="square" rtlCol="0">
            <a:spAutoFit/>
          </a:bodyPr>
          <a:lstStyle/>
          <a:p>
            <a:r>
              <a:rPr lang="en-GB" b="1" u="sng" dirty="0" smtClean="0"/>
              <a:t>Computer design</a:t>
            </a:r>
          </a:p>
          <a:p>
            <a:r>
              <a:rPr lang="en-GB" dirty="0"/>
              <a:t>This week I would like you to find out (Use the ‘</a:t>
            </a:r>
            <a:r>
              <a:rPr lang="en-GB" dirty="0" err="1"/>
              <a:t>i</a:t>
            </a:r>
            <a:r>
              <a:rPr lang="en-GB" dirty="0"/>
              <a:t>’ buttons to the </a:t>
            </a:r>
            <a:r>
              <a:rPr lang="en-GB" dirty="0" smtClean="0"/>
              <a:t>right </a:t>
            </a:r>
            <a:r>
              <a:rPr lang="en-GB" dirty="0"/>
              <a:t>to begin your research), about some of the world’s most deadly creatures including assassin bugs, Asian giant hornets, </a:t>
            </a:r>
            <a:r>
              <a:rPr lang="en-GB" dirty="0" err="1"/>
              <a:t>siafu</a:t>
            </a:r>
            <a:r>
              <a:rPr lang="en-GB" dirty="0"/>
              <a:t> (safari ants), fire ants, tsetse flies, mosquitoes, Indian red scorpions and the famous black widow spider! Using information collected, design and create your own top trumps card (like the ones on the right). You could make a few and have your own game to play!  What design will your cards have? Think about the categories you will include to compare. Which is the most deadly</a:t>
            </a:r>
            <a:r>
              <a:rPr lang="en-GB" dirty="0" smtClean="0"/>
              <a:t>? You could do some writing or a spoken presentation about your chosen creature.</a:t>
            </a:r>
            <a:endParaRPr lang="en-GB" dirty="0"/>
          </a:p>
        </p:txBody>
      </p:sp>
      <p:grpSp>
        <p:nvGrpSpPr>
          <p:cNvPr id="9" name="Group 8"/>
          <p:cNvGrpSpPr/>
          <p:nvPr/>
        </p:nvGrpSpPr>
        <p:grpSpPr>
          <a:xfrm>
            <a:off x="685562" y="4815188"/>
            <a:ext cx="1561927" cy="1603313"/>
            <a:chOff x="8770513" y="572959"/>
            <a:chExt cx="2102744" cy="2102744"/>
          </a:xfrm>
        </p:grpSpPr>
        <p:pic>
          <p:nvPicPr>
            <p:cNvPr id="11" name="Picture 10">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12" name="Rectangle 11"/>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grpSp>
        <p:nvGrpSpPr>
          <p:cNvPr id="13" name="Group 12"/>
          <p:cNvGrpSpPr/>
          <p:nvPr/>
        </p:nvGrpSpPr>
        <p:grpSpPr>
          <a:xfrm>
            <a:off x="685562" y="546433"/>
            <a:ext cx="2733053" cy="2778302"/>
            <a:chOff x="685562" y="-406603"/>
            <a:chExt cx="2733053" cy="2778302"/>
          </a:xfrm>
        </p:grpSpPr>
        <p:grpSp>
          <p:nvGrpSpPr>
            <p:cNvPr id="8" name="Group 7"/>
            <p:cNvGrpSpPr/>
            <p:nvPr/>
          </p:nvGrpSpPr>
          <p:grpSpPr>
            <a:xfrm>
              <a:off x="685562" y="-406603"/>
              <a:ext cx="2733053" cy="2778302"/>
              <a:chOff x="678397" y="336188"/>
              <a:chExt cx="2733053" cy="2778302"/>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397" y="336188"/>
                <a:ext cx="2733053" cy="2778302"/>
              </a:xfrm>
              <a:prstGeom prst="rect">
                <a:avLst/>
              </a:prstGeom>
            </p:spPr>
          </p:pic>
          <p:pic>
            <p:nvPicPr>
              <p:cNvPr id="7" name="Picture 6"/>
              <p:cNvPicPr>
                <a:picLocks noChangeAspect="1"/>
              </p:cNvPicPr>
              <p:nvPr/>
            </p:nvPicPr>
            <p:blipFill>
              <a:blip r:embed="rId5" cstate="print">
                <a:extLst>
                  <a:ext uri="{BEBA8EAE-BF5A-486C-A8C5-ECC9F3942E4B}">
                    <a14:imgProps xmlns:a14="http://schemas.microsoft.com/office/drawing/2010/main">
                      <a14:imgLayer r:embed="rId6">
                        <a14:imgEffect>
                          <a14:backgroundRemoval t="2731" b="98240" l="3865" r="95591">
                            <a14:backgroundMark x1="26021" y1="19539" x2="22809" y2="17840"/>
                            <a14:backgroundMark x1="6315" y1="29672" x2="37289" y2="35862"/>
                          </a14:backgroundRemoval>
                        </a14:imgEffect>
                      </a14:imgLayer>
                    </a14:imgProps>
                  </a:ext>
                  <a:ext uri="{28A0092B-C50C-407E-A947-70E740481C1C}">
                    <a14:useLocalDpi xmlns:a14="http://schemas.microsoft.com/office/drawing/2010/main" val="0"/>
                  </a:ext>
                </a:extLst>
              </a:blip>
              <a:stretch>
                <a:fillRect/>
              </a:stretch>
            </p:blipFill>
            <p:spPr>
              <a:xfrm>
                <a:off x="907866" y="647261"/>
                <a:ext cx="1921603" cy="1724438"/>
              </a:xfrm>
              <a:prstGeom prst="rect">
                <a:avLst/>
              </a:prstGeom>
            </p:spPr>
          </p:pic>
        </p:grpSp>
        <p:sp>
          <p:nvSpPr>
            <p:cNvPr id="4" name="TextBox 3"/>
            <p:cNvSpPr txBox="1"/>
            <p:nvPr/>
          </p:nvSpPr>
          <p:spPr>
            <a:xfrm rot="21298157">
              <a:off x="1530315" y="1557137"/>
              <a:ext cx="1043545" cy="461665"/>
            </a:xfrm>
            <a:prstGeom prst="rect">
              <a:avLst/>
            </a:prstGeom>
            <a:noFill/>
          </p:spPr>
          <p:txBody>
            <a:bodyPr wrap="square" rtlCol="0">
              <a:spAutoFit/>
            </a:bodyPr>
            <a:lstStyle/>
            <a:p>
              <a:r>
                <a:rPr lang="en-GB" sz="2400" b="1" dirty="0" smtClean="0">
                  <a:latin typeface="Segoe Print" panose="02000600000000000000" pitchFamily="2" charset="0"/>
                </a:rPr>
                <a:t>Topic</a:t>
              </a:r>
              <a:endParaRPr lang="en-GB" sz="2400" b="1" dirty="0">
                <a:latin typeface="Segoe Print" panose="02000600000000000000" pitchFamily="2" charset="0"/>
              </a:endParaRPr>
            </a:p>
          </p:txBody>
        </p:sp>
      </p:grpSp>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l="22773" t="6639" r="23142" b="6976"/>
          <a:stretch/>
        </p:blipFill>
        <p:spPr>
          <a:xfrm>
            <a:off x="8924050" y="584357"/>
            <a:ext cx="2648867" cy="4230831"/>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85903" y="2175558"/>
            <a:ext cx="4242943" cy="4242943"/>
          </a:xfrm>
          <a:prstGeom prst="rect">
            <a:avLst/>
          </a:prstGeom>
        </p:spPr>
      </p:pic>
      <p:pic>
        <p:nvPicPr>
          <p:cNvPr id="16" name="Picture 1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38190" y="787422"/>
            <a:ext cx="615369" cy="615369"/>
          </a:xfrm>
          <a:prstGeom prst="rect">
            <a:avLst/>
          </a:prstGeom>
        </p:spPr>
      </p:pic>
      <p:pic>
        <p:nvPicPr>
          <p:cNvPr id="17" name="Picture 1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94735" y="787422"/>
            <a:ext cx="666685" cy="666685"/>
          </a:xfrm>
          <a:prstGeom prst="rect">
            <a:avLst/>
          </a:prstGeom>
        </p:spPr>
      </p:pic>
    </p:spTree>
    <p:extLst>
      <p:ext uri="{BB962C8B-B14F-4D97-AF65-F5344CB8AC3E}">
        <p14:creationId xmlns:p14="http://schemas.microsoft.com/office/powerpoint/2010/main" val="1989098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71299" y="2303122"/>
            <a:ext cx="3376875" cy="3416320"/>
          </a:xfrm>
          <a:prstGeom prst="rect">
            <a:avLst/>
          </a:prstGeom>
          <a:solidFill>
            <a:schemeClr val="accent4">
              <a:lumMod val="40000"/>
              <a:lumOff val="60000"/>
            </a:schemeClr>
          </a:solidFill>
        </p:spPr>
        <p:txBody>
          <a:bodyPr wrap="square" rtlCol="0">
            <a:spAutoFit/>
          </a:bodyPr>
          <a:lstStyle/>
          <a:p>
            <a:r>
              <a:rPr lang="en-GB" b="1" u="sng" dirty="0" smtClean="0"/>
              <a:t>Science – Food Chains</a:t>
            </a:r>
          </a:p>
          <a:p>
            <a:endParaRPr lang="en-GB" b="1" u="sng" dirty="0"/>
          </a:p>
          <a:p>
            <a:r>
              <a:rPr lang="en-GB" dirty="0" smtClean="0"/>
              <a:t>Use </a:t>
            </a:r>
            <a:r>
              <a:rPr lang="en-GB" dirty="0"/>
              <a:t>the terms: predator, prey, consumer and </a:t>
            </a:r>
            <a:r>
              <a:rPr lang="en-GB" dirty="0" smtClean="0"/>
              <a:t>producer to sort a group of creatures (Dropbox). </a:t>
            </a:r>
            <a:r>
              <a:rPr lang="en-GB" dirty="0"/>
              <a:t>Consider and discuss what would happen if one of the living things from the food chain </a:t>
            </a:r>
            <a:r>
              <a:rPr lang="en-GB" dirty="0" smtClean="0"/>
              <a:t>was </a:t>
            </a:r>
            <a:r>
              <a:rPr lang="en-GB" dirty="0"/>
              <a:t>removed. What would happen if a new predator was introduced to the habitat?</a:t>
            </a:r>
            <a:endParaRPr lang="en-GB" b="1" u="sng" dirty="0" smtClean="0"/>
          </a:p>
          <a:p>
            <a:endParaRPr lang="en-GB" b="1" u="sng" dirty="0" smtClean="0"/>
          </a:p>
        </p:txBody>
      </p:sp>
      <p:grpSp>
        <p:nvGrpSpPr>
          <p:cNvPr id="9" name="Group 8"/>
          <p:cNvGrpSpPr/>
          <p:nvPr/>
        </p:nvGrpSpPr>
        <p:grpSpPr>
          <a:xfrm>
            <a:off x="2686247" y="517680"/>
            <a:ext cx="1561927" cy="1603313"/>
            <a:chOff x="8770513" y="572959"/>
            <a:chExt cx="2102744" cy="2102744"/>
          </a:xfrm>
        </p:grpSpPr>
        <p:pic>
          <p:nvPicPr>
            <p:cNvPr id="11" name="Picture 10">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12" name="Rectangle 11"/>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grpSp>
        <p:nvGrpSpPr>
          <p:cNvPr id="13" name="Group 12"/>
          <p:cNvGrpSpPr/>
          <p:nvPr/>
        </p:nvGrpSpPr>
        <p:grpSpPr>
          <a:xfrm>
            <a:off x="685563" y="546433"/>
            <a:ext cx="2212184" cy="1900553"/>
            <a:chOff x="685562" y="-406603"/>
            <a:chExt cx="2733053" cy="2778302"/>
          </a:xfrm>
        </p:grpSpPr>
        <p:grpSp>
          <p:nvGrpSpPr>
            <p:cNvPr id="8" name="Group 7"/>
            <p:cNvGrpSpPr/>
            <p:nvPr/>
          </p:nvGrpSpPr>
          <p:grpSpPr>
            <a:xfrm>
              <a:off x="685562" y="-406603"/>
              <a:ext cx="2733053" cy="2778302"/>
              <a:chOff x="678397" y="336188"/>
              <a:chExt cx="2733053" cy="2778302"/>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397" y="336188"/>
                <a:ext cx="2733053" cy="2778302"/>
              </a:xfrm>
              <a:prstGeom prst="rect">
                <a:avLst/>
              </a:prstGeom>
            </p:spPr>
          </p:pic>
          <p:pic>
            <p:nvPicPr>
              <p:cNvPr id="7" name="Picture 6"/>
              <p:cNvPicPr>
                <a:picLocks noChangeAspect="1"/>
              </p:cNvPicPr>
              <p:nvPr/>
            </p:nvPicPr>
            <p:blipFill>
              <a:blip r:embed="rId5" cstate="print">
                <a:extLst>
                  <a:ext uri="{BEBA8EAE-BF5A-486C-A8C5-ECC9F3942E4B}">
                    <a14:imgProps xmlns:a14="http://schemas.microsoft.com/office/drawing/2010/main">
                      <a14:imgLayer r:embed="rId6">
                        <a14:imgEffect>
                          <a14:backgroundRemoval t="2731" b="98240" l="3865" r="95591">
                            <a14:backgroundMark x1="26021" y1="19539" x2="22809" y2="17840"/>
                            <a14:backgroundMark x1="6315" y1="29672" x2="37289" y2="35862"/>
                          </a14:backgroundRemoval>
                        </a14:imgEffect>
                      </a14:imgLayer>
                    </a14:imgProps>
                  </a:ext>
                  <a:ext uri="{28A0092B-C50C-407E-A947-70E740481C1C}">
                    <a14:useLocalDpi xmlns:a14="http://schemas.microsoft.com/office/drawing/2010/main" val="0"/>
                  </a:ext>
                </a:extLst>
              </a:blip>
              <a:stretch>
                <a:fillRect/>
              </a:stretch>
            </p:blipFill>
            <p:spPr>
              <a:xfrm>
                <a:off x="907866" y="647261"/>
                <a:ext cx="1921603" cy="1724438"/>
              </a:xfrm>
              <a:prstGeom prst="rect">
                <a:avLst/>
              </a:prstGeom>
            </p:spPr>
          </p:pic>
        </p:grpSp>
        <p:sp>
          <p:nvSpPr>
            <p:cNvPr id="4" name="TextBox 3"/>
            <p:cNvSpPr txBox="1"/>
            <p:nvPr/>
          </p:nvSpPr>
          <p:spPr>
            <a:xfrm rot="21298157">
              <a:off x="1530315" y="1518019"/>
              <a:ext cx="1043545" cy="539904"/>
            </a:xfrm>
            <a:prstGeom prst="rect">
              <a:avLst/>
            </a:prstGeom>
            <a:noFill/>
          </p:spPr>
          <p:txBody>
            <a:bodyPr wrap="square" rtlCol="0">
              <a:spAutoFit/>
            </a:bodyPr>
            <a:lstStyle/>
            <a:p>
              <a:r>
                <a:rPr lang="en-GB" b="1" dirty="0" smtClean="0">
                  <a:latin typeface="Segoe Print" panose="02000600000000000000" pitchFamily="2" charset="0"/>
                </a:rPr>
                <a:t>Topic</a:t>
              </a:r>
              <a:endParaRPr lang="en-GB" b="1" dirty="0">
                <a:latin typeface="Segoe Print" panose="02000600000000000000" pitchFamily="2" charset="0"/>
              </a:endParaRPr>
            </a:p>
          </p:txBody>
        </p:sp>
      </p:grpSp>
      <p:pic>
        <p:nvPicPr>
          <p:cNvPr id="1026" name="Picture 2" descr="Food Chains and Food Webs (With images) | Food chain, Food web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5149" y="659922"/>
            <a:ext cx="3366721" cy="28070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881870" y="1032012"/>
            <a:ext cx="3953815" cy="2246769"/>
          </a:xfrm>
          <a:prstGeom prst="rect">
            <a:avLst/>
          </a:prstGeom>
          <a:solidFill>
            <a:srgbClr val="92D050"/>
          </a:solidFill>
        </p:spPr>
        <p:txBody>
          <a:bodyPr wrap="square" rtlCol="0">
            <a:spAutoFit/>
          </a:bodyPr>
          <a:lstStyle/>
          <a:p>
            <a:r>
              <a:rPr lang="en-GB" sz="1400" dirty="0" smtClean="0"/>
              <a:t>Producer -&gt; Consumer -&gt; Predator</a:t>
            </a:r>
          </a:p>
          <a:p>
            <a:endParaRPr lang="en-GB" sz="1400" dirty="0" smtClean="0"/>
          </a:p>
          <a:p>
            <a:endParaRPr lang="en-GB" sz="1400" dirty="0"/>
          </a:p>
          <a:p>
            <a:r>
              <a:rPr lang="en-GB" sz="1400" dirty="0" smtClean="0"/>
              <a:t>Producer -&gt; </a:t>
            </a:r>
            <a:r>
              <a:rPr lang="en-GB" sz="1400" dirty="0" err="1" smtClean="0"/>
              <a:t>Primay</a:t>
            </a:r>
            <a:r>
              <a:rPr lang="en-GB" sz="1400" dirty="0" smtClean="0"/>
              <a:t> consumer -&gt; Secondary Consumer -&gt; Predator</a:t>
            </a:r>
          </a:p>
          <a:p>
            <a:endParaRPr lang="en-GB" sz="1400" dirty="0"/>
          </a:p>
          <a:p>
            <a:endParaRPr lang="en-GB" sz="1400" dirty="0" smtClean="0"/>
          </a:p>
          <a:p>
            <a:endParaRPr lang="en-GB" sz="1400" dirty="0"/>
          </a:p>
          <a:p>
            <a:r>
              <a:rPr lang="en-GB" sz="1400" dirty="0" smtClean="0"/>
              <a:t>Producer -&gt; Primary Consumer -&gt; Secondary Consumer -&gt; Tertiary Consumer -&gt; Predator</a:t>
            </a:r>
            <a:endParaRPr lang="en-GB" sz="1400" dirty="0"/>
          </a:p>
        </p:txBody>
      </p:sp>
      <p:pic>
        <p:nvPicPr>
          <p:cNvPr id="3" name="Picture 2"/>
          <p:cNvPicPr>
            <a:picLocks noChangeAspect="1"/>
          </p:cNvPicPr>
          <p:nvPr/>
        </p:nvPicPr>
        <p:blipFill>
          <a:blip r:embed="rId8"/>
          <a:stretch>
            <a:fillRect/>
          </a:stretch>
        </p:blipFill>
        <p:spPr>
          <a:xfrm>
            <a:off x="4590772" y="4767344"/>
            <a:ext cx="6414745" cy="1154404"/>
          </a:xfrm>
          <a:prstGeom prst="rect">
            <a:avLst/>
          </a:prstGeom>
        </p:spPr>
      </p:pic>
      <p:sp>
        <p:nvSpPr>
          <p:cNvPr id="6" name="TextBox 5"/>
          <p:cNvSpPr txBox="1"/>
          <p:nvPr/>
        </p:nvSpPr>
        <p:spPr>
          <a:xfrm>
            <a:off x="4590772" y="4121013"/>
            <a:ext cx="3425781" cy="646331"/>
          </a:xfrm>
          <a:prstGeom prst="rect">
            <a:avLst/>
          </a:prstGeom>
          <a:solidFill>
            <a:srgbClr val="92D050"/>
          </a:solidFill>
        </p:spPr>
        <p:txBody>
          <a:bodyPr wrap="square" rtlCol="0">
            <a:spAutoFit/>
          </a:bodyPr>
          <a:lstStyle/>
          <a:p>
            <a:r>
              <a:rPr lang="en-GB" dirty="0" smtClean="0"/>
              <a:t>Sort, draw and label this food chain (The green is algae)</a:t>
            </a:r>
            <a:endParaRPr lang="en-GB" dirty="0"/>
          </a:p>
        </p:txBody>
      </p:sp>
    </p:spTree>
    <p:extLst>
      <p:ext uri="{BB962C8B-B14F-4D97-AF65-F5344CB8AC3E}">
        <p14:creationId xmlns:p14="http://schemas.microsoft.com/office/powerpoint/2010/main" val="2160518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1478</TotalTime>
  <Words>971</Words>
  <Application>Microsoft Office PowerPoint</Application>
  <PresentationFormat>Widescreen</PresentationFormat>
  <Paragraphs>190</Paragraphs>
  <Slides>13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Architects Daughter</vt:lpstr>
      <vt:lpstr>Arial</vt:lpstr>
      <vt:lpstr>Arial Black</vt:lpstr>
      <vt:lpstr>Broadway</vt:lpstr>
      <vt:lpstr>Calibri</vt:lpstr>
      <vt:lpstr>Calibri Light</vt:lpstr>
      <vt:lpstr>Lato</vt:lpstr>
      <vt:lpstr>Segoe Print</vt:lpstr>
      <vt:lpstr>Times New Roman</vt:lpstr>
      <vt:lpstr>Office Theme</vt:lpstr>
      <vt:lpstr>Summer Term 2 – Week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Butt</dc:creator>
  <cp:lastModifiedBy>LINDA BYRNE</cp:lastModifiedBy>
  <cp:revision>100</cp:revision>
  <dcterms:created xsi:type="dcterms:W3CDTF">2020-04-26T11:29:08Z</dcterms:created>
  <dcterms:modified xsi:type="dcterms:W3CDTF">2020-06-14T18:07:33Z</dcterms:modified>
</cp:coreProperties>
</file>