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3" r:id="rId5"/>
    <p:sldId id="260" r:id="rId6"/>
    <p:sldId id="261" r:id="rId7"/>
    <p:sldId id="262" r:id="rId8"/>
    <p:sldId id="258" r:id="rId9"/>
    <p:sldId id="259" r:id="rId10"/>
    <p:sldId id="269" r:id="rId11"/>
    <p:sldId id="26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8" autoAdjust="0"/>
    <p:restoredTop sz="94660"/>
  </p:normalViewPr>
  <p:slideViewPr>
    <p:cSldViewPr snapToGrid="0">
      <p:cViewPr varScale="1">
        <p:scale>
          <a:sx n="88" d="100"/>
          <a:sy n="88" d="100"/>
        </p:scale>
        <p:origin x="37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07/06/2020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4web.zoom.us/j/73617786652?pwd=emxNZEp2VkZPNUV2ZWJHZTNMbGN0UT09" TargetMode="External"/><Relationship Id="rId2" Type="http://schemas.openxmlformats.org/officeDocument/2006/relationships/hyperlink" Target="https://www.dropbox.com/sh/dfm6gywfe7x3nm6/AAAmb7XvffC_Nt-vj-k_mio7a?dl=0"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dropbox.com/sh/o0ab6i30enulstf/AAA_eMMF6WXBp18vyHfANcJ9a?dl=0"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7MNPoDSK44s" TargetMode="External"/><Relationship Id="rId13" Type="http://schemas.openxmlformats.org/officeDocument/2006/relationships/slide" Target="slide3.xml"/><Relationship Id="rId3" Type="http://schemas.openxmlformats.org/officeDocument/2006/relationships/image" Target="../media/image29.jpe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hyperlink" Target="https://youtu.be/VKPVWQEHbWE" TargetMode="External"/><Relationship Id="rId1" Type="http://schemas.openxmlformats.org/officeDocument/2006/relationships/slideLayout" Target="../slideLayouts/slideLayout7.xml"/><Relationship Id="rId6" Type="http://schemas.openxmlformats.org/officeDocument/2006/relationships/hyperlink" Target="https://youtu.be/nra9O3tSLx4" TargetMode="External"/><Relationship Id="rId11" Type="http://schemas.openxmlformats.org/officeDocument/2006/relationships/image" Target="../media/image33.jpg"/><Relationship Id="rId5" Type="http://schemas.openxmlformats.org/officeDocument/2006/relationships/image" Target="../media/image30.jpeg"/><Relationship Id="rId10" Type="http://schemas.openxmlformats.org/officeDocument/2006/relationships/hyperlink" Target="https://youtu.be/wt9_AXP9hrA" TargetMode="External"/><Relationship Id="rId4" Type="http://schemas.openxmlformats.org/officeDocument/2006/relationships/hyperlink" Target="https://youtu.be/intz_hvHM8s" TargetMode="External"/><Relationship Id="rId9" Type="http://schemas.openxmlformats.org/officeDocument/2006/relationships/image" Target="../media/image32.jp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youtu.be/8_iS28GdE0A" TargetMode="External"/><Relationship Id="rId18" Type="http://schemas.openxmlformats.org/officeDocument/2006/relationships/hyperlink" Target="https://youtu.be/K9vTnitakaM" TargetMode="External"/><Relationship Id="rId3" Type="http://schemas.openxmlformats.org/officeDocument/2006/relationships/slide" Target="slide3.xml"/><Relationship Id="rId21" Type="http://schemas.openxmlformats.org/officeDocument/2006/relationships/hyperlink" Target="https://youtu.be/Q3lZbZB0mUE" TargetMode="External"/><Relationship Id="rId7" Type="http://schemas.openxmlformats.org/officeDocument/2006/relationships/hyperlink" Target="https://www.getepic.com/app/profile-select" TargetMode="External"/><Relationship Id="rId12" Type="http://schemas.openxmlformats.org/officeDocument/2006/relationships/image" Target="../media/image38.jpeg"/><Relationship Id="rId17" Type="http://schemas.openxmlformats.org/officeDocument/2006/relationships/image" Target="../media/image40.jpeg"/><Relationship Id="rId2" Type="http://schemas.openxmlformats.org/officeDocument/2006/relationships/image" Target="../media/image20.png"/><Relationship Id="rId16" Type="http://schemas.openxmlformats.org/officeDocument/2006/relationships/hyperlink" Target="https://youtu.be/rBmQDa8lJ9Y" TargetMode="External"/><Relationship Id="rId20" Type="http://schemas.openxmlformats.org/officeDocument/2006/relationships/hyperlink" Target="https://youtu.be/KWXjJcvwKc0" TargetMode="Externa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hyperlink" Target="https://youtu.be/Tb40hA0vip0" TargetMode="External"/><Relationship Id="rId5" Type="http://schemas.openxmlformats.org/officeDocument/2006/relationships/hyperlink" Target="https://readtheory.org/auth/login" TargetMode="External"/><Relationship Id="rId15" Type="http://schemas.openxmlformats.org/officeDocument/2006/relationships/hyperlink" Target="https://youtu.be/eqnFUASMthY" TargetMode="External"/><Relationship Id="rId10" Type="http://schemas.openxmlformats.org/officeDocument/2006/relationships/image" Target="../media/image37.jpeg"/><Relationship Id="rId19" Type="http://schemas.openxmlformats.org/officeDocument/2006/relationships/hyperlink" Target="https://youtu.be/-lq0fyVGXe8" TargetMode="External"/><Relationship Id="rId4" Type="http://schemas.openxmlformats.org/officeDocument/2006/relationships/image" Target="../media/image23.png"/><Relationship Id="rId9" Type="http://schemas.openxmlformats.org/officeDocument/2006/relationships/hyperlink" Target="https://youtu.be/H7UD4sbQJxM" TargetMode="External"/><Relationship Id="rId14" Type="http://schemas.openxmlformats.org/officeDocument/2006/relationships/image" Target="../media/image39.jpeg"/><Relationship Id="rId22" Type="http://schemas.openxmlformats.org/officeDocument/2006/relationships/hyperlink" Target="https://youtu.be/pPt6gfhaCT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16.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3.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3.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thenational.academy/online-classroom/schedule/#schedule" TargetMode="External"/><Relationship Id="rId13" Type="http://schemas.openxmlformats.org/officeDocument/2006/relationships/image" Target="../media/image8.gif"/><Relationship Id="rId18" Type="http://schemas.openxmlformats.org/officeDocument/2006/relationships/slide" Target="slide6.xml"/><Relationship Id="rId26" Type="http://schemas.openxmlformats.org/officeDocument/2006/relationships/hyperlink" Target="https://www.bbc.co.uk/bitesize/levels/zbr9wmn" TargetMode="External"/><Relationship Id="rId3" Type="http://schemas.openxmlformats.org/officeDocument/2006/relationships/hyperlink" Target="https://www.morningchallenge.co.uk/home" TargetMode="External"/><Relationship Id="rId21" Type="http://schemas.openxmlformats.org/officeDocument/2006/relationships/slide" Target="slide9.xml"/><Relationship Id="rId34" Type="http://schemas.openxmlformats.org/officeDocument/2006/relationships/image" Target="../media/image21.png"/><Relationship Id="rId7" Type="http://schemas.openxmlformats.org/officeDocument/2006/relationships/hyperlink" Target="https://www.getepic.com/sign-in/educator" TargetMode="External"/><Relationship Id="rId12" Type="http://schemas.openxmlformats.org/officeDocument/2006/relationships/slide" Target="slide4.xml"/><Relationship Id="rId17" Type="http://schemas.openxmlformats.org/officeDocument/2006/relationships/image" Target="../media/image11.png"/><Relationship Id="rId25" Type="http://schemas.openxmlformats.org/officeDocument/2006/relationships/image" Target="../media/image16.jpg"/><Relationship Id="rId33" Type="http://schemas.openxmlformats.org/officeDocument/2006/relationships/slide" Target="slide10.xml"/><Relationship Id="rId2" Type="http://schemas.openxmlformats.org/officeDocument/2006/relationships/image" Target="../media/image4.png"/><Relationship Id="rId16" Type="http://schemas.openxmlformats.org/officeDocument/2006/relationships/image" Target="../media/image10.png"/><Relationship Id="rId20" Type="http://schemas.openxmlformats.org/officeDocument/2006/relationships/image" Target="../media/image13.png"/><Relationship Id="rId29" Type="http://schemas.openxmlformats.org/officeDocument/2006/relationships/hyperlink" Target="https://www.thenational.academy/assembly" TargetMode="External"/><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7.png"/><Relationship Id="rId24" Type="http://schemas.openxmlformats.org/officeDocument/2006/relationships/slide" Target="slide12.xml"/><Relationship Id="rId32" Type="http://schemas.openxmlformats.org/officeDocument/2006/relationships/image" Target="../media/image20.png"/><Relationship Id="rId5" Type="http://schemas.openxmlformats.org/officeDocument/2006/relationships/hyperlink" Target="https://whiterosemaths.com/homelearning/" TargetMode="External"/><Relationship Id="rId15" Type="http://schemas.openxmlformats.org/officeDocument/2006/relationships/slide" Target="slide7.xml"/><Relationship Id="rId23" Type="http://schemas.openxmlformats.org/officeDocument/2006/relationships/image" Target="../media/image15.png"/><Relationship Id="rId28"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2.png"/><Relationship Id="rId31" Type="http://schemas.openxmlformats.org/officeDocument/2006/relationships/slide" Target="slide11.xml"/><Relationship Id="rId4" Type="http://schemas.openxmlformats.org/officeDocument/2006/relationships/hyperlink" Target="https://ttrockstars.com/" TargetMode="External"/><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14.png"/><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gif"/><Relationship Id="rId7"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brilliantpublications.co.uk/upload/gallery/9781905780112-Jaime-Chanter-Alphabet-Francais-song.mp3" TargetMode="External"/><Relationship Id="rId5" Type="http://schemas.openxmlformats.org/officeDocument/2006/relationships/hyperlink" Target="https://www.bbc.co.uk/teach/supermovers/ks1--ks2-mfl-french-greetings-with-ben-shires/zdpdvk7" TargetMode="External"/><Relationship Id="rId4" Type="http://schemas.openxmlformats.org/officeDocument/2006/relationships/hyperlink" Target="https://www.bbc.co.uk/bitesize/subjects/z39d7t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Firststopsafetytraininguk/" TargetMode="External"/><Relationship Id="rId13" Type="http://schemas.openxmlformats.org/officeDocument/2006/relationships/hyperlink" Target="https://www.gonoodle.com/" TargetMode="External"/><Relationship Id="rId3" Type="http://schemas.openxmlformats.org/officeDocument/2006/relationships/image" Target="../media/image24.png"/><Relationship Id="rId7" Type="http://schemas.openxmlformats.org/officeDocument/2006/relationships/hyperlink" Target="https://www.facebook.com/shapercaper/" TargetMode="External"/><Relationship Id="rId12" Type="http://schemas.openxmlformats.org/officeDocument/2006/relationships/hyperlink" Target="https://www.youtube.com/channel/UCAxW1XT0iEJo0TYlRfn6rYQ" TargetMode="External"/><Relationship Id="rId2" Type="http://schemas.openxmlformats.org/officeDocument/2006/relationships/image" Target="../media/image9.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instagram.com/diannebuswell/" TargetMode="External"/><Relationship Id="rId11" Type="http://schemas.openxmlformats.org/officeDocument/2006/relationships/hyperlink" Target="https://www.instagram.com/theballetcoach/" TargetMode="External"/><Relationship Id="rId5" Type="http://schemas.openxmlformats.org/officeDocument/2006/relationships/hyperlink" Target="https://www.instagram.com/kimberlywyatt/" TargetMode="External"/><Relationship Id="rId15" Type="http://schemas.openxmlformats.org/officeDocument/2006/relationships/image" Target="../media/image23.png"/><Relationship Id="rId10" Type="http://schemas.openxmlformats.org/officeDocument/2006/relationships/hyperlink" Target="https://www.facebook.com/sfcacademy1/" TargetMode="External"/><Relationship Id="rId4" Type="http://schemas.openxmlformats.org/officeDocument/2006/relationships/hyperlink" Target="https://www.youtube.com/channel/UC8PDFwCV0HHcl08-1SzdiBw" TargetMode="External"/><Relationship Id="rId9" Type="http://schemas.openxmlformats.org/officeDocument/2006/relationships/hyperlink" Target="https://www.facebook.com/diversedancemix/" TargetMode="Externa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www.biblegateway.com/passage/?search=Colossians+3:12-17&amp;version=NIV" TargetMode="External"/><Relationship Id="rId5" Type="http://schemas.openxmlformats.org/officeDocument/2006/relationships/hyperlink" Target="http://www.wednesdayword.org/stopgap/Temporary-Special-Edition.pdf" TargetMode="External"/><Relationship Id="rId4" Type="http://schemas.openxmlformats.org/officeDocument/2006/relationships/hyperlink" Target="https://www.youtube.com/watch?v=4BQrSkwrzd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www.purplemash.com/sch/stjosephssn16" TargetMode="External"/><Relationship Id="rId4" Type="http://schemas.openxmlformats.org/officeDocument/2006/relationships/hyperlink" Target="https://www.bbc.co.uk/bitesize/topics/zf2f9j6/articles/z3c6t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028" y="969584"/>
            <a:ext cx="10637951" cy="5320380"/>
          </a:xfrm>
          <a:solidFill>
            <a:schemeClr val="accent4">
              <a:lumMod val="40000"/>
              <a:lumOff val="60000"/>
            </a:schemeClr>
          </a:solidFill>
        </p:spPr>
        <p:txBody>
          <a:bodyPr>
            <a:noAutofit/>
          </a:bodyPr>
          <a:lstStyle/>
          <a:p>
            <a:r>
              <a:rPr lang="en-GB" sz="1800" dirty="0" smtClean="0"/>
              <a:t> Week 2 of a long 7 and a half week term. </a:t>
            </a:r>
          </a:p>
          <a:p>
            <a:r>
              <a:rPr lang="en-GB" sz="1800" dirty="0" smtClean="0"/>
              <a:t>I hope you’re enjoying this topic so far. It is honestly one of my favourites, I find insects so fascinating!</a:t>
            </a:r>
          </a:p>
          <a:p>
            <a:r>
              <a:rPr lang="en-GB" sz="1800" dirty="0" smtClean="0"/>
              <a:t>Have you tried any of the home learning projects in last week’s </a:t>
            </a:r>
            <a:r>
              <a:rPr lang="en-GB" sz="1800" dirty="0"/>
              <a:t>D</a:t>
            </a:r>
            <a:r>
              <a:rPr lang="en-GB" sz="1800" dirty="0" smtClean="0"/>
              <a:t>ropbox? </a:t>
            </a:r>
            <a:r>
              <a:rPr lang="en-GB" sz="1800" dirty="0">
                <a:hlinkClick r:id="rId2"/>
              </a:rPr>
              <a:t>https://www.dropbox.com/sh/dfm6gywfe7x3nm6/AAAmb7XvffC_Nt-vj-k_mio7a?dl=0</a:t>
            </a:r>
            <a:r>
              <a:rPr lang="en-GB" sz="1800" dirty="0"/>
              <a:t> </a:t>
            </a:r>
            <a:r>
              <a:rPr lang="en-GB" sz="1800" dirty="0" smtClean="0"/>
              <a:t> It’s all still here if you need anything. If you’re finding your Year group’s maths work too easy on </a:t>
            </a:r>
            <a:r>
              <a:rPr lang="en-GB" sz="1800" dirty="0"/>
              <a:t>W</a:t>
            </a:r>
            <a:r>
              <a:rPr lang="en-GB" sz="1800" dirty="0" smtClean="0"/>
              <a:t>hite Rose, you can always have a look at what the year above are doing too!</a:t>
            </a:r>
          </a:p>
          <a:p>
            <a:r>
              <a:rPr lang="en-GB" sz="1800" dirty="0" smtClean="0"/>
              <a:t>All teacher’s are now in school looking after small groups (Bubbles) of children, so won’t be able to get back to you as quickly as they have been. I will answer any messages between 3:30 and 4:30 daily and will be available most of Wednesday. </a:t>
            </a:r>
          </a:p>
          <a:p>
            <a:r>
              <a:rPr lang="en-GB" sz="1800" dirty="0" smtClean="0"/>
              <a:t>It would be great to see you at our scheduled zoom: </a:t>
            </a:r>
            <a:r>
              <a:rPr lang="en-GB" sz="1800" dirty="0"/>
              <a:t>11:00 AM </a:t>
            </a:r>
            <a:r>
              <a:rPr lang="en-GB" sz="1800" dirty="0" smtClean="0"/>
              <a:t> </a:t>
            </a:r>
            <a:r>
              <a:rPr lang="en-GB" sz="1800" dirty="0"/>
              <a:t>Every week on Wed, until Jul </a:t>
            </a:r>
            <a:r>
              <a:rPr lang="en-GB" sz="1800" dirty="0" smtClean="0"/>
              <a:t>22</a:t>
            </a:r>
            <a:endParaRPr lang="en-GB" sz="1800" dirty="0"/>
          </a:p>
          <a:p>
            <a:r>
              <a:rPr lang="en-GB" sz="1800" dirty="0">
                <a:hlinkClick r:id="rId3"/>
              </a:rPr>
              <a:t>https://</a:t>
            </a:r>
            <a:r>
              <a:rPr lang="en-GB" sz="1800" dirty="0" smtClean="0">
                <a:hlinkClick r:id="rId3"/>
              </a:rPr>
              <a:t>us04web.zoom.us/j/73617786652?pwd=emxNZEp2VkZPNUV2ZWJHZTNMbGN0UT09</a:t>
            </a:r>
            <a:endParaRPr lang="en-GB" sz="1800" dirty="0" smtClean="0"/>
          </a:p>
          <a:p>
            <a:r>
              <a:rPr lang="en-GB" sz="1800" dirty="0" smtClean="0"/>
              <a:t>Meeting </a:t>
            </a:r>
            <a:r>
              <a:rPr lang="en-GB" sz="1800" dirty="0"/>
              <a:t>ID: 736 1778 6652</a:t>
            </a:r>
          </a:p>
          <a:p>
            <a:r>
              <a:rPr lang="en-GB" sz="1800" dirty="0"/>
              <a:t>Password: </a:t>
            </a:r>
            <a:r>
              <a:rPr lang="en-GB" sz="1800" dirty="0" err="1" smtClean="0"/>
              <a:t>StFrancis</a:t>
            </a:r>
            <a:endParaRPr lang="en-GB" sz="1800" dirty="0" smtClean="0"/>
          </a:p>
          <a:p>
            <a:r>
              <a:rPr lang="en-GB" sz="1800" dirty="0" smtClean="0"/>
              <a:t>Here’s the Dropbox link for this week</a:t>
            </a:r>
            <a:r>
              <a:rPr lang="en-GB" sz="1800" dirty="0"/>
              <a:t>: </a:t>
            </a:r>
            <a:r>
              <a:rPr lang="en-GB" sz="1800" dirty="0">
                <a:hlinkClick r:id="rId4"/>
              </a:rPr>
              <a:t>https://</a:t>
            </a:r>
            <a:r>
              <a:rPr lang="en-GB" sz="1800" dirty="0" smtClean="0">
                <a:hlinkClick r:id="rId4"/>
              </a:rPr>
              <a:t>www.dropbox.com/sh/o0ab6i30enulstf/AAA_eMMF6WXBp18vyHfANcJ9a?dl=0</a:t>
            </a:r>
            <a:r>
              <a:rPr lang="en-GB" sz="1800" dirty="0" smtClean="0"/>
              <a:t> </a:t>
            </a:r>
          </a:p>
          <a:p>
            <a:r>
              <a:rPr lang="en-GB" sz="1800" dirty="0" smtClean="0"/>
              <a:t>Have a great week everyone!</a:t>
            </a:r>
            <a:endParaRPr lang="en-GB" sz="1800" dirty="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2</a:t>
            </a:r>
            <a:endParaRPr lang="en-GB" sz="4400" u="sng" dirty="0"/>
          </a:p>
        </p:txBody>
      </p:sp>
      <p:pic>
        <p:nvPicPr>
          <p:cNvPr id="1028" name="Picture 4" descr="miss your f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5602" y="4400629"/>
            <a:ext cx="1044207" cy="104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 y="2187104"/>
            <a:ext cx="4210363" cy="42103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65609" y="652038"/>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3" name="Picture 2">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15044" t="18103" r="14773" b="27739"/>
          <a:stretch/>
        </p:blipFill>
        <p:spPr>
          <a:xfrm>
            <a:off x="9732936" y="652038"/>
            <a:ext cx="1485362" cy="1146219"/>
          </a:xfrm>
          <a:prstGeom prst="rect">
            <a:avLst/>
          </a:prstGeom>
        </p:spPr>
      </p:pic>
      <p:sp>
        <p:nvSpPr>
          <p:cNvPr id="8" name="Right Arrow 7"/>
          <p:cNvSpPr/>
          <p:nvPr/>
        </p:nvSpPr>
        <p:spPr>
          <a:xfrm>
            <a:off x="6989416" y="874832"/>
            <a:ext cx="2699016" cy="903652"/>
          </a:xfrm>
          <a:prstGeom prst="rightArrow">
            <a:avLst>
              <a:gd name="adj1" fmla="val 92756"/>
              <a:gd name="adj2" fmla="val 50000"/>
            </a:avLst>
          </a:prstGeom>
          <a:solidFill>
            <a:srgbClr val="D75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04052" y="947487"/>
            <a:ext cx="1943930" cy="830997"/>
          </a:xfrm>
          <a:prstGeom prst="rect">
            <a:avLst/>
          </a:prstGeom>
          <a:noFill/>
        </p:spPr>
        <p:txBody>
          <a:bodyPr wrap="non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Log in and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complete your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comprehension tasks</a:t>
            </a:r>
            <a:endParaRPr lang="en-US" sz="16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9291" y="1778484"/>
            <a:ext cx="1412651" cy="1412651"/>
          </a:xfrm>
          <a:prstGeom prst="rect">
            <a:avLst/>
          </a:prstGeom>
        </p:spPr>
      </p:pic>
      <p:sp>
        <p:nvSpPr>
          <p:cNvPr id="11" name="Right Arrow 10"/>
          <p:cNvSpPr/>
          <p:nvPr/>
        </p:nvSpPr>
        <p:spPr>
          <a:xfrm>
            <a:off x="7505651" y="2017690"/>
            <a:ext cx="2162468" cy="903652"/>
          </a:xfrm>
          <a:prstGeom prst="rightArrow">
            <a:avLst>
              <a:gd name="adj1" fmla="val 92756"/>
              <a:gd name="adj2" fmla="val 50000"/>
            </a:avLst>
          </a:prstGeom>
          <a:solidFill>
            <a:srgbClr val="D75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Read for pleasure</a:t>
            </a:r>
            <a:endParaRPr lang="en-GB" dirty="0">
              <a:solidFill>
                <a:schemeClr val="tx1"/>
              </a:solidFill>
            </a:endParaRPr>
          </a:p>
        </p:txBody>
      </p:sp>
      <p:pic>
        <p:nvPicPr>
          <p:cNvPr id="2" name="Picture 1">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2495" y="3322575"/>
            <a:ext cx="674739" cy="1117117"/>
          </a:xfrm>
          <a:prstGeom prst="rect">
            <a:avLst/>
          </a:prstGeom>
        </p:spPr>
      </p:pic>
      <p:pic>
        <p:nvPicPr>
          <p:cNvPr id="12" name="Picture 1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90649" y="3302842"/>
            <a:ext cx="698577" cy="1156584"/>
          </a:xfrm>
          <a:prstGeom prst="rect">
            <a:avLst/>
          </a:prstGeom>
        </p:spPr>
      </p:pic>
      <p:pic>
        <p:nvPicPr>
          <p:cNvPr id="13" name="Picture 12">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65976" y="3302842"/>
            <a:ext cx="656073" cy="1086213"/>
          </a:xfrm>
          <a:prstGeom prst="rect">
            <a:avLst/>
          </a:prstGeom>
        </p:spPr>
      </p:pic>
      <p:pic>
        <p:nvPicPr>
          <p:cNvPr id="14" name="Picture 13">
            <a:hlinkClick r:id="rId15"/>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06592" y="3302842"/>
            <a:ext cx="698577" cy="1156584"/>
          </a:xfrm>
          <a:prstGeom prst="rect">
            <a:avLst/>
          </a:prstGeom>
        </p:spPr>
      </p:pic>
      <p:pic>
        <p:nvPicPr>
          <p:cNvPr id="15" name="Picture 14">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07436" y="3302842"/>
            <a:ext cx="631864" cy="1046132"/>
          </a:xfrm>
          <a:prstGeom prst="rect">
            <a:avLst/>
          </a:prstGeom>
        </p:spPr>
      </p:pic>
      <p:sp>
        <p:nvSpPr>
          <p:cNvPr id="10" name="TextBox 9"/>
          <p:cNvSpPr txBox="1"/>
          <p:nvPr/>
        </p:nvSpPr>
        <p:spPr>
          <a:xfrm>
            <a:off x="5760750" y="4406373"/>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7043960" y="441016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8338133" y="4340300"/>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9330646" y="4379261"/>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10582513" y="4317581"/>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2670013" y="840099"/>
            <a:ext cx="3739618" cy="2220961"/>
          </a:xfrm>
          <a:prstGeom prst="wedgeEllipseCallout">
            <a:avLst>
              <a:gd name="adj1" fmla="val -63804"/>
              <a:gd name="adj2" fmla="val 610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Click on the book covers each day to go to the video of me reading!</a:t>
            </a:r>
          </a:p>
          <a:p>
            <a:pPr algn="ctr"/>
            <a:r>
              <a:rPr lang="en-GB" dirty="0" smtClean="0"/>
              <a:t>(or listen to them together if you can’t wait)</a:t>
            </a:r>
            <a:endParaRPr lang="en-GB" dirty="0"/>
          </a:p>
        </p:txBody>
      </p:sp>
      <p:pic>
        <p:nvPicPr>
          <p:cNvPr id="22" name="Picture 21">
            <a:hlinkClick r:id="rId18"/>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04020" y="4969393"/>
            <a:ext cx="674739" cy="1117117"/>
          </a:xfrm>
          <a:prstGeom prst="rect">
            <a:avLst/>
          </a:prstGeom>
        </p:spPr>
      </p:pic>
      <p:pic>
        <p:nvPicPr>
          <p:cNvPr id="23" name="Picture 22">
            <a:hlinkClick r:id="rId1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4487" y="4941695"/>
            <a:ext cx="674739" cy="1117117"/>
          </a:xfrm>
          <a:prstGeom prst="rect">
            <a:avLst/>
          </a:prstGeom>
        </p:spPr>
      </p:pic>
      <p:pic>
        <p:nvPicPr>
          <p:cNvPr id="24" name="Picture 23">
            <a:hlinkClick r:id="rId20"/>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98571" y="4941695"/>
            <a:ext cx="674739" cy="1117117"/>
          </a:xfrm>
          <a:prstGeom prst="rect">
            <a:avLst/>
          </a:prstGeom>
        </p:spPr>
      </p:pic>
      <p:pic>
        <p:nvPicPr>
          <p:cNvPr id="25" name="Picture 24">
            <a:hlinkClick r:id="rId21"/>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6155" y="4977286"/>
            <a:ext cx="674739" cy="1117117"/>
          </a:xfrm>
          <a:prstGeom prst="rect">
            <a:avLst/>
          </a:prstGeom>
        </p:spPr>
      </p:pic>
      <p:pic>
        <p:nvPicPr>
          <p:cNvPr id="26" name="Picture 25">
            <a:hlinkClick r:id="rId22"/>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64730" y="4916861"/>
            <a:ext cx="674739" cy="1117117"/>
          </a:xfrm>
          <a:prstGeom prst="rect">
            <a:avLst/>
          </a:prstGeom>
        </p:spPr>
      </p:pic>
      <p:sp>
        <p:nvSpPr>
          <p:cNvPr id="21" name="Rectangle 20"/>
          <p:cNvSpPr/>
          <p:nvPr/>
        </p:nvSpPr>
        <p:spPr>
          <a:xfrm>
            <a:off x="3665926" y="3416970"/>
            <a:ext cx="232403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3665926" y="5074179"/>
            <a:ext cx="232403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5352" t="21206" r="7570" b="10967"/>
          <a:stretch/>
        </p:blipFill>
        <p:spPr>
          <a:xfrm>
            <a:off x="2195443" y="1116782"/>
            <a:ext cx="8178084" cy="4649273"/>
          </a:xfrm>
          <a:prstGeom prst="rect">
            <a:avLst/>
          </a:prstGeom>
        </p:spPr>
      </p:pic>
      <p:sp>
        <p:nvSpPr>
          <p:cNvPr id="3" name="Line Callout 1 2"/>
          <p:cNvSpPr/>
          <p:nvPr/>
        </p:nvSpPr>
        <p:spPr>
          <a:xfrm>
            <a:off x="7376672" y="267287"/>
            <a:ext cx="2785403" cy="1026941"/>
          </a:xfrm>
          <a:prstGeom prst="borderCallout1">
            <a:avLst>
              <a:gd name="adj1" fmla="val 37928"/>
              <a:gd name="adj2" fmla="val 758"/>
              <a:gd name="adj3" fmla="val 157706"/>
              <a:gd name="adj4" fmla="val -34293"/>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subject icons to visit the slide with more information.</a:t>
            </a:r>
            <a:endParaRPr lang="en-GB" b="1" dirty="0">
              <a:solidFill>
                <a:schemeClr val="tx1"/>
              </a:solidFill>
            </a:endParaRPr>
          </a:p>
        </p:txBody>
      </p:sp>
      <p:sp>
        <p:nvSpPr>
          <p:cNvPr id="4" name="Line Callout 1 3"/>
          <p:cNvSpPr/>
          <p:nvPr/>
        </p:nvSpPr>
        <p:spPr>
          <a:xfrm>
            <a:off x="9132789" y="5620041"/>
            <a:ext cx="2785403" cy="1026941"/>
          </a:xfrm>
          <a:prstGeom prst="borderCallout1">
            <a:avLst>
              <a:gd name="adj1" fmla="val 37928"/>
              <a:gd name="adj2" fmla="val 758"/>
              <a:gd name="adj3" fmla="val -121746"/>
              <a:gd name="adj4" fmla="val -48434"/>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text to visit the website of your task.</a:t>
            </a:r>
            <a:endParaRPr lang="en-GB" b="1" dirty="0">
              <a:solidFill>
                <a:schemeClr val="tx1"/>
              </a:solidFill>
            </a:endParaRPr>
          </a:p>
        </p:txBody>
      </p:sp>
      <p:sp>
        <p:nvSpPr>
          <p:cNvPr id="5" name="Line Callout 1 4"/>
          <p:cNvSpPr/>
          <p:nvPr/>
        </p:nvSpPr>
        <p:spPr>
          <a:xfrm>
            <a:off x="3966068" y="5725549"/>
            <a:ext cx="2785403" cy="1026941"/>
          </a:xfrm>
          <a:prstGeom prst="borderCallout1">
            <a:avLst>
              <a:gd name="adj1" fmla="val -1798"/>
              <a:gd name="adj2" fmla="val 67425"/>
              <a:gd name="adj3" fmla="val -76637"/>
              <a:gd name="adj4" fmla="val 8768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TV icon to visit BBC live lessons.</a:t>
            </a:r>
            <a:endParaRPr lang="en-GB" b="1" dirty="0">
              <a:solidFill>
                <a:schemeClr val="tx1"/>
              </a:solidFill>
            </a:endParaRPr>
          </a:p>
        </p:txBody>
      </p:sp>
      <p:sp>
        <p:nvSpPr>
          <p:cNvPr id="6" name="Line Callout 1 5"/>
          <p:cNvSpPr/>
          <p:nvPr/>
        </p:nvSpPr>
        <p:spPr>
          <a:xfrm>
            <a:off x="529112" y="2414477"/>
            <a:ext cx="1951234" cy="1026941"/>
          </a:xfrm>
          <a:prstGeom prst="borderCallout1">
            <a:avLst>
              <a:gd name="adj1" fmla="val 100942"/>
              <a:gd name="adj2" fmla="val 89683"/>
              <a:gd name="adj3" fmla="val 111825"/>
              <a:gd name="adj4" fmla="val 15179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sticker to visit the slide with extra tasks.</a:t>
            </a:r>
            <a:endParaRPr lang="en-GB" b="1" dirty="0">
              <a:solidFill>
                <a:schemeClr val="tx1"/>
              </a:solidFill>
            </a:endParaRPr>
          </a:p>
        </p:txBody>
      </p:sp>
      <p:sp>
        <p:nvSpPr>
          <p:cNvPr id="7" name="Line Callout 2 6"/>
          <p:cNvSpPr/>
          <p:nvPr/>
        </p:nvSpPr>
        <p:spPr>
          <a:xfrm>
            <a:off x="10325686" y="2124222"/>
            <a:ext cx="1477108" cy="1477107"/>
          </a:xfrm>
          <a:prstGeom prst="borderCallout2">
            <a:avLst>
              <a:gd name="adj1" fmla="val 53988"/>
              <a:gd name="adj2" fmla="val 1191"/>
              <a:gd name="adj3" fmla="val 18750"/>
              <a:gd name="adj4" fmla="val -16667"/>
              <a:gd name="adj5" fmla="val 3928"/>
              <a:gd name="adj6" fmla="val -119048"/>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do these things daily.</a:t>
            </a:r>
            <a:endParaRPr lang="en-GB" dirty="0"/>
          </a:p>
        </p:txBody>
      </p:sp>
      <p:sp>
        <p:nvSpPr>
          <p:cNvPr id="8" name="Line Callout 2 7"/>
          <p:cNvSpPr/>
          <p:nvPr/>
        </p:nvSpPr>
        <p:spPr>
          <a:xfrm>
            <a:off x="10308014" y="366605"/>
            <a:ext cx="1477108" cy="1477107"/>
          </a:xfrm>
          <a:prstGeom prst="borderCallout2">
            <a:avLst>
              <a:gd name="adj1" fmla="val 60614"/>
              <a:gd name="adj2" fmla="val 842"/>
              <a:gd name="adj3" fmla="val 73613"/>
              <a:gd name="adj4" fmla="val -86312"/>
              <a:gd name="adj5" fmla="val 76068"/>
              <a:gd name="adj6" fmla="val -230167"/>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choose from the subjects if you can.</a:t>
            </a:r>
            <a:endParaRPr lang="en-GB" dirty="0"/>
          </a:p>
        </p:txBody>
      </p:sp>
      <p:sp>
        <p:nvSpPr>
          <p:cNvPr id="9" name="Rectangle 8"/>
          <p:cNvSpPr/>
          <p:nvPr/>
        </p:nvSpPr>
        <p:spPr>
          <a:xfrm>
            <a:off x="2868484" y="262092"/>
            <a:ext cx="38829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use…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Line Callout 1 10"/>
          <p:cNvSpPr/>
          <p:nvPr/>
        </p:nvSpPr>
        <p:spPr>
          <a:xfrm>
            <a:off x="6954593" y="5831059"/>
            <a:ext cx="2047740" cy="815923"/>
          </a:xfrm>
          <a:prstGeom prst="borderCallout1">
            <a:avLst>
              <a:gd name="adj1" fmla="val 3202"/>
              <a:gd name="adj2" fmla="val 22771"/>
              <a:gd name="adj3" fmla="val -60793"/>
              <a:gd name="adj4" fmla="val 38999"/>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the icon to visit the assembly menu.</a:t>
            </a:r>
            <a:endParaRPr lang="en-GB" b="1" dirty="0">
              <a:solidFill>
                <a:schemeClr val="tx1"/>
              </a:solidFill>
            </a:endParaRPr>
          </a:p>
        </p:txBody>
      </p:sp>
      <p:sp>
        <p:nvSpPr>
          <p:cNvPr id="13" name="Line Callout 1 12"/>
          <p:cNvSpPr/>
          <p:nvPr/>
        </p:nvSpPr>
        <p:spPr>
          <a:xfrm>
            <a:off x="973015" y="5753683"/>
            <a:ext cx="2785403" cy="1026941"/>
          </a:xfrm>
          <a:prstGeom prst="borderCallout1">
            <a:avLst>
              <a:gd name="adj1" fmla="val -1798"/>
              <a:gd name="adj2" fmla="val 67425"/>
              <a:gd name="adj3" fmla="val -70366"/>
              <a:gd name="adj4" fmla="val 16259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Oak icon to visit The National Oak Academy website.</a:t>
            </a:r>
            <a:endParaRPr lang="en-GB" b="1" dirty="0">
              <a:solidFill>
                <a:schemeClr val="tx1"/>
              </a:solidFill>
            </a:endParaRPr>
          </a:p>
        </p:txBody>
      </p:sp>
      <p:sp>
        <p:nvSpPr>
          <p:cNvPr id="15" name="Line Callout 1 14"/>
          <p:cNvSpPr/>
          <p:nvPr/>
        </p:nvSpPr>
        <p:spPr>
          <a:xfrm>
            <a:off x="421301" y="3923016"/>
            <a:ext cx="1951234" cy="1026941"/>
          </a:xfrm>
          <a:prstGeom prst="borderCallout1">
            <a:avLst>
              <a:gd name="adj1" fmla="val 100942"/>
              <a:gd name="adj2" fmla="val 89683"/>
              <a:gd name="adj3" fmla="val 57899"/>
              <a:gd name="adj4" fmla="val 1300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reading page.</a:t>
            </a:r>
            <a:endParaRPr lang="en-GB" b="1" dirty="0">
              <a:solidFill>
                <a:schemeClr val="tx1"/>
              </a:solidFill>
            </a:endParaRPr>
          </a:p>
        </p:txBody>
      </p:sp>
      <p:sp>
        <p:nvSpPr>
          <p:cNvPr id="16" name="Line Callout 1 15"/>
          <p:cNvSpPr/>
          <p:nvPr/>
        </p:nvSpPr>
        <p:spPr>
          <a:xfrm>
            <a:off x="529112" y="671951"/>
            <a:ext cx="1951234" cy="1026941"/>
          </a:xfrm>
          <a:prstGeom prst="borderCallout1">
            <a:avLst>
              <a:gd name="adj1" fmla="val 100942"/>
              <a:gd name="adj2" fmla="val 89683"/>
              <a:gd name="adj3" fmla="val 165751"/>
              <a:gd name="adj4" fmla="val 1399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video walkthroughs</a:t>
            </a:r>
            <a:endParaRPr lang="en-GB" b="1" dirty="0">
              <a:solidFill>
                <a:schemeClr val="tx1"/>
              </a:solidFill>
            </a:endParaRPr>
          </a:p>
        </p:txBody>
      </p:sp>
    </p:spTree>
    <p:extLst>
      <p:ext uri="{BB962C8B-B14F-4D97-AF65-F5344CB8AC3E}">
        <p14:creationId xmlns:p14="http://schemas.microsoft.com/office/powerpoint/2010/main" val="158448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8"/>
                </a:rPr>
                <a:t>English work</a:t>
              </a: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2469" y="4040729"/>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grpSp>
        <p:nvGrpSpPr>
          <p:cNvPr id="55" name="Group 54"/>
          <p:cNvGrpSpPr/>
          <p:nvPr/>
        </p:nvGrpSpPr>
        <p:grpSpPr>
          <a:xfrm>
            <a:off x="5193394" y="2222261"/>
            <a:ext cx="2718770" cy="2732364"/>
            <a:chOff x="5193394" y="2222261"/>
            <a:chExt cx="2718770" cy="2732364"/>
          </a:xfrm>
        </p:grpSpPr>
        <p:grpSp>
          <p:nvGrpSpPr>
            <p:cNvPr id="48" name="Group 47"/>
            <p:cNvGrpSpPr/>
            <p:nvPr/>
          </p:nvGrpSpPr>
          <p:grpSpPr>
            <a:xfrm>
              <a:off x="5193394" y="2222261"/>
              <a:ext cx="2718770" cy="2732364"/>
              <a:chOff x="4941487" y="3688522"/>
              <a:chExt cx="2718770" cy="2732364"/>
            </a:xfrm>
          </p:grpSpPr>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40" name="Picture 39">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54" name="TextBox 5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grpSp>
        <p:nvGrpSpPr>
          <p:cNvPr id="59" name="Group 58"/>
          <p:cNvGrpSpPr/>
          <p:nvPr/>
        </p:nvGrpSpPr>
        <p:grpSpPr>
          <a:xfrm rot="20917006">
            <a:off x="2647700" y="2611902"/>
            <a:ext cx="3992315" cy="3546628"/>
            <a:chOff x="3099409" y="3386964"/>
            <a:chExt cx="3992315" cy="3546628"/>
          </a:xfrm>
        </p:grpSpPr>
        <p:grpSp>
          <p:nvGrpSpPr>
            <p:cNvPr id="38" name="Group 37"/>
            <p:cNvGrpSpPr/>
            <p:nvPr/>
          </p:nvGrpSpPr>
          <p:grpSpPr>
            <a:xfrm>
              <a:off x="3099409" y="3386964"/>
              <a:ext cx="3992315" cy="3546628"/>
              <a:chOff x="4250978" y="-156905"/>
              <a:chExt cx="4314790" cy="3807665"/>
            </a:xfrm>
          </p:grpSpPr>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37" name="Picture 36">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56" name="TextBox 55"/>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grpSp>
        <p:nvGrpSpPr>
          <p:cNvPr id="58" name="Group 57"/>
          <p:cNvGrpSpPr/>
          <p:nvPr/>
        </p:nvGrpSpPr>
        <p:grpSpPr>
          <a:xfrm>
            <a:off x="1835826" y="3946276"/>
            <a:ext cx="2801695" cy="2860478"/>
            <a:chOff x="2254014" y="3819408"/>
            <a:chExt cx="2801695" cy="2860478"/>
          </a:xfrm>
        </p:grpSpPr>
        <p:grpSp>
          <p:nvGrpSpPr>
            <p:cNvPr id="47" name="Group 46"/>
            <p:cNvGrpSpPr/>
            <p:nvPr/>
          </p:nvGrpSpPr>
          <p:grpSpPr>
            <a:xfrm>
              <a:off x="2254014" y="3819408"/>
              <a:ext cx="2801695" cy="2860478"/>
              <a:chOff x="2528440" y="3399799"/>
              <a:chExt cx="3106162" cy="3106162"/>
            </a:xfrm>
          </p:grpSpPr>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41" name="Picture 40">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57" name="TextBox 56"/>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grpSp>
        <p:nvGrpSpPr>
          <p:cNvPr id="63" name="Group 62"/>
          <p:cNvGrpSpPr/>
          <p:nvPr/>
        </p:nvGrpSpPr>
        <p:grpSpPr>
          <a:xfrm>
            <a:off x="5289442" y="263461"/>
            <a:ext cx="2464014" cy="2441856"/>
            <a:chOff x="5289442" y="263461"/>
            <a:chExt cx="2464014" cy="2441856"/>
          </a:xfrm>
        </p:grpSpPr>
        <p:grpSp>
          <p:nvGrpSpPr>
            <p:cNvPr id="61" name="Group 60"/>
            <p:cNvGrpSpPr/>
            <p:nvPr/>
          </p:nvGrpSpPr>
          <p:grpSpPr>
            <a:xfrm>
              <a:off x="5289442" y="263461"/>
              <a:ext cx="2464014" cy="2441856"/>
              <a:chOff x="5289442" y="263461"/>
              <a:chExt cx="2464014" cy="2441856"/>
            </a:xfrm>
          </p:grpSpPr>
          <p:pic>
            <p:nvPicPr>
              <p:cNvPr id="51" name="Picture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0" name="Picture 59">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62" name="TextBox 61"/>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pic>
        <p:nvPicPr>
          <p:cNvPr id="65" name="Picture 6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0844999">
            <a:off x="1947086" y="2786438"/>
            <a:ext cx="1306169" cy="1306169"/>
          </a:xfrm>
          <a:prstGeom prst="ellipse">
            <a:avLst/>
          </a:prstGeom>
        </p:spPr>
      </p:pic>
      <p:pic>
        <p:nvPicPr>
          <p:cNvPr id="68" name="Picture 67">
            <a:hlinkClick r:id="rId26"/>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29271" y="4805866"/>
            <a:ext cx="1844082" cy="1844082"/>
          </a:xfrm>
          <a:prstGeom prst="rect">
            <a:avLst/>
          </a:prstGeom>
        </p:spPr>
      </p:pic>
      <p:sp>
        <p:nvSpPr>
          <p:cNvPr id="69" name="TextBox 68"/>
          <p:cNvSpPr txBox="1"/>
          <p:nvPr/>
        </p:nvSpPr>
        <p:spPr>
          <a:xfrm>
            <a:off x="6123821" y="5854718"/>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8"/>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503169" y="5079231"/>
            <a:ext cx="1630529" cy="1630529"/>
          </a:xfrm>
          <a:prstGeom prst="rect">
            <a:avLst/>
          </a:prstGeom>
        </p:spPr>
      </p:pic>
      <p:pic>
        <p:nvPicPr>
          <p:cNvPr id="16" name="Picture 15">
            <a:hlinkClick r:id="rId29"/>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753456" y="5795215"/>
            <a:ext cx="1585518" cy="837873"/>
          </a:xfrm>
          <a:prstGeom prst="rect">
            <a:avLst/>
          </a:prstGeom>
        </p:spPr>
      </p:pic>
      <p:pic>
        <p:nvPicPr>
          <p:cNvPr id="4098" name="Picture 2" descr="bookworm">
            <a:hlinkClick r:id="rId31"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1184" y="3858990"/>
            <a:ext cx="2474006" cy="24740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33" action="ppaction://hlinksldjump"/>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20095" y="454738"/>
            <a:ext cx="2733053" cy="2778302"/>
            <a:chOff x="2118329" y="-786463"/>
            <a:chExt cx="2733053" cy="2778302"/>
          </a:xfrm>
        </p:grpSpPr>
        <p:grpSp>
          <p:nvGrpSpPr>
            <p:cNvPr id="3" name="Group 2"/>
            <p:cNvGrpSpPr/>
            <p:nvPr/>
          </p:nvGrpSpPr>
          <p:grpSpPr>
            <a:xfrm>
              <a:off x="2118329" y="-786463"/>
              <a:ext cx="2733053" cy="2778302"/>
              <a:chOff x="2992663" y="330562"/>
              <a:chExt cx="2733053" cy="2778302"/>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2663" y="330562"/>
                <a:ext cx="2733053" cy="2778302"/>
              </a:xfrm>
              <a:prstGeom prst="rect">
                <a:avLst/>
              </a:prstGeom>
            </p:spPr>
          </p:pic>
          <p:pic>
            <p:nvPicPr>
              <p:cNvPr id="2" name="Picture 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rot="20883009">
                <a:off x="3178779" y="992317"/>
                <a:ext cx="2163164" cy="1291243"/>
              </a:xfrm>
              <a:prstGeom prst="rect">
                <a:avLst/>
              </a:prstGeom>
            </p:spPr>
          </p:pic>
        </p:grpSp>
        <p:sp>
          <p:nvSpPr>
            <p:cNvPr id="52" name="TextBox 51"/>
            <p:cNvSpPr txBox="1"/>
            <p:nvPr/>
          </p:nvSpPr>
          <p:spPr>
            <a:xfrm rot="21298157">
              <a:off x="2933511" y="1122290"/>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416739">
            <a:off x="818342" y="534138"/>
            <a:ext cx="2718770" cy="2732364"/>
            <a:chOff x="5193394" y="2222261"/>
            <a:chExt cx="2718770" cy="2732364"/>
          </a:xfrm>
        </p:grpSpPr>
        <p:grpSp>
          <p:nvGrpSpPr>
            <p:cNvPr id="3" name="Group 2"/>
            <p:cNvGrpSpPr/>
            <p:nvPr/>
          </p:nvGrpSpPr>
          <p:grpSpPr>
            <a:xfrm>
              <a:off x="5193394" y="2222261"/>
              <a:ext cx="2718770" cy="2732364"/>
              <a:chOff x="4941487" y="3688522"/>
              <a:chExt cx="2718770" cy="273236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4" name="TextBox 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sp>
        <p:nvSpPr>
          <p:cNvPr id="7" name="Rectangle 6"/>
          <p:cNvSpPr/>
          <p:nvPr/>
        </p:nvSpPr>
        <p:spPr>
          <a:xfrm>
            <a:off x="869170" y="3140808"/>
            <a:ext cx="10502875" cy="2031325"/>
          </a:xfrm>
          <a:prstGeom prst="rect">
            <a:avLst/>
          </a:prstGeom>
          <a:solidFill>
            <a:schemeClr val="tx2">
              <a:lumMod val="20000"/>
              <a:lumOff val="80000"/>
            </a:schemeClr>
          </a:solidFill>
        </p:spPr>
        <p:txBody>
          <a:bodyPr wrap="square">
            <a:spAutoFit/>
          </a:bodyPr>
          <a:lstStyle/>
          <a:p>
            <a:r>
              <a:rPr lang="en-GB" dirty="0">
                <a:hlinkClick r:id="rId4"/>
              </a:rPr>
              <a:t>https://</a:t>
            </a:r>
            <a:r>
              <a:rPr lang="en-GB" dirty="0" smtClean="0">
                <a:hlinkClick r:id="rId4"/>
              </a:rPr>
              <a:t>www.bbc.co.uk/bitesize/subjects/z39d7ty</a:t>
            </a:r>
            <a:endParaRPr lang="en-GB" dirty="0" smtClean="0"/>
          </a:p>
          <a:p>
            <a:endParaRPr lang="en-GB" dirty="0"/>
          </a:p>
          <a:p>
            <a:r>
              <a:rPr lang="en-GB" dirty="0">
                <a:hlinkClick r:id="rId5"/>
              </a:rPr>
              <a:t>https://www.bbc.co.uk/teach/supermovers/ks1--</a:t>
            </a:r>
            <a:r>
              <a:rPr lang="en-GB" dirty="0" smtClean="0">
                <a:hlinkClick r:id="rId5"/>
              </a:rPr>
              <a:t>ks2-mfl-french-greetings-with-ben-shires/zdpdvk7</a:t>
            </a:r>
            <a:endParaRPr lang="en-GB" dirty="0" smtClean="0"/>
          </a:p>
          <a:p>
            <a:endParaRPr lang="en-GB" dirty="0"/>
          </a:p>
          <a:p>
            <a:r>
              <a:rPr lang="en-GB" dirty="0">
                <a:hlinkClick r:id="rId6"/>
              </a:rPr>
              <a:t>https://www.brilliantpublications.co.uk/upload/gallery/9781905780112-Jaime-Chanter-Alphabet-Francais-song.mp3</a:t>
            </a:r>
            <a:endParaRPr lang="en-GB" dirty="0" smtClean="0"/>
          </a:p>
          <a:p>
            <a:endParaRPr lang="en-GB" dirty="0"/>
          </a:p>
        </p:txBody>
      </p:sp>
      <p:grpSp>
        <p:nvGrpSpPr>
          <p:cNvPr id="11" name="Group 10"/>
          <p:cNvGrpSpPr/>
          <p:nvPr/>
        </p:nvGrpSpPr>
        <p:grpSpPr>
          <a:xfrm>
            <a:off x="10071279" y="4737915"/>
            <a:ext cx="1561927" cy="1603313"/>
            <a:chOff x="8770513" y="572959"/>
            <a:chExt cx="2102744" cy="2102744"/>
          </a:xfrm>
        </p:grpSpPr>
        <p:pic>
          <p:nvPicPr>
            <p:cNvPr id="9" name="Picture 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88643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49609"/>
            <a:ext cx="4128700" cy="3267160"/>
            <a:chOff x="-452627" y="2466447"/>
            <a:chExt cx="4367934" cy="385456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27" y="2466447"/>
              <a:ext cx="4367934" cy="3854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601" y="3407087"/>
              <a:ext cx="1783591" cy="1918604"/>
            </a:xfrm>
            <a:prstGeom prst="rect">
              <a:avLst/>
            </a:prstGeom>
          </p:spPr>
        </p:pic>
        <p:sp>
          <p:nvSpPr>
            <p:cNvPr id="5" name="TextBox 4"/>
            <p:cNvSpPr txBox="1"/>
            <p:nvPr/>
          </p:nvSpPr>
          <p:spPr>
            <a:xfrm>
              <a:off x="606495" y="3312861"/>
              <a:ext cx="1756568" cy="1089336"/>
            </a:xfrm>
            <a:prstGeom prst="rect">
              <a:avLst/>
            </a:prstGeom>
            <a:noFill/>
          </p:spPr>
          <p:txBody>
            <a:bodyPr wrap="square" rtlCol="0">
              <a:spAutoFit/>
            </a:bodyPr>
            <a:lstStyle/>
            <a:p>
              <a:r>
                <a:rPr lang="en-GB" b="1" dirty="0" smtClean="0">
                  <a:latin typeface="Segoe Print" panose="02000600000000000000" pitchFamily="2" charset="0"/>
                </a:rPr>
                <a:t>Remember to stay active!</a:t>
              </a:r>
              <a:endParaRPr lang="en-GB" b="1" dirty="0">
                <a:latin typeface="Segoe Print" panose="02000600000000000000" pitchFamily="2"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523628303"/>
              </p:ext>
            </p:extLst>
          </p:nvPr>
        </p:nvGraphicFramePr>
        <p:xfrm>
          <a:off x="3446584" y="645031"/>
          <a:ext cx="6521663" cy="5484614"/>
        </p:xfrm>
        <a:graphic>
          <a:graphicData uri="http://schemas.openxmlformats.org/drawingml/2006/table">
            <a:tbl>
              <a:tblPr>
                <a:tableStyleId>{5C22544A-7EE6-4342-B048-85BDC9FD1C3A}</a:tableStyleId>
              </a:tblPr>
              <a:tblGrid>
                <a:gridCol w="6521663">
                  <a:extLst>
                    <a:ext uri="{9D8B030D-6E8A-4147-A177-3AD203B41FA5}">
                      <a16:colId xmlns:a16="http://schemas.microsoft.com/office/drawing/2014/main" val="20000"/>
                    </a:ext>
                  </a:extLst>
                </a:gridCol>
              </a:tblGrid>
              <a:tr h="5484614">
                <a:tc>
                  <a:txBody>
                    <a:bodyPr/>
                    <a:lstStyle/>
                    <a:p>
                      <a:pPr>
                        <a:lnSpc>
                          <a:spcPct val="107000"/>
                        </a:lnSpc>
                        <a:spcAft>
                          <a:spcPts val="0"/>
                        </a:spcAft>
                      </a:pPr>
                      <a:r>
                        <a:rPr lang="en-GB" sz="1600" dirty="0">
                          <a:effectLst/>
                        </a:rPr>
                        <a:t> </a:t>
                      </a:r>
                    </a:p>
                    <a:p>
                      <a:pPr>
                        <a:lnSpc>
                          <a:spcPct val="107000"/>
                        </a:lnSpc>
                        <a:spcAft>
                          <a:spcPts val="0"/>
                        </a:spcAft>
                      </a:pPr>
                      <a:r>
                        <a:rPr lang="en-GB" sz="1600" u="sng" dirty="0">
                          <a:effectLst/>
                          <a:hlinkClick r:id="rId4"/>
                        </a:rPr>
                        <a:t>Jumpstart Johnny</a:t>
                      </a:r>
                      <a:r>
                        <a:rPr lang="en-GB" sz="1600" dirty="0">
                          <a:effectLst/>
                          <a:hlinkClick r:id="rId4"/>
                        </a:rPr>
                        <a:t> </a:t>
                      </a:r>
                      <a:r>
                        <a:rPr lang="en-GB" sz="1600" dirty="0">
                          <a:effectLst/>
                        </a:rPr>
                        <a:t>Daily 9am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5"/>
                        </a:rPr>
                        <a:t>Kimberly Wyatt Dance</a:t>
                      </a:r>
                      <a:r>
                        <a:rPr lang="en-GB" sz="1600" dirty="0">
                          <a:effectLst/>
                        </a:rPr>
                        <a:t> Wed/Fri 10am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6"/>
                        </a:rPr>
                        <a:t>Strictly dance</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7"/>
                        </a:rPr>
                        <a:t>Dance movement</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8"/>
                        </a:rPr>
                        <a:t>Lifesaving</a:t>
                      </a:r>
                      <a:r>
                        <a:rPr lang="en-GB" sz="1600" dirty="0">
                          <a:effectLst/>
                        </a:rPr>
                        <a:t> 11am Fridays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9"/>
                        </a:rPr>
                        <a:t>Shake up</a:t>
                      </a:r>
                      <a:r>
                        <a:rPr lang="en-GB" sz="1600" dirty="0">
                          <a:effectLst/>
                        </a:rPr>
                        <a:t> 1:30 weekdays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0"/>
                        </a:rPr>
                        <a:t>Footy fitness</a:t>
                      </a:r>
                      <a:r>
                        <a:rPr lang="en-GB" sz="1600" dirty="0">
                          <a:effectLst/>
                        </a:rPr>
                        <a:t> 3:30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1"/>
                        </a:rPr>
                        <a:t>KS2 Ballet</a:t>
                      </a:r>
                      <a:r>
                        <a:rPr lang="en-GB" sz="1600" dirty="0">
                          <a:effectLst/>
                        </a:rPr>
                        <a:t> 4pm </a:t>
                      </a:r>
                      <a:r>
                        <a:rPr lang="en-GB" sz="1600" dirty="0" smtClean="0">
                          <a:effectLst/>
                        </a:rPr>
                        <a:t>daily</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r>
                        <a:rPr lang="en-GB" sz="1800" u="sng" kern="1200" dirty="0" smtClean="0">
                          <a:solidFill>
                            <a:schemeClr val="dk1"/>
                          </a:solidFill>
                          <a:effectLst/>
                          <a:latin typeface="+mn-lt"/>
                          <a:ea typeface="+mn-ea"/>
                          <a:cs typeface="+mn-cs"/>
                          <a:hlinkClick r:id="rId12"/>
                        </a:rPr>
                        <a:t>Joe Wicks PE</a:t>
                      </a:r>
                      <a:r>
                        <a:rPr lang="en-GB" sz="1800" kern="1200" dirty="0" smtClean="0">
                          <a:solidFill>
                            <a:schemeClr val="dk1"/>
                          </a:solidFill>
                          <a:effectLst/>
                          <a:latin typeface="+mn-lt"/>
                          <a:ea typeface="+mn-ea"/>
                          <a:cs typeface="+mn-cs"/>
                        </a:rPr>
                        <a:t>  daily 9am</a:t>
                      </a:r>
                    </a:p>
                    <a:p>
                      <a:endParaRPr lang="en-GB" sz="1800" kern="1200" dirty="0" smtClean="0">
                        <a:solidFill>
                          <a:schemeClr val="dk1"/>
                        </a:solidFill>
                        <a:effectLst/>
                        <a:latin typeface="+mn-lt"/>
                        <a:ea typeface="+mn-ea"/>
                        <a:cs typeface="+mn-cs"/>
                      </a:endParaRPr>
                    </a:p>
                    <a:p>
                      <a:r>
                        <a:rPr lang="en-GB" sz="1800" kern="1200" dirty="0" err="1" smtClean="0">
                          <a:solidFill>
                            <a:schemeClr val="dk1"/>
                          </a:solidFill>
                          <a:effectLst/>
                          <a:latin typeface="+mn-lt"/>
                          <a:ea typeface="+mn-ea"/>
                          <a:cs typeface="+mn-cs"/>
                          <a:hlinkClick r:id="rId13"/>
                        </a:rPr>
                        <a:t>GoNoodle</a:t>
                      </a:r>
                      <a:r>
                        <a:rPr lang="en-GB" sz="1800" kern="1200" dirty="0" smtClean="0">
                          <a:solidFill>
                            <a:schemeClr val="dk1"/>
                          </a:solidFill>
                          <a:effectLst/>
                          <a:latin typeface="+mn-lt"/>
                          <a:ea typeface="+mn-ea"/>
                          <a:cs typeface="+mn-cs"/>
                        </a:rPr>
                        <a:t> on demand</a:t>
                      </a:r>
                      <a:endParaRPr lang="en-GB" sz="1600" dirty="0">
                        <a:effectLst/>
                      </a:endParaRPr>
                    </a:p>
                    <a:p>
                      <a:pPr>
                        <a:lnSpc>
                          <a:spcPct val="107000"/>
                        </a:lnSpc>
                        <a:spcAft>
                          <a:spcPts val="0"/>
                        </a:spcAft>
                      </a:pPr>
                      <a:r>
                        <a:rPr lang="en-GB" sz="800" dirty="0">
                          <a:effectLst/>
                        </a:rPr>
                        <a:t> </a:t>
                      </a:r>
                      <a:endParaRPr lang="en-GB" sz="900" dirty="0">
                        <a:solidFill>
                          <a:srgbClr val="000000"/>
                        </a:solidFill>
                        <a:effectLst/>
                        <a:latin typeface="Architects Daughter"/>
                        <a:ea typeface="Calibri" panose="020F0502020204030204" pitchFamily="34" charset="0"/>
                        <a:cs typeface="Architects Daughter"/>
                      </a:endParaRPr>
                    </a:p>
                  </a:txBody>
                  <a:tcPr marL="50410" marR="50410" marT="0" marB="0"/>
                </a:tc>
                <a:extLst>
                  <a:ext uri="{0D108BD9-81ED-4DB2-BD59-A6C34878D82A}">
                    <a16:rowId xmlns:a16="http://schemas.microsoft.com/office/drawing/2014/main" val="10000"/>
                  </a:ext>
                </a:extLst>
              </a:tr>
            </a:tbl>
          </a:graphicData>
        </a:graphic>
      </p:graphicFrame>
      <p:grpSp>
        <p:nvGrpSpPr>
          <p:cNvPr id="8" name="Group 7"/>
          <p:cNvGrpSpPr/>
          <p:nvPr/>
        </p:nvGrpSpPr>
        <p:grpSpPr>
          <a:xfrm>
            <a:off x="10071279" y="4737915"/>
            <a:ext cx="1561927" cy="1603313"/>
            <a:chOff x="8770513" y="572959"/>
            <a:chExt cx="2102744" cy="2102744"/>
          </a:xfrm>
        </p:grpSpPr>
        <p:pic>
          <p:nvPicPr>
            <p:cNvPr id="9" name="Picture 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050" name="Picture 2" descr="Bitmoji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383518" y="2248543"/>
            <a:ext cx="3703464"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8208" y="555962"/>
            <a:ext cx="2801695" cy="2860478"/>
            <a:chOff x="2254014" y="3819408"/>
            <a:chExt cx="2801695" cy="2860478"/>
          </a:xfrm>
        </p:grpSpPr>
        <p:grpSp>
          <p:nvGrpSpPr>
            <p:cNvPr id="3" name="Group 2"/>
            <p:cNvGrpSpPr/>
            <p:nvPr/>
          </p:nvGrpSpPr>
          <p:grpSpPr>
            <a:xfrm>
              <a:off x="2254014" y="3819408"/>
              <a:ext cx="2801695" cy="2860478"/>
              <a:chOff x="2528440" y="3399799"/>
              <a:chExt cx="3106162" cy="31061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4" name="TextBox 3"/>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sp>
        <p:nvSpPr>
          <p:cNvPr id="12" name="Rectangle 11"/>
          <p:cNvSpPr/>
          <p:nvPr/>
        </p:nvSpPr>
        <p:spPr>
          <a:xfrm>
            <a:off x="3296992" y="775369"/>
            <a:ext cx="8139447" cy="1754326"/>
          </a:xfrm>
          <a:prstGeom prst="rect">
            <a:avLst/>
          </a:prstGeom>
          <a:solidFill>
            <a:schemeClr val="accent6">
              <a:lumMod val="20000"/>
              <a:lumOff val="80000"/>
            </a:schemeClr>
          </a:solidFill>
        </p:spPr>
        <p:txBody>
          <a:bodyPr wrap="square">
            <a:spAutoFit/>
          </a:bodyPr>
          <a:lstStyle/>
          <a:p>
            <a:r>
              <a:rPr lang="en-GB" dirty="0" smtClean="0"/>
              <a:t>Children’s liturgy for this week:</a:t>
            </a:r>
          </a:p>
          <a:p>
            <a:r>
              <a:rPr lang="en-GB" dirty="0" smtClean="0">
                <a:hlinkClick r:id="rId4"/>
              </a:rPr>
              <a:t>https</a:t>
            </a:r>
            <a:r>
              <a:rPr lang="en-GB" dirty="0">
                <a:hlinkClick r:id="rId4"/>
              </a:rPr>
              <a:t>://</a:t>
            </a:r>
            <a:r>
              <a:rPr lang="en-GB" dirty="0" smtClean="0">
                <a:hlinkClick r:id="rId4"/>
              </a:rPr>
              <a:t>www.youtube.com/watch?v=4BQrSkwrzdI</a:t>
            </a:r>
            <a:endParaRPr lang="en-GB" dirty="0" smtClean="0"/>
          </a:p>
          <a:p>
            <a:endParaRPr lang="en-GB" dirty="0"/>
          </a:p>
          <a:p>
            <a:r>
              <a:rPr lang="en-GB" dirty="0" smtClean="0"/>
              <a:t>Wednesday Word:</a:t>
            </a:r>
          </a:p>
          <a:p>
            <a:r>
              <a:rPr lang="en-GB" dirty="0" smtClean="0">
                <a:hlinkClick r:id="rId5"/>
              </a:rPr>
              <a:t>http</a:t>
            </a:r>
            <a:r>
              <a:rPr lang="en-GB" dirty="0">
                <a:hlinkClick r:id="rId5"/>
              </a:rPr>
              <a:t>://www.wednesdayword.org/stopgap/Temporary-Special-Edition.pdf</a:t>
            </a:r>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80251471"/>
              </p:ext>
            </p:extLst>
          </p:nvPr>
        </p:nvGraphicFramePr>
        <p:xfrm>
          <a:off x="920839" y="3198558"/>
          <a:ext cx="10515600" cy="316992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3073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we will be thinking about how the disciples changed. Read and discuss Peter’s Speech immediately after Pentecost.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What key points does Peter make about Jesus and the Spirit?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How does this speech include people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The Holy Spirit is for all, including those far away, Jesus is raised from the dead, we need to ask forgiveness for the things we do wrong,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If you were Peter going out to talk to the crowds what would you want to say about Jesus?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Imagine that you are one of the disciples going out to another group of people and write a speech. What would you include in your speech?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 Think about:     1) What has happened? Why are you no longer afraid?  (Jesus said this would happen.(look up Mark 9:31-32 and John 14:26))</a:t>
                      </a:r>
                      <a:r>
                        <a:rPr lang="en-GB" sz="1600" baseline="0" dirty="0" smtClean="0"/>
                        <a:t> </a:t>
                      </a:r>
                      <a:r>
                        <a:rPr lang="en-GB" sz="1600" dirty="0" smtClean="0"/>
                        <a:t> 2) Tell the crowd about Jesus, use your knowledge of the Gospels to try and say what Jesus was like.   3) Finally tell the crowd what they need to do and how they need to live from now on. To help you write this part of the speech also include the qualities St Paul tells us we should have in </a:t>
                      </a:r>
                      <a:r>
                        <a:rPr lang="en-GB" sz="1600" dirty="0" smtClean="0">
                          <a:hlinkClick r:id="rId6"/>
                        </a:rPr>
                        <a:t>Colossians 3:12-17</a:t>
                      </a:r>
                      <a:r>
                        <a:rPr lang="en-GB" sz="1600" dirty="0" smtClean="0"/>
                        <a:t>. </a:t>
                      </a:r>
                    </a:p>
                    <a:p>
                      <a:pPr algn="l">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pSp>
        <p:nvGrpSpPr>
          <p:cNvPr id="9" name="Group 8"/>
          <p:cNvGrpSpPr/>
          <p:nvPr/>
        </p:nvGrpSpPr>
        <p:grpSpPr>
          <a:xfrm>
            <a:off x="9939293" y="1770202"/>
            <a:ext cx="1561927" cy="1603313"/>
            <a:chOff x="8770513" y="572959"/>
            <a:chExt cx="2102744" cy="2102744"/>
          </a:xfrm>
        </p:grpSpPr>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1" name="Rectangle 10"/>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3472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919">
            <a:off x="-14145" y="120701"/>
            <a:ext cx="3992315" cy="3546628"/>
            <a:chOff x="3099409" y="3386964"/>
            <a:chExt cx="3992315" cy="3546628"/>
          </a:xfrm>
        </p:grpSpPr>
        <p:grpSp>
          <p:nvGrpSpPr>
            <p:cNvPr id="3" name="Group 2"/>
            <p:cNvGrpSpPr/>
            <p:nvPr/>
          </p:nvGrpSpPr>
          <p:grpSpPr>
            <a:xfrm>
              <a:off x="3099409" y="3386964"/>
              <a:ext cx="3992315" cy="3546628"/>
              <a:chOff x="4250978" y="-156905"/>
              <a:chExt cx="4314790" cy="380766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4" name="TextBox 3"/>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sp>
        <p:nvSpPr>
          <p:cNvPr id="12" name="TextBox 11"/>
          <p:cNvSpPr txBox="1"/>
          <p:nvPr/>
        </p:nvSpPr>
        <p:spPr>
          <a:xfrm>
            <a:off x="4278518" y="580129"/>
            <a:ext cx="7414360" cy="5632311"/>
          </a:xfrm>
          <a:prstGeom prst="rect">
            <a:avLst/>
          </a:prstGeom>
          <a:solidFill>
            <a:schemeClr val="accent1">
              <a:lumMod val="60000"/>
              <a:lumOff val="40000"/>
            </a:schemeClr>
          </a:solidFill>
        </p:spPr>
        <p:txBody>
          <a:bodyPr wrap="square" rtlCol="0">
            <a:spAutoFit/>
          </a:bodyPr>
          <a:lstStyle/>
          <a:p>
            <a:r>
              <a:rPr lang="en-GB" dirty="0" smtClean="0"/>
              <a:t>Follow the instructions from the Dropbox folder to make a mini beast hotel. Or design your own on paper if you have no materials.</a:t>
            </a:r>
          </a:p>
          <a:p>
            <a:endParaRPr lang="en-GB" dirty="0" smtClean="0"/>
          </a:p>
          <a:p>
            <a:r>
              <a:rPr lang="en-GB" dirty="0" smtClean="0"/>
              <a:t>Once you have built or designed your hotel think about how you could advertise it like a human hotel.</a:t>
            </a:r>
          </a:p>
          <a:p>
            <a:r>
              <a:rPr lang="en-GB" dirty="0" smtClean="0"/>
              <a:t>Make a poster or even a video clip!</a:t>
            </a:r>
          </a:p>
          <a:p>
            <a:endParaRPr lang="en-GB" dirty="0"/>
          </a:p>
          <a:p>
            <a:r>
              <a:rPr lang="en-GB" dirty="0" smtClean="0"/>
              <a:t>  Look </a:t>
            </a:r>
            <a:r>
              <a:rPr lang="en-GB" dirty="0"/>
              <a:t>at a range of advertisements for hotel accommodation, analysing the type of words and phrases used to entice customers. Search for examples of common advertisement features in the texts, such as powerful adjectives, informative statements, slogans and use of graphics. Consider how they might entice a range of </a:t>
            </a:r>
            <a:r>
              <a:rPr lang="en-GB" dirty="0" err="1"/>
              <a:t>minibeast</a:t>
            </a:r>
            <a:r>
              <a:rPr lang="en-GB" dirty="0"/>
              <a:t> customers to come and stay in their hotel! </a:t>
            </a:r>
            <a:r>
              <a:rPr lang="en-GB" dirty="0" smtClean="0"/>
              <a:t>Use </a:t>
            </a:r>
            <a:r>
              <a:rPr lang="en-GB" dirty="0"/>
              <a:t>powerful adjectives and slogans they could use in a poster advertisement.</a:t>
            </a:r>
          </a:p>
          <a:p>
            <a:r>
              <a:rPr lang="en-GB" dirty="0"/>
              <a:t> </a:t>
            </a:r>
            <a:r>
              <a:rPr lang="en-GB" dirty="0" smtClean="0"/>
              <a:t>Think about </a:t>
            </a:r>
            <a:r>
              <a:rPr lang="en-GB" dirty="0"/>
              <a:t>attention-grabbing headlines, such as ‘New luxury </a:t>
            </a:r>
            <a:r>
              <a:rPr lang="en-GB" dirty="0" err="1"/>
              <a:t>minibeast</a:t>
            </a:r>
            <a:r>
              <a:rPr lang="en-GB" dirty="0"/>
              <a:t> hotel opening today!’, ’Five star hotel in the beautiful </a:t>
            </a:r>
            <a:r>
              <a:rPr lang="en-GB" dirty="0" smtClean="0"/>
              <a:t>grounds of Mrs Butt’s house! , </a:t>
            </a:r>
            <a:r>
              <a:rPr lang="en-GB" dirty="0"/>
              <a:t>‘Dark, damp and full of nooks and crannies</a:t>
            </a:r>
            <a:r>
              <a:rPr lang="en-GB" dirty="0" smtClean="0"/>
              <a:t>!’</a:t>
            </a:r>
          </a:p>
          <a:p>
            <a:endParaRPr lang="en-GB" dirty="0"/>
          </a:p>
          <a:p>
            <a:endParaRPr lang="en-GB" dirty="0" smtClean="0"/>
          </a:p>
          <a:p>
            <a:endParaRPr lang="en-GB" dirty="0"/>
          </a:p>
        </p:txBody>
      </p:sp>
      <p:grpSp>
        <p:nvGrpSpPr>
          <p:cNvPr id="15" name="Group 14"/>
          <p:cNvGrpSpPr/>
          <p:nvPr/>
        </p:nvGrpSpPr>
        <p:grpSpPr>
          <a:xfrm>
            <a:off x="517053" y="4716899"/>
            <a:ext cx="1561927" cy="1603313"/>
            <a:chOff x="8770513" y="572959"/>
            <a:chExt cx="2102744" cy="2102744"/>
          </a:xfrm>
        </p:grpSpPr>
        <p:pic>
          <p:nvPicPr>
            <p:cNvPr id="18" name="Picture 1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9" name="Rectangle 18"/>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2140" r="19630"/>
          <a:stretch/>
        </p:blipFill>
        <p:spPr>
          <a:xfrm>
            <a:off x="2088383" y="3306472"/>
            <a:ext cx="2190135" cy="2820855"/>
          </a:xfrm>
          <a:prstGeom prst="rect">
            <a:avLst/>
          </a:prstGeom>
        </p:spPr>
      </p:pic>
    </p:spTree>
    <p:extLst>
      <p:ext uri="{BB962C8B-B14F-4D97-AF65-F5344CB8AC3E}">
        <p14:creationId xmlns:p14="http://schemas.microsoft.com/office/powerpoint/2010/main" val="198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20139" y="698960"/>
            <a:ext cx="8056802" cy="5632311"/>
          </a:xfrm>
          <a:prstGeom prst="rect">
            <a:avLst/>
          </a:prstGeom>
          <a:solidFill>
            <a:schemeClr val="accent4">
              <a:lumMod val="40000"/>
              <a:lumOff val="60000"/>
            </a:schemeClr>
          </a:solidFill>
        </p:spPr>
        <p:txBody>
          <a:bodyPr wrap="square" rtlCol="0">
            <a:spAutoFit/>
          </a:bodyPr>
          <a:lstStyle/>
          <a:p>
            <a:r>
              <a:rPr lang="en-GB" b="1" u="sng" dirty="0" smtClean="0"/>
              <a:t>Geography</a:t>
            </a:r>
          </a:p>
          <a:p>
            <a:r>
              <a:rPr lang="en-GB" dirty="0" smtClean="0"/>
              <a:t>Use a range of information sources to add mini beasts to the world map (Dropbox). Are there any creatures that only live in certain places? Why do they thrive there?</a:t>
            </a:r>
          </a:p>
          <a:p>
            <a:r>
              <a:rPr lang="en-GB" dirty="0" smtClean="0"/>
              <a:t>You can print and illustrate your map with coloured drawings or you can import the map into a document by printing screen and adding digital pictures and information.</a:t>
            </a:r>
            <a:endParaRPr lang="en-GB" dirty="0"/>
          </a:p>
          <a:p>
            <a:r>
              <a:rPr lang="en-GB" b="1" u="sng" dirty="0" smtClean="0"/>
              <a:t>Practical science</a:t>
            </a:r>
          </a:p>
          <a:p>
            <a:r>
              <a:rPr lang="en-GB" dirty="0" smtClean="0"/>
              <a:t>Try some worm charming. Mark </a:t>
            </a:r>
            <a:r>
              <a:rPr lang="en-GB" dirty="0"/>
              <a:t>out a square on </a:t>
            </a:r>
            <a:r>
              <a:rPr lang="en-GB" dirty="0" smtClean="0"/>
              <a:t>your grass before starting (500cm </a:t>
            </a:r>
            <a:r>
              <a:rPr lang="en-GB" dirty="0"/>
              <a:t>by 500cm using lollipop sticks and </a:t>
            </a:r>
            <a:r>
              <a:rPr lang="en-GB" dirty="0" smtClean="0"/>
              <a:t>string is probably a good size). </a:t>
            </a:r>
            <a:r>
              <a:rPr lang="en-GB" dirty="0"/>
              <a:t>Perform ‘worm charming</a:t>
            </a:r>
            <a:r>
              <a:rPr lang="en-GB" dirty="0" smtClean="0"/>
              <a:t>’</a:t>
            </a:r>
            <a:r>
              <a:rPr lang="en-GB" dirty="0"/>
              <a:t> </a:t>
            </a:r>
            <a:r>
              <a:rPr lang="en-GB" dirty="0" smtClean="0"/>
              <a:t>(pour on </a:t>
            </a:r>
            <a:r>
              <a:rPr lang="en-GB" dirty="0"/>
              <a:t>soapy water and drum your fingers on the ground to mimic rain drops)</a:t>
            </a:r>
            <a:r>
              <a:rPr lang="en-GB" dirty="0" smtClean="0"/>
              <a:t> </a:t>
            </a:r>
            <a:r>
              <a:rPr lang="en-GB" dirty="0"/>
              <a:t>in this square, collecting and counting each worm that comes to the surface. Predict, using the number of worms in </a:t>
            </a:r>
            <a:r>
              <a:rPr lang="en-GB" dirty="0" smtClean="0"/>
              <a:t>your initial </a:t>
            </a:r>
            <a:r>
              <a:rPr lang="en-GB" dirty="0"/>
              <a:t>square (0.25m</a:t>
            </a:r>
            <a:r>
              <a:rPr lang="en-GB" baseline="30000" dirty="0"/>
              <a:t>2</a:t>
            </a:r>
            <a:r>
              <a:rPr lang="en-GB" dirty="0"/>
              <a:t>), how many worms might be present in the whole area </a:t>
            </a:r>
            <a:r>
              <a:rPr lang="en-GB" dirty="0" smtClean="0"/>
              <a:t>you use. </a:t>
            </a:r>
            <a:endParaRPr lang="en-GB" dirty="0"/>
          </a:p>
          <a:p>
            <a:r>
              <a:rPr lang="en-GB" b="1" u="sng" dirty="0" smtClean="0"/>
              <a:t>Science</a:t>
            </a:r>
          </a:p>
          <a:p>
            <a:r>
              <a:rPr lang="en-GB" dirty="0"/>
              <a:t>Look at pictures </a:t>
            </a:r>
            <a:r>
              <a:rPr lang="en-GB" dirty="0" smtClean="0"/>
              <a:t>(Dropbox) of </a:t>
            </a:r>
            <a:r>
              <a:rPr lang="en-GB" dirty="0"/>
              <a:t>shelters that </a:t>
            </a:r>
            <a:r>
              <a:rPr lang="en-GB" dirty="0" err="1"/>
              <a:t>minibeasts</a:t>
            </a:r>
            <a:r>
              <a:rPr lang="en-GB" dirty="0"/>
              <a:t> make and </a:t>
            </a:r>
            <a:r>
              <a:rPr lang="en-GB" dirty="0" smtClean="0"/>
              <a:t>use. </a:t>
            </a:r>
            <a:r>
              <a:rPr lang="en-GB" dirty="0"/>
              <a:t>Use </a:t>
            </a:r>
            <a:r>
              <a:rPr lang="en-GB" dirty="0" smtClean="0"/>
              <a:t>the picture </a:t>
            </a:r>
            <a:r>
              <a:rPr lang="en-GB" dirty="0"/>
              <a:t>cards to match the shelter to the </a:t>
            </a:r>
            <a:r>
              <a:rPr lang="en-GB" dirty="0" err="1" smtClean="0"/>
              <a:t>minibeast</a:t>
            </a:r>
            <a:r>
              <a:rPr lang="en-GB" dirty="0" smtClean="0"/>
              <a:t>. Then </a:t>
            </a:r>
            <a:r>
              <a:rPr lang="en-GB" dirty="0"/>
              <a:t>find out more about each type of shelter using a range of non-fiction books and the web, presenting </a:t>
            </a:r>
            <a:r>
              <a:rPr lang="en-GB" dirty="0" smtClean="0"/>
              <a:t>your </a:t>
            </a:r>
            <a:r>
              <a:rPr lang="en-GB" dirty="0"/>
              <a:t>findings using labelled diagrams, captions and short paragraphs.</a:t>
            </a:r>
          </a:p>
          <a:p>
            <a:r>
              <a:rPr lang="en-GB" dirty="0"/>
              <a:t> </a:t>
            </a:r>
            <a:r>
              <a:rPr lang="en-GB" dirty="0" smtClean="0"/>
              <a:t>Consider: Who </a:t>
            </a:r>
            <a:r>
              <a:rPr lang="en-GB" dirty="0"/>
              <a:t>lives in a house like this? What benefit does this structure provide this creature? Do these creatures use these structures throughout their life cycles? What else do you want to find out</a:t>
            </a:r>
            <a:r>
              <a:rPr lang="en-GB" dirty="0" smtClean="0"/>
              <a:t>?</a:t>
            </a:r>
            <a:endParaRPr lang="en-GB" dirty="0"/>
          </a:p>
        </p:txBody>
      </p:sp>
      <p:grpSp>
        <p:nvGrpSpPr>
          <p:cNvPr id="9" name="Group 8"/>
          <p:cNvGrpSpPr/>
          <p:nvPr/>
        </p:nvGrpSpPr>
        <p:grpSpPr>
          <a:xfrm>
            <a:off x="685562" y="4815188"/>
            <a:ext cx="1561927" cy="1603313"/>
            <a:chOff x="8770513" y="572959"/>
            <a:chExt cx="2102744" cy="2102744"/>
          </a:xfrm>
        </p:grpSpPr>
        <p:pic>
          <p:nvPicPr>
            <p:cNvPr id="11" name="Picture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2" y="546433"/>
            <a:ext cx="2733053" cy="2778302"/>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57137"/>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Tree>
    <p:extLst>
      <p:ext uri="{BB962C8B-B14F-4D97-AF65-F5344CB8AC3E}">
        <p14:creationId xmlns:p14="http://schemas.microsoft.com/office/powerpoint/2010/main" val="1989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915" y="685492"/>
            <a:ext cx="2464014" cy="2441856"/>
            <a:chOff x="5289442" y="263461"/>
            <a:chExt cx="2464014" cy="2441856"/>
          </a:xfrm>
        </p:grpSpPr>
        <p:grpSp>
          <p:nvGrpSpPr>
            <p:cNvPr id="3" name="Group 2"/>
            <p:cNvGrpSpPr/>
            <p:nvPr/>
          </p:nvGrpSpPr>
          <p:grpSpPr>
            <a:xfrm>
              <a:off x="5289442" y="263461"/>
              <a:ext cx="2464014" cy="2441856"/>
              <a:chOff x="5289442" y="263461"/>
              <a:chExt cx="2464014" cy="244185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4" name="TextBox 3"/>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sp>
        <p:nvSpPr>
          <p:cNvPr id="7" name="Rectangle 6"/>
          <p:cNvSpPr/>
          <p:nvPr/>
        </p:nvSpPr>
        <p:spPr>
          <a:xfrm>
            <a:off x="1225618" y="5133176"/>
            <a:ext cx="9807428" cy="923330"/>
          </a:xfrm>
          <a:prstGeom prst="rect">
            <a:avLst/>
          </a:prstGeom>
          <a:solidFill>
            <a:schemeClr val="accent4">
              <a:lumMod val="60000"/>
              <a:lumOff val="40000"/>
            </a:schemeClr>
          </a:solidFill>
        </p:spPr>
        <p:txBody>
          <a:bodyPr wrap="none">
            <a:spAutoFit/>
          </a:bodyPr>
          <a:lstStyle/>
          <a:p>
            <a:r>
              <a:rPr lang="en-GB" dirty="0" smtClean="0">
                <a:hlinkClick r:id="rId4"/>
              </a:rPr>
              <a:t>It is important that we learn to type quickly. It prepares us for life outside of school in the digital world.</a:t>
            </a:r>
          </a:p>
          <a:p>
            <a:endParaRPr lang="en-GB" dirty="0">
              <a:hlinkClick r:id="rId4"/>
            </a:endParaRPr>
          </a:p>
          <a:p>
            <a:r>
              <a:rPr lang="en-GB" dirty="0" smtClean="0">
                <a:hlinkClick r:id="rId4"/>
              </a:rPr>
              <a:t>https</a:t>
            </a:r>
            <a:r>
              <a:rPr lang="en-GB" dirty="0">
                <a:hlinkClick r:id="rId4"/>
              </a:rPr>
              <a:t>://www.bbc.co.uk/bitesize/topics/zf2f9j6/articles/z3c6tfr</a:t>
            </a:r>
            <a:endParaRPr lang="en-GB" dirty="0"/>
          </a:p>
        </p:txBody>
      </p:sp>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333" y="926029"/>
            <a:ext cx="4410222" cy="3109207"/>
          </a:xfrm>
          <a:prstGeom prst="rect">
            <a:avLst/>
          </a:prstGeom>
        </p:spPr>
      </p:pic>
      <p:sp>
        <p:nvSpPr>
          <p:cNvPr id="9" name="Rectangle 8"/>
          <p:cNvSpPr/>
          <p:nvPr/>
        </p:nvSpPr>
        <p:spPr>
          <a:xfrm>
            <a:off x="8100191" y="1048241"/>
            <a:ext cx="3338539" cy="1569660"/>
          </a:xfrm>
          <a:prstGeom prst="rect">
            <a:avLst/>
          </a:prstGeom>
          <a:solidFill>
            <a:srgbClr val="7030A0"/>
          </a:solid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Click the icon</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and see what</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has been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set for you.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There are weekly tasks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that you can access too.</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p:cNvSpPr/>
          <p:nvPr/>
        </p:nvSpPr>
        <p:spPr>
          <a:xfrm rot="2570539">
            <a:off x="7968057" y="3703181"/>
            <a:ext cx="1637289" cy="1202657"/>
          </a:xfrm>
          <a:prstGeom prst="curvedLeftArrow">
            <a:avLst>
              <a:gd name="adj1" fmla="val 10806"/>
              <a:gd name="adj2" fmla="val 50000"/>
              <a:gd name="adj3" fmla="val 25000"/>
            </a:avLst>
          </a:prstGeom>
          <a:solidFill>
            <a:srgbClr val="FF0000"/>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p:cNvGrpSpPr/>
          <p:nvPr/>
        </p:nvGrpSpPr>
        <p:grpSpPr>
          <a:xfrm>
            <a:off x="9876803" y="3088820"/>
            <a:ext cx="1561927" cy="1603313"/>
            <a:chOff x="8770513" y="572959"/>
            <a:chExt cx="2102744" cy="2102744"/>
          </a:xfrm>
        </p:grpSpPr>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3" name="Rectangle 12"/>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536098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1000</Words>
  <Application>Microsoft Office PowerPoint</Application>
  <PresentationFormat>Widescreen</PresentationFormat>
  <Paragraphs>189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Architects Daughter</vt:lpstr>
      <vt:lpstr>Arial</vt:lpstr>
      <vt:lpstr>Arial Black</vt:lpstr>
      <vt:lpstr>Broadway</vt:lpstr>
      <vt:lpstr>Calibri</vt:lpstr>
      <vt:lpstr>Calibri Light</vt:lpstr>
      <vt:lpstr>Segoe Print</vt:lpstr>
      <vt:lpstr>Times New Roman</vt:lpstr>
      <vt:lpstr>Office Theme</vt:lpstr>
      <vt:lpstr>Summer Term 2 – Week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87</cp:revision>
  <dcterms:created xsi:type="dcterms:W3CDTF">2020-04-26T11:29:08Z</dcterms:created>
  <dcterms:modified xsi:type="dcterms:W3CDTF">2020-06-07T16:31:11Z</dcterms:modified>
</cp:coreProperties>
</file>